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70" r:id="rId4"/>
    <p:sldMasterId id="2147483687" r:id="rId5"/>
    <p:sldMasterId id="2147483705" r:id="rId6"/>
    <p:sldMasterId id="2147483722" r:id="rId7"/>
    <p:sldMasterId id="2147483764" r:id="rId8"/>
  </p:sldMasterIdLst>
  <p:notesMasterIdLst>
    <p:notesMasterId r:id="rId92"/>
  </p:notesMasterIdLst>
  <p:handoutMasterIdLst>
    <p:handoutMasterId r:id="rId93"/>
  </p:handoutMasterIdLst>
  <p:sldIdLst>
    <p:sldId id="361" r:id="rId9"/>
    <p:sldId id="1174" r:id="rId10"/>
    <p:sldId id="1014" r:id="rId11"/>
    <p:sldId id="1109" r:id="rId12"/>
    <p:sldId id="1055" r:id="rId13"/>
    <p:sldId id="1229" r:id="rId14"/>
    <p:sldId id="1357" r:id="rId15"/>
    <p:sldId id="1358" r:id="rId16"/>
    <p:sldId id="1359" r:id="rId17"/>
    <p:sldId id="1360" r:id="rId18"/>
    <p:sldId id="1361" r:id="rId19"/>
    <p:sldId id="1362" r:id="rId20"/>
    <p:sldId id="1363" r:id="rId21"/>
    <p:sldId id="1365" r:id="rId22"/>
    <p:sldId id="1366" r:id="rId23"/>
    <p:sldId id="1367" r:id="rId24"/>
    <p:sldId id="1368" r:id="rId25"/>
    <p:sldId id="1369" r:id="rId26"/>
    <p:sldId id="1370" r:id="rId27"/>
    <p:sldId id="1371" r:id="rId28"/>
    <p:sldId id="1372" r:id="rId29"/>
    <p:sldId id="1373" r:id="rId30"/>
    <p:sldId id="1374" r:id="rId31"/>
    <p:sldId id="1375" r:id="rId32"/>
    <p:sldId id="1376" r:id="rId33"/>
    <p:sldId id="1377" r:id="rId34"/>
    <p:sldId id="1378" r:id="rId35"/>
    <p:sldId id="1379" r:id="rId36"/>
    <p:sldId id="1380" r:id="rId37"/>
    <p:sldId id="1381" r:id="rId38"/>
    <p:sldId id="1382" r:id="rId39"/>
    <p:sldId id="1383" r:id="rId40"/>
    <p:sldId id="1384" r:id="rId41"/>
    <p:sldId id="1385" r:id="rId42"/>
    <p:sldId id="1386" r:id="rId43"/>
    <p:sldId id="1387" r:id="rId44"/>
    <p:sldId id="1108" r:id="rId45"/>
    <p:sldId id="1112" r:id="rId46"/>
    <p:sldId id="1242" r:id="rId47"/>
    <p:sldId id="1243" r:id="rId48"/>
    <p:sldId id="1244" r:id="rId49"/>
    <p:sldId id="1351" r:id="rId50"/>
    <p:sldId id="1237" r:id="rId51"/>
    <p:sldId id="1113" r:id="rId52"/>
    <p:sldId id="1232" r:id="rId53"/>
    <p:sldId id="1333" r:id="rId54"/>
    <p:sldId id="1334" r:id="rId55"/>
    <p:sldId id="1335" r:id="rId56"/>
    <p:sldId id="1336" r:id="rId57"/>
    <p:sldId id="1352" r:id="rId58"/>
    <p:sldId id="1148" r:id="rId59"/>
    <p:sldId id="1149" r:id="rId60"/>
    <p:sldId id="1150" r:id="rId61"/>
    <p:sldId id="1151" r:id="rId62"/>
    <p:sldId id="1152" r:id="rId63"/>
    <p:sldId id="1153" r:id="rId64"/>
    <p:sldId id="1154" r:id="rId65"/>
    <p:sldId id="1156" r:id="rId66"/>
    <p:sldId id="1157" r:id="rId67"/>
    <p:sldId id="1155" r:id="rId68"/>
    <p:sldId id="1353" r:id="rId69"/>
    <p:sldId id="1159" r:id="rId70"/>
    <p:sldId id="1160" r:id="rId71"/>
    <p:sldId id="1214" r:id="rId72"/>
    <p:sldId id="1162" r:id="rId73"/>
    <p:sldId id="1161" r:id="rId74"/>
    <p:sldId id="1163" r:id="rId75"/>
    <p:sldId id="1215" r:id="rId76"/>
    <p:sldId id="1177" r:id="rId77"/>
    <p:sldId id="1178" r:id="rId78"/>
    <p:sldId id="1165" r:id="rId79"/>
    <p:sldId id="1355" r:id="rId80"/>
    <p:sldId id="1132" r:id="rId81"/>
    <p:sldId id="1184" r:id="rId82"/>
    <p:sldId id="1337" r:id="rId83"/>
    <p:sldId id="1350" r:id="rId84"/>
    <p:sldId id="1224" r:id="rId85"/>
    <p:sldId id="1225" r:id="rId86"/>
    <p:sldId id="1223" r:id="rId87"/>
    <p:sldId id="1226" r:id="rId88"/>
    <p:sldId id="1356" r:id="rId89"/>
    <p:sldId id="1213" r:id="rId90"/>
    <p:sldId id="1221" r:id="rId91"/>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7">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varez-Garcia, Ambar (alvareac)" initials="AA(" lastIdx="25" clrIdx="0">
    <p:extLst>
      <p:ext uri="{19B8F6BF-5375-455C-9EA6-DF929625EA0E}">
        <p15:presenceInfo xmlns:p15="http://schemas.microsoft.com/office/powerpoint/2012/main" userId="Alvarez-Garcia, Ambar (alvarea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969696"/>
    <a:srgbClr val="C0C0C0"/>
    <a:srgbClr val="B2B2B2"/>
    <a:srgbClr val="808080"/>
    <a:srgbClr val="FC0128"/>
    <a:srgbClr val="CECECE"/>
    <a:srgbClr val="CBCB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79310" autoAdjust="0"/>
  </p:normalViewPr>
  <p:slideViewPr>
    <p:cSldViewPr snapToGrid="0">
      <p:cViewPr varScale="1">
        <p:scale>
          <a:sx n="53" d="100"/>
          <a:sy n="53" d="100"/>
        </p:scale>
        <p:origin x="1716" y="72"/>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slide" Target="slides/slide55.xml"/><Relationship Id="rId68" Type="http://schemas.openxmlformats.org/officeDocument/2006/relationships/slide" Target="slides/slide60.xml"/><Relationship Id="rId76" Type="http://schemas.openxmlformats.org/officeDocument/2006/relationships/slide" Target="slides/slide68.xml"/><Relationship Id="rId84" Type="http://schemas.openxmlformats.org/officeDocument/2006/relationships/slide" Target="slides/slide76.xml"/><Relationship Id="rId89" Type="http://schemas.openxmlformats.org/officeDocument/2006/relationships/slide" Target="slides/slide81.xml"/><Relationship Id="rId97"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presProps" Target="presProp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handoutMaster" Target="handoutMasters/handoutMaster1.xml"/><Relationship Id="rId98"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commentAuthors" Target="commentAuthors.xml"/><Relationship Id="rId9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cchi, Rachel (chicchrl)" userId="ee0f24ca-2e03-4d9b-b831-097190f4b8cb" providerId="ADAL" clId="{B8B13CB4-024E-4F5A-9680-D7A9FE373FB7}"/>
    <pc:docChg chg="modSld">
      <pc:chgData name="Chicchi, Rachel (chicchrl)" userId="ee0f24ca-2e03-4d9b-b831-097190f4b8cb" providerId="ADAL" clId="{B8B13CB4-024E-4F5A-9680-D7A9FE373FB7}" dt="2022-01-04T19:39:18.469" v="29" actId="20577"/>
      <pc:docMkLst>
        <pc:docMk/>
      </pc:docMkLst>
      <pc:sldChg chg="modSp modNotesTx">
        <pc:chgData name="Chicchi, Rachel (chicchrl)" userId="ee0f24ca-2e03-4d9b-b831-097190f4b8cb" providerId="ADAL" clId="{B8B13CB4-024E-4F5A-9680-D7A9FE373FB7}" dt="2022-01-04T19:38:03.161" v="14" actId="6549"/>
        <pc:sldMkLst>
          <pc:docMk/>
          <pc:sldMk cId="0" sldId="361"/>
        </pc:sldMkLst>
        <pc:spChg chg="mod">
          <ac:chgData name="Chicchi, Rachel (chicchrl)" userId="ee0f24ca-2e03-4d9b-b831-097190f4b8cb" providerId="ADAL" clId="{B8B13CB4-024E-4F5A-9680-D7A9FE373FB7}" dt="2022-01-04T19:34:02.110" v="8" actId="20577"/>
          <ac:spMkLst>
            <pc:docMk/>
            <pc:sldMk cId="0" sldId="361"/>
            <ac:spMk id="108560" creationId="{B299B50E-0096-40DA-BA52-A4BD23E00706}"/>
          </ac:spMkLst>
        </pc:spChg>
      </pc:sldChg>
      <pc:sldChg chg="modSp">
        <pc:chgData name="Chicchi, Rachel (chicchrl)" userId="ee0f24ca-2e03-4d9b-b831-097190f4b8cb" providerId="ADAL" clId="{B8B13CB4-024E-4F5A-9680-D7A9FE373FB7}" dt="2022-01-04T19:39:07.494" v="24" actId="20577"/>
        <pc:sldMkLst>
          <pc:docMk/>
          <pc:sldMk cId="3481766482" sldId="1108"/>
        </pc:sldMkLst>
        <pc:spChg chg="mod">
          <ac:chgData name="Chicchi, Rachel (chicchrl)" userId="ee0f24ca-2e03-4d9b-b831-097190f4b8cb" providerId="ADAL" clId="{B8B13CB4-024E-4F5A-9680-D7A9FE373FB7}" dt="2022-01-04T19:39:07.494" v="24" actId="20577"/>
          <ac:spMkLst>
            <pc:docMk/>
            <pc:sldMk cId="3481766482" sldId="1108"/>
            <ac:spMk id="2" creationId="{00000000-0000-0000-0000-000000000000}"/>
          </ac:spMkLst>
        </pc:spChg>
      </pc:sldChg>
      <pc:sldChg chg="modSp modNotesTx">
        <pc:chgData name="Chicchi, Rachel (chicchrl)" userId="ee0f24ca-2e03-4d9b-b831-097190f4b8cb" providerId="ADAL" clId="{B8B13CB4-024E-4F5A-9680-D7A9FE373FB7}" dt="2022-01-04T19:38:47.025" v="22" actId="20577"/>
        <pc:sldMkLst>
          <pc:docMk/>
          <pc:sldMk cId="804704321" sldId="1174"/>
        </pc:sldMkLst>
        <pc:spChg chg="mod">
          <ac:chgData name="Chicchi, Rachel (chicchrl)" userId="ee0f24ca-2e03-4d9b-b831-097190f4b8cb" providerId="ADAL" clId="{B8B13CB4-024E-4F5A-9680-D7A9FE373FB7}" dt="2022-01-04T19:38:35.654" v="16" actId="20577"/>
          <ac:spMkLst>
            <pc:docMk/>
            <pc:sldMk cId="804704321" sldId="1174"/>
            <ac:spMk id="3" creationId="{00000000-0000-0000-0000-000000000000}"/>
          </ac:spMkLst>
        </pc:spChg>
      </pc:sldChg>
      <pc:sldChg chg="modSp">
        <pc:chgData name="Chicchi, Rachel (chicchrl)" userId="ee0f24ca-2e03-4d9b-b831-097190f4b8cb" providerId="ADAL" clId="{B8B13CB4-024E-4F5A-9680-D7A9FE373FB7}" dt="2022-01-04T19:39:09.687" v="25" actId="20577"/>
        <pc:sldMkLst>
          <pc:docMk/>
          <pc:sldMk cId="2766855211" sldId="1351"/>
        </pc:sldMkLst>
        <pc:spChg chg="mod">
          <ac:chgData name="Chicchi, Rachel (chicchrl)" userId="ee0f24ca-2e03-4d9b-b831-097190f4b8cb" providerId="ADAL" clId="{B8B13CB4-024E-4F5A-9680-D7A9FE373FB7}" dt="2022-01-04T19:39:09.687" v="25" actId="20577"/>
          <ac:spMkLst>
            <pc:docMk/>
            <pc:sldMk cId="2766855211" sldId="1351"/>
            <ac:spMk id="2" creationId="{00000000-0000-0000-0000-000000000000}"/>
          </ac:spMkLst>
        </pc:spChg>
      </pc:sldChg>
      <pc:sldChg chg="modSp">
        <pc:chgData name="Chicchi, Rachel (chicchrl)" userId="ee0f24ca-2e03-4d9b-b831-097190f4b8cb" providerId="ADAL" clId="{B8B13CB4-024E-4F5A-9680-D7A9FE373FB7}" dt="2022-01-04T19:39:11.925" v="26" actId="20577"/>
        <pc:sldMkLst>
          <pc:docMk/>
          <pc:sldMk cId="3528735304" sldId="1352"/>
        </pc:sldMkLst>
        <pc:spChg chg="mod">
          <ac:chgData name="Chicchi, Rachel (chicchrl)" userId="ee0f24ca-2e03-4d9b-b831-097190f4b8cb" providerId="ADAL" clId="{B8B13CB4-024E-4F5A-9680-D7A9FE373FB7}" dt="2022-01-04T19:39:11.925" v="26" actId="20577"/>
          <ac:spMkLst>
            <pc:docMk/>
            <pc:sldMk cId="3528735304" sldId="1352"/>
            <ac:spMk id="2" creationId="{00000000-0000-0000-0000-000000000000}"/>
          </ac:spMkLst>
        </pc:spChg>
      </pc:sldChg>
      <pc:sldChg chg="modSp">
        <pc:chgData name="Chicchi, Rachel (chicchrl)" userId="ee0f24ca-2e03-4d9b-b831-097190f4b8cb" providerId="ADAL" clId="{B8B13CB4-024E-4F5A-9680-D7A9FE373FB7}" dt="2022-01-04T19:39:14.133" v="27" actId="20577"/>
        <pc:sldMkLst>
          <pc:docMk/>
          <pc:sldMk cId="920785858" sldId="1353"/>
        </pc:sldMkLst>
        <pc:spChg chg="mod">
          <ac:chgData name="Chicchi, Rachel (chicchrl)" userId="ee0f24ca-2e03-4d9b-b831-097190f4b8cb" providerId="ADAL" clId="{B8B13CB4-024E-4F5A-9680-D7A9FE373FB7}" dt="2022-01-04T19:39:14.133" v="27" actId="20577"/>
          <ac:spMkLst>
            <pc:docMk/>
            <pc:sldMk cId="920785858" sldId="1353"/>
            <ac:spMk id="2" creationId="{00000000-0000-0000-0000-000000000000}"/>
          </ac:spMkLst>
        </pc:spChg>
      </pc:sldChg>
      <pc:sldChg chg="modSp">
        <pc:chgData name="Chicchi, Rachel (chicchrl)" userId="ee0f24ca-2e03-4d9b-b831-097190f4b8cb" providerId="ADAL" clId="{B8B13CB4-024E-4F5A-9680-D7A9FE373FB7}" dt="2022-01-04T19:39:16.261" v="28" actId="20577"/>
        <pc:sldMkLst>
          <pc:docMk/>
          <pc:sldMk cId="1702509730" sldId="1355"/>
        </pc:sldMkLst>
        <pc:spChg chg="mod">
          <ac:chgData name="Chicchi, Rachel (chicchrl)" userId="ee0f24ca-2e03-4d9b-b831-097190f4b8cb" providerId="ADAL" clId="{B8B13CB4-024E-4F5A-9680-D7A9FE373FB7}" dt="2022-01-04T19:39:16.261" v="28" actId="20577"/>
          <ac:spMkLst>
            <pc:docMk/>
            <pc:sldMk cId="1702509730" sldId="1355"/>
            <ac:spMk id="2" creationId="{00000000-0000-0000-0000-000000000000}"/>
          </ac:spMkLst>
        </pc:spChg>
      </pc:sldChg>
      <pc:sldChg chg="modSp">
        <pc:chgData name="Chicchi, Rachel (chicchrl)" userId="ee0f24ca-2e03-4d9b-b831-097190f4b8cb" providerId="ADAL" clId="{B8B13CB4-024E-4F5A-9680-D7A9FE373FB7}" dt="2022-01-04T19:39:18.469" v="29" actId="20577"/>
        <pc:sldMkLst>
          <pc:docMk/>
          <pc:sldMk cId="1721616541" sldId="1356"/>
        </pc:sldMkLst>
        <pc:spChg chg="mod">
          <ac:chgData name="Chicchi, Rachel (chicchrl)" userId="ee0f24ca-2e03-4d9b-b831-097190f4b8cb" providerId="ADAL" clId="{B8B13CB4-024E-4F5A-9680-D7A9FE373FB7}" dt="2022-01-04T19:39:18.469" v="29" actId="20577"/>
          <ac:spMkLst>
            <pc:docMk/>
            <pc:sldMk cId="1721616541" sldId="1356"/>
            <ac:spMk id="2" creationId="{00000000-0000-0000-0000-000000000000}"/>
          </ac:spMkLst>
        </pc:spChg>
      </pc:sldChg>
      <pc:sldChg chg="modSp">
        <pc:chgData name="Chicchi, Rachel (chicchrl)" userId="ee0f24ca-2e03-4d9b-b831-097190f4b8cb" providerId="ADAL" clId="{B8B13CB4-024E-4F5A-9680-D7A9FE373FB7}" dt="2022-01-04T19:39:04.676" v="23" actId="20577"/>
        <pc:sldMkLst>
          <pc:docMk/>
          <pc:sldMk cId="3291524749" sldId="1357"/>
        </pc:sldMkLst>
        <pc:spChg chg="mod">
          <ac:chgData name="Chicchi, Rachel (chicchrl)" userId="ee0f24ca-2e03-4d9b-b831-097190f4b8cb" providerId="ADAL" clId="{B8B13CB4-024E-4F5A-9680-D7A9FE373FB7}" dt="2022-01-04T19:39:04.676" v="23" actId="20577"/>
          <ac:spMkLst>
            <pc:docMk/>
            <pc:sldMk cId="3291524749" sldId="1357"/>
            <ac:spMk id="2"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8EA11DB7-97F8-40D7-8872-6DCF244AFC8C}"/>
              </a:ext>
            </a:extLst>
          </p:cNvPr>
          <p:cNvSpPr>
            <a:spLocks noGrp="1" noChangeArrowheads="1"/>
          </p:cNvSpPr>
          <p:nvPr>
            <p:ph type="hdr" sz="quarter"/>
          </p:nvPr>
        </p:nvSpPr>
        <p:spPr bwMode="auto">
          <a:xfrm>
            <a:off x="0"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0A7EC9DC-CD81-4235-B638-7CCA662563DC}"/>
              </a:ext>
            </a:extLst>
          </p:cNvPr>
          <p:cNvSpPr>
            <a:spLocks noGrp="1" noChangeArrowheads="1"/>
          </p:cNvSpPr>
          <p:nvPr>
            <p:ph type="dt" sz="quarter" idx="1"/>
          </p:nvPr>
        </p:nvSpPr>
        <p:spPr bwMode="auto">
          <a:xfrm>
            <a:off x="3971925"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r" defTabSz="966788">
              <a:spcBef>
                <a:spcPct val="0"/>
              </a:spcBef>
              <a:defRPr sz="1000" i="1">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96085968-37F0-43A7-A5B0-9B1FD472F4BC}"/>
              </a:ext>
            </a:extLst>
          </p:cNvPr>
          <p:cNvSpPr>
            <a:spLocks noGrp="1" noChangeArrowheads="1"/>
          </p:cNvSpPr>
          <p:nvPr>
            <p:ph type="ftr" sz="quarter" idx="2"/>
          </p:nvPr>
        </p:nvSpPr>
        <p:spPr bwMode="auto">
          <a:xfrm>
            <a:off x="0"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696EF84A-E8DB-45AA-B09D-612D7CB9EABA}"/>
              </a:ext>
            </a:extLst>
          </p:cNvPr>
          <p:cNvSpPr>
            <a:spLocks noGrp="1" noChangeArrowheads="1"/>
          </p:cNvSpPr>
          <p:nvPr>
            <p:ph type="sldNum" sz="quarter" idx="3"/>
          </p:nvPr>
        </p:nvSpPr>
        <p:spPr bwMode="auto">
          <a:xfrm>
            <a:off x="3971925"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r" defTabSz="966788">
              <a:spcBef>
                <a:spcPct val="0"/>
              </a:spcBef>
              <a:defRPr sz="1000" i="1">
                <a:latin typeface="Times New Roman" panose="02020603050405020304" pitchFamily="18" charset="0"/>
              </a:defRPr>
            </a:lvl1pPr>
          </a:lstStyle>
          <a:p>
            <a:fld id="{099C3A69-E237-48DA-B90B-B4CF62A8F051}"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582CC01-476B-4DF8-8312-7DED3D5C7CB6}"/>
              </a:ext>
            </a:extLst>
          </p:cNvPr>
          <p:cNvSpPr>
            <a:spLocks noGrp="1" noChangeArrowheads="1"/>
          </p:cNvSpPr>
          <p:nvPr>
            <p:ph type="hdr" sz="quarter"/>
          </p:nvPr>
        </p:nvSpPr>
        <p:spPr bwMode="auto">
          <a:xfrm>
            <a:off x="0"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2051" name="Rectangle 3">
            <a:extLst>
              <a:ext uri="{FF2B5EF4-FFF2-40B4-BE49-F238E27FC236}">
                <a16:creationId xmlns:a16="http://schemas.microsoft.com/office/drawing/2014/main" id="{BFE02709-2EA2-4F1A-829D-1D2A04E10737}"/>
              </a:ext>
            </a:extLst>
          </p:cNvPr>
          <p:cNvSpPr>
            <a:spLocks noGrp="1" noChangeArrowheads="1"/>
          </p:cNvSpPr>
          <p:nvPr>
            <p:ph type="dt" idx="1"/>
          </p:nvPr>
        </p:nvSpPr>
        <p:spPr bwMode="auto">
          <a:xfrm>
            <a:off x="3971925"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r" defTabSz="966788">
              <a:spcBef>
                <a:spcPct val="0"/>
              </a:spcBef>
              <a:defRPr sz="1000" i="1">
                <a:latin typeface="Times New Roman" panose="02020603050405020304" pitchFamily="18" charset="0"/>
              </a:defRPr>
            </a:lvl1pPr>
          </a:lstStyle>
          <a:p>
            <a:endParaRPr lang="en-US" altLang="en-US"/>
          </a:p>
        </p:txBody>
      </p:sp>
      <p:sp>
        <p:nvSpPr>
          <p:cNvPr id="2052" name="Rectangle 4">
            <a:extLst>
              <a:ext uri="{FF2B5EF4-FFF2-40B4-BE49-F238E27FC236}">
                <a16:creationId xmlns:a16="http://schemas.microsoft.com/office/drawing/2014/main" id="{3ED2C3D4-3433-4F0D-AE32-A16F8631DC0B}"/>
              </a:ext>
            </a:extLst>
          </p:cNvPr>
          <p:cNvSpPr>
            <a:spLocks noGrp="1" noChangeArrowheads="1"/>
          </p:cNvSpPr>
          <p:nvPr>
            <p:ph type="ftr" sz="quarter" idx="4"/>
          </p:nvPr>
        </p:nvSpPr>
        <p:spPr bwMode="auto">
          <a:xfrm>
            <a:off x="0"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2053" name="Rectangle 5">
            <a:extLst>
              <a:ext uri="{FF2B5EF4-FFF2-40B4-BE49-F238E27FC236}">
                <a16:creationId xmlns:a16="http://schemas.microsoft.com/office/drawing/2014/main" id="{44CC3535-121C-4B0D-BEB2-2542C2C7917D}"/>
              </a:ext>
            </a:extLst>
          </p:cNvPr>
          <p:cNvSpPr>
            <a:spLocks noGrp="1" noChangeArrowheads="1"/>
          </p:cNvSpPr>
          <p:nvPr>
            <p:ph type="sldNum" sz="quarter" idx="5"/>
          </p:nvPr>
        </p:nvSpPr>
        <p:spPr bwMode="auto">
          <a:xfrm>
            <a:off x="3971925"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r" defTabSz="966788">
              <a:spcBef>
                <a:spcPct val="0"/>
              </a:spcBef>
              <a:defRPr sz="1000" i="1">
                <a:latin typeface="Times New Roman" panose="02020603050405020304" pitchFamily="18" charset="0"/>
              </a:defRPr>
            </a:lvl1pPr>
          </a:lstStyle>
          <a:p>
            <a:fld id="{18B05626-9998-4BA1-A23F-A627AFD7B5D9}" type="slidenum">
              <a:rPr lang="en-US" altLang="en-US"/>
              <a:pPr/>
              <a:t>‹#›</a:t>
            </a:fld>
            <a:endParaRPr lang="en-US" altLang="en-US"/>
          </a:p>
        </p:txBody>
      </p:sp>
      <p:sp>
        <p:nvSpPr>
          <p:cNvPr id="2054" name="Rectangle 6">
            <a:extLst>
              <a:ext uri="{FF2B5EF4-FFF2-40B4-BE49-F238E27FC236}">
                <a16:creationId xmlns:a16="http://schemas.microsoft.com/office/drawing/2014/main" id="{244F6017-991D-402B-8DCA-DE78B444979D}"/>
              </a:ext>
            </a:extLst>
          </p:cNvPr>
          <p:cNvSpPr>
            <a:spLocks noGrp="1" noChangeArrowheads="1"/>
          </p:cNvSpPr>
          <p:nvPr>
            <p:ph type="body" sz="quarter" idx="3"/>
          </p:nvPr>
        </p:nvSpPr>
        <p:spPr bwMode="auto">
          <a:xfrm>
            <a:off x="909638" y="4329113"/>
            <a:ext cx="5141912" cy="418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432" tIns="48526" rIns="95432" bIns="48526" numCol="1" anchor="t" anchorCtr="0" compatLnSpc="1">
            <a:prstTxWarp prst="textNoShape">
              <a:avLst/>
            </a:prstTxWarp>
          </a:bodyPr>
          <a:lstStyle/>
          <a:p>
            <a:pPr lvl="0"/>
            <a:endParaRPr lang="en-US" altLang="en-US"/>
          </a:p>
        </p:txBody>
      </p:sp>
      <p:sp>
        <p:nvSpPr>
          <p:cNvPr id="2055" name="Rectangle 7">
            <a:extLst>
              <a:ext uri="{FF2B5EF4-FFF2-40B4-BE49-F238E27FC236}">
                <a16:creationId xmlns:a16="http://schemas.microsoft.com/office/drawing/2014/main" id="{CC9D8980-3E4F-4BF2-9241-7B0747AC41B1}"/>
              </a:ext>
            </a:extLst>
          </p:cNvPr>
          <p:cNvSpPr>
            <a:spLocks noGrp="1" noRot="1" noChangeAspect="1" noChangeArrowheads="1" noTextEdit="1"/>
          </p:cNvSpPr>
          <p:nvPr>
            <p:ph type="sldImg" idx="2"/>
          </p:nvPr>
        </p:nvSpPr>
        <p:spPr bwMode="auto">
          <a:xfrm>
            <a:off x="1189038" y="703263"/>
            <a:ext cx="4630737" cy="3473450"/>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000" kern="1200">
        <a:solidFill>
          <a:schemeClr val="tx1"/>
        </a:solidFill>
        <a:latin typeface="Times New Roman" panose="02020603050405020304" pitchFamily="18" charset="0"/>
        <a:ea typeface="+mn-ea"/>
        <a:cs typeface="+mn-cs"/>
      </a:defRPr>
    </a:lvl1pPr>
    <a:lvl2pPr marL="465138"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97000"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62138"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osha.gov/laws-regs/interlinking/standards/1926.756(c)(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719EF99E-A344-457A-856A-E3A143512F68}"/>
              </a:ext>
            </a:extLst>
          </p:cNvPr>
          <p:cNvSpPr>
            <a:spLocks noGrp="1" noChangeArrowheads="1"/>
          </p:cNvSpPr>
          <p:nvPr>
            <p:ph type="sldNum" sz="quarter" idx="5"/>
          </p:nvPr>
        </p:nvSpPr>
        <p:spPr>
          <a:ln/>
        </p:spPr>
        <p:txBody>
          <a:bodyPr/>
          <a:lstStyle/>
          <a:p>
            <a:fld id="{DE5B7B39-68FA-428A-8254-8C58F04D7519}" type="slidenum">
              <a:rPr lang="en-US" altLang="en-US"/>
              <a:pPr/>
              <a:t>1</a:t>
            </a:fld>
            <a:endParaRPr lang="en-US" altLang="en-US"/>
          </a:p>
        </p:txBody>
      </p:sp>
      <p:sp>
        <p:nvSpPr>
          <p:cNvPr id="266242" name="Rectangle 2">
            <a:extLst>
              <a:ext uri="{FF2B5EF4-FFF2-40B4-BE49-F238E27FC236}">
                <a16:creationId xmlns:a16="http://schemas.microsoft.com/office/drawing/2014/main" id="{61F4633C-2331-484B-A2B4-B9737FFA468D}"/>
              </a:ext>
            </a:extLst>
          </p:cNvPr>
          <p:cNvSpPr>
            <a:spLocks noGrp="1" noRot="1" noChangeAspect="1" noChangeArrowheads="1" noTextEdit="1"/>
          </p:cNvSpPr>
          <p:nvPr>
            <p:ph type="sldImg"/>
          </p:nvPr>
        </p:nvSpPr>
        <p:spPr>
          <a:xfrm>
            <a:off x="1417638" y="558800"/>
            <a:ext cx="3697287" cy="2773363"/>
          </a:xfrm>
          <a:ln/>
        </p:spPr>
      </p:sp>
      <p:sp>
        <p:nvSpPr>
          <p:cNvPr id="266245" name="Rectangle 5">
            <a:extLst>
              <a:ext uri="{FF2B5EF4-FFF2-40B4-BE49-F238E27FC236}">
                <a16:creationId xmlns:a16="http://schemas.microsoft.com/office/drawing/2014/main" id="{2D9F3DFD-F2BF-4E48-BE95-A690B5A39243}"/>
              </a:ext>
            </a:extLst>
          </p:cNvPr>
          <p:cNvSpPr>
            <a:spLocks noGrp="1" noChangeArrowheads="1"/>
          </p:cNvSpPr>
          <p:nvPr>
            <p:ph type="body" idx="1"/>
          </p:nvPr>
        </p:nvSpPr>
        <p:spPr>
          <a:xfrm>
            <a:off x="989013" y="3586163"/>
            <a:ext cx="5140325" cy="4183062"/>
          </a:xfrm>
          <a:noFill/>
          <a:ln/>
        </p:spPr>
        <p:txBody>
          <a:bodyPr/>
          <a:lstStyle/>
          <a:p>
            <a:r>
              <a:rPr lang="en-US" altLang="en-US" sz="600" dirty="0"/>
              <a:t>This series of PowerPoint presentations covers the fundamentals of the design and analysis of steel connections. The intention of these slides was to focus on simple (shear) connections and include all aspects of connection design and detailing, including design procedures and constructability considerations. Given the volume of the content, basic fundamentals were provided which do not dig in closely to the design portion of the connections. If you would like slides related to specifics of shear connection design, you may reach out to Rachel Chicchi to obtain these additional slides.</a:t>
            </a:r>
          </a:p>
          <a:p>
            <a:endParaRPr lang="en-US" altLang="en-US" sz="600" dirty="0"/>
          </a:p>
          <a:p>
            <a:pPr marL="0" marR="0" lvl="0" indent="0" algn="l" defTabSz="949325" rtl="0" eaLnBrk="0" fontAlgn="base" latinLnBrk="0" hangingPunct="0">
              <a:lnSpc>
                <a:spcPct val="100000"/>
              </a:lnSpc>
              <a:spcBef>
                <a:spcPct val="30000"/>
              </a:spcBef>
              <a:spcAft>
                <a:spcPct val="0"/>
              </a:spcAft>
              <a:buClrTx/>
              <a:buSzTx/>
              <a:buFontTx/>
              <a:buNone/>
              <a:tabLst/>
              <a:defRPr/>
            </a:pPr>
            <a:r>
              <a:rPr lang="en-US" altLang="en-US" sz="600" dirty="0"/>
              <a:t>The material can be used at the graduate or undergraduate level. Portions can also be used for construction management or architecture students.</a:t>
            </a:r>
          </a:p>
          <a:p>
            <a:endParaRPr lang="en-US" altLang="en-US" sz="600" dirty="0"/>
          </a:p>
          <a:p>
            <a:r>
              <a:rPr lang="en-US" altLang="en-US" sz="600" dirty="0"/>
              <a:t>This module</a:t>
            </a:r>
            <a:r>
              <a:rPr lang="en-US" altLang="en-US" sz="600" baseline="0" dirty="0"/>
              <a:t> is #3 – Constructability Considerations</a:t>
            </a:r>
            <a:endParaRPr lang="en-US" altLang="en-US" sz="600" dirty="0"/>
          </a:p>
          <a:p>
            <a:endParaRPr lang="en-US" altLang="en-US" sz="600" dirty="0"/>
          </a:p>
          <a:p>
            <a:r>
              <a:rPr lang="en-US" altLang="en-US" sz="600" dirty="0"/>
              <a:t>For questions, comments, corrections, or suggestions on these presentations, please contact:</a:t>
            </a:r>
          </a:p>
          <a:p>
            <a:endParaRPr lang="en-US" altLang="en-US" sz="600" dirty="0"/>
          </a:p>
          <a:p>
            <a:r>
              <a:rPr lang="en-US" altLang="en-US" sz="600" dirty="0"/>
              <a:t>Rachel Chicchi</a:t>
            </a:r>
          </a:p>
          <a:p>
            <a:r>
              <a:rPr lang="en-US" altLang="en-US" sz="600" dirty="0"/>
              <a:t>Civil &amp; Architectural Engineering and Construction Management</a:t>
            </a:r>
          </a:p>
          <a:p>
            <a:r>
              <a:rPr lang="en-US" altLang="en-US" sz="600" dirty="0"/>
              <a:t>University</a:t>
            </a:r>
            <a:r>
              <a:rPr lang="en-US" altLang="en-US" sz="600" baseline="0" dirty="0"/>
              <a:t> of Cincinnati</a:t>
            </a:r>
            <a:endParaRPr lang="en-US" altLang="en-US" sz="600" dirty="0"/>
          </a:p>
          <a:p>
            <a:r>
              <a:rPr lang="en-US" altLang="en-US" sz="600" dirty="0"/>
              <a:t>2850 Campus Way Drive</a:t>
            </a:r>
          </a:p>
          <a:p>
            <a:r>
              <a:rPr lang="en-US" altLang="en-US" sz="600" dirty="0"/>
              <a:t>765 Baldwin</a:t>
            </a:r>
            <a:r>
              <a:rPr lang="en-US" altLang="en-US" sz="600" baseline="0" dirty="0"/>
              <a:t> Hall</a:t>
            </a:r>
          </a:p>
          <a:p>
            <a:r>
              <a:rPr lang="en-US" altLang="en-US" sz="600" dirty="0"/>
              <a:t>Cincinnati, OH 45221</a:t>
            </a:r>
          </a:p>
          <a:p>
            <a:endParaRPr lang="en-US" altLang="en-US" sz="600" dirty="0"/>
          </a:p>
          <a:p>
            <a:r>
              <a:rPr lang="en-US" altLang="en-US" sz="600" dirty="0"/>
              <a:t>Email:	rachel.chicchi@uc.edu</a:t>
            </a:r>
          </a:p>
          <a:p>
            <a:endParaRPr lang="en-US" altLang="en-US" sz="600" dirty="0"/>
          </a:p>
          <a:p>
            <a:r>
              <a:rPr lang="en-US" altLang="en-US" sz="600" dirty="0"/>
              <a:t>Acknowledgments:</a:t>
            </a:r>
          </a:p>
          <a:p>
            <a:r>
              <a:rPr lang="en-US" altLang="en-US" sz="600" dirty="0"/>
              <a:t>These presentations were prepared with support from the AISC </a:t>
            </a:r>
            <a:r>
              <a:rPr lang="en-US" altLang="en-US" sz="600" i="1" dirty="0"/>
              <a:t>Teaching Aid Development Program. </a:t>
            </a:r>
            <a:r>
              <a:rPr lang="en-US" altLang="en-US" sz="600" dirty="0"/>
              <a:t>Overall coordination of this effort was provided by Kristi</a:t>
            </a:r>
            <a:r>
              <a:rPr lang="en-US" altLang="en-US" sz="600" baseline="0" dirty="0"/>
              <a:t> Sattler</a:t>
            </a:r>
            <a:r>
              <a:rPr lang="en-US" altLang="en-US" sz="600" dirty="0"/>
              <a:t> at AISC. The author gratefully acknowledges support provided by AISC and the coordination and oversight provided by Dr. Sattler.</a:t>
            </a:r>
          </a:p>
          <a:p>
            <a:endParaRPr lang="en-US" altLang="en-US" sz="600" dirty="0"/>
          </a:p>
          <a:p>
            <a:r>
              <a:rPr lang="en-US" altLang="en-US" sz="600" dirty="0"/>
              <a:t>The author also gratefully acknowledges contributions and review provided by the AISC review committee for this project:</a:t>
            </a:r>
          </a:p>
          <a:p>
            <a:r>
              <a:rPr lang="en-US" altLang="en-US" sz="600" dirty="0"/>
              <a:t>Hans Herrmann</a:t>
            </a:r>
            <a:r>
              <a:rPr lang="en-US" altLang="en-US" sz="600" baseline="0" dirty="0"/>
              <a:t> – Mississippi State University</a:t>
            </a:r>
          </a:p>
          <a:p>
            <a:r>
              <a:rPr lang="en-US" altLang="en-US" sz="600" dirty="0"/>
              <a:t>Jason McCormick</a:t>
            </a:r>
            <a:r>
              <a:rPr lang="en-US" altLang="en-US" sz="600" baseline="0" dirty="0"/>
              <a:t> – University of Michigan</a:t>
            </a:r>
          </a:p>
          <a:p>
            <a:r>
              <a:rPr lang="en-US" altLang="en-US" sz="600" dirty="0"/>
              <a:t>Tim </a:t>
            </a:r>
            <a:r>
              <a:rPr lang="en-US" altLang="en-US" sz="600" dirty="0" err="1"/>
              <a:t>Mrozowski</a:t>
            </a:r>
            <a:r>
              <a:rPr lang="en-US" altLang="en-US" sz="600" dirty="0"/>
              <a:t> – Michigan</a:t>
            </a:r>
            <a:r>
              <a:rPr lang="en-US" altLang="en-US" sz="600" baseline="0" dirty="0"/>
              <a:t> State University</a:t>
            </a:r>
            <a:endParaRPr lang="en-US" altLang="en-US" sz="600" dirty="0"/>
          </a:p>
          <a:p>
            <a:endParaRPr lang="en-US" altLang="en-US" sz="600" dirty="0"/>
          </a:p>
          <a:p>
            <a:endParaRPr lang="en-US" altLang="en-US" sz="600" dirty="0"/>
          </a:p>
          <a:p>
            <a:r>
              <a:rPr lang="en-US" altLang="en-US" sz="600" b="1" dirty="0"/>
              <a:t>Other contributions</a:t>
            </a:r>
            <a:r>
              <a:rPr lang="en-US" altLang="en-US" sz="600" b="1" baseline="0" dirty="0"/>
              <a:t> to add:</a:t>
            </a:r>
            <a:endParaRPr lang="en-US" altLang="en-US" sz="600" b="1" dirty="0"/>
          </a:p>
          <a:p>
            <a:r>
              <a:rPr lang="en-US" altLang="en-US" sz="600" b="1" dirty="0"/>
              <a:t>Judy?</a:t>
            </a:r>
          </a:p>
          <a:p>
            <a:r>
              <a:rPr lang="en-US" altLang="en-US" sz="600" b="1" dirty="0"/>
              <a:t>Jim / GA?</a:t>
            </a:r>
          </a:p>
          <a:p>
            <a:r>
              <a:rPr lang="en-US" altLang="en-US" sz="600" b="1" dirty="0"/>
              <a:t>Others</a:t>
            </a:r>
            <a:r>
              <a:rPr lang="en-US" altLang="en-US" sz="600" b="1" baseline="0" dirty="0"/>
              <a:t> reviewing the work? </a:t>
            </a:r>
            <a:endParaRPr lang="en-US" altLang="en-US" sz="600" b="1"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a:t>
            </a:fld>
            <a:endParaRPr lang="en-US" altLang="en-US"/>
          </a:p>
        </p:txBody>
      </p:sp>
    </p:spTree>
    <p:extLst>
      <p:ext uri="{BB962C8B-B14F-4D97-AF65-F5344CB8AC3E}">
        <p14:creationId xmlns:p14="http://schemas.microsoft.com/office/powerpoint/2010/main" val="897750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altLang="en-US" dirty="0"/>
              <a:t>Provides structural integrity during erection while also allowing some movement for plumbing</a:t>
            </a:r>
          </a:p>
          <a:p>
            <a:endParaRPr lang="en-US" dirty="0"/>
          </a:p>
          <a:p>
            <a:r>
              <a:rPr lang="en-US" dirty="0"/>
              <a:t>Per OSHA 1926</a:t>
            </a:r>
            <a:r>
              <a:rPr lang="en-US" baseline="0" dirty="0"/>
              <a:t> Subpart R:   1926.756(a)(1) : </a:t>
            </a:r>
            <a:r>
              <a:rPr lang="en-US" sz="1000" b="0" i="0" kern="1200" dirty="0">
                <a:solidFill>
                  <a:schemeClr val="tx1"/>
                </a:solidFill>
                <a:effectLst/>
                <a:latin typeface="Times New Roman" panose="02020603050405020304" pitchFamily="18" charset="0"/>
                <a:ea typeface="+mn-ea"/>
                <a:cs typeface="+mn-cs"/>
              </a:rPr>
              <a:t>During the final placing of solid web structural members, the load shall not be released from the hoisting line until the members are secured with at least two bolts per connection, of the same size and strength as shown in the erection drawings, drawn up wrench-tight or the equivalent as specified by the project structural engineer of record, except as specified in paragraph (b) of this section.</a:t>
            </a:r>
          </a:p>
          <a:p>
            <a:endParaRPr lang="en-US" sz="1000" b="0" i="0" kern="1200" baseline="0" dirty="0">
              <a:solidFill>
                <a:schemeClr val="tx1"/>
              </a:solidFill>
              <a:effectLst/>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0" i="0" kern="1200" dirty="0">
                <a:solidFill>
                  <a:schemeClr val="tx1"/>
                </a:solidFill>
                <a:effectLst/>
                <a:latin typeface="Times New Roman" panose="02020603050405020304" pitchFamily="18" charset="0"/>
                <a:ea typeface="+mn-ea"/>
                <a:cs typeface="+mn-cs"/>
              </a:rPr>
              <a:t>1926.756(b)</a:t>
            </a:r>
            <a:r>
              <a:rPr lang="en-US" sz="1000" b="1" i="0" kern="1200" dirty="0">
                <a:solidFill>
                  <a:schemeClr val="tx1"/>
                </a:solidFill>
                <a:effectLst/>
                <a:latin typeface="Times New Roman" panose="02020603050405020304" pitchFamily="18" charset="0"/>
                <a:ea typeface="+mn-ea"/>
                <a:cs typeface="+mn-cs"/>
              </a:rPr>
              <a:t>Diagonal bracing.</a:t>
            </a:r>
            <a:r>
              <a:rPr lang="en-US" sz="1000" b="0" i="0" kern="1200" dirty="0">
                <a:solidFill>
                  <a:schemeClr val="tx1"/>
                </a:solidFill>
                <a:effectLst/>
                <a:latin typeface="Times New Roman" panose="02020603050405020304" pitchFamily="18" charset="0"/>
                <a:ea typeface="+mn-ea"/>
                <a:cs typeface="+mn-cs"/>
              </a:rPr>
              <a:t> Solid web structural members used as diagonal bracing shall be secured by at least one bolt per connection drawn up wrench-tight or the equivalent as specified by the project structural engineer of record.</a:t>
            </a:r>
          </a:p>
          <a:p>
            <a:endParaRPr lang="en-US" baseline="0" dirty="0"/>
          </a:p>
          <a:p>
            <a:endParaRPr lang="en-US" baseline="0" dirty="0"/>
          </a:p>
          <a:p>
            <a:r>
              <a:rPr lang="en-US" dirty="0"/>
              <a:t>Plumbing</a:t>
            </a:r>
            <a:r>
              <a:rPr lang="en-US" baseline="0" dirty="0"/>
              <a:t> will be easier if bolts are not all fully installed. </a:t>
            </a:r>
          </a:p>
          <a:p>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Note: Bridge girder are often required to have half</a:t>
            </a:r>
            <a:r>
              <a:rPr lang="en-US" baseline="0" dirty="0"/>
              <a:t> of</a:t>
            </a:r>
            <a:r>
              <a:rPr lang="en-US" dirty="0"/>
              <a:t> their bolts installed before they are cut loose. And they may have pins in other holes.</a:t>
            </a:r>
          </a:p>
          <a:p>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13</a:t>
            </a:fld>
            <a:endParaRPr lang="en-US" altLang="en-US"/>
          </a:p>
        </p:txBody>
      </p:sp>
    </p:spTree>
    <p:extLst>
      <p:ext uri="{BB962C8B-B14F-4D97-AF65-F5344CB8AC3E}">
        <p14:creationId xmlns:p14="http://schemas.microsoft.com/office/powerpoint/2010/main" val="117800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14</a:t>
            </a:fld>
            <a:endParaRPr lang="en-US" altLang="en-US"/>
          </a:p>
        </p:txBody>
      </p:sp>
    </p:spTree>
    <p:extLst>
      <p:ext uri="{BB962C8B-B14F-4D97-AF65-F5344CB8AC3E}">
        <p14:creationId xmlns:p14="http://schemas.microsoft.com/office/powerpoint/2010/main" val="24578300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Figure 10-3 is taken from the AISC Steel Construction Manual, 15</a:t>
            </a:r>
            <a:r>
              <a:rPr lang="en-US" baseline="30000" dirty="0"/>
              <a:t>th</a:t>
            </a:r>
            <a:r>
              <a:rPr lang="en-US" dirty="0"/>
              <a:t> Edition.</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15</a:t>
            </a:fld>
            <a:endParaRPr lang="en-US" altLang="en-US"/>
          </a:p>
        </p:txBody>
      </p:sp>
    </p:spTree>
    <p:extLst>
      <p:ext uri="{BB962C8B-B14F-4D97-AF65-F5344CB8AC3E}">
        <p14:creationId xmlns:p14="http://schemas.microsoft.com/office/powerpoint/2010/main" val="415870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Manual</a:t>
            </a:r>
            <a:r>
              <a:rPr lang="en-US" baseline="0" dirty="0"/>
              <a:t> (Part 10) takes time to note the difference between one-sided and two-sided connections. Examples of each are shown in this slide.</a:t>
            </a:r>
            <a:endParaRPr lang="en-US" dirty="0"/>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16</a:t>
            </a:fld>
            <a:endParaRPr lang="en-US" altLang="en-US"/>
          </a:p>
        </p:txBody>
      </p:sp>
    </p:spTree>
    <p:extLst>
      <p:ext uri="{BB962C8B-B14F-4D97-AF65-F5344CB8AC3E}">
        <p14:creationId xmlns:p14="http://schemas.microsoft.com/office/powerpoint/2010/main" val="4079359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a:t>One-sided connections are advantageous for the reasons listed above.</a:t>
            </a:r>
            <a:r>
              <a:rPr lang="en-US" baseline="0"/>
              <a:t> </a:t>
            </a:r>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a:t>The two-sided connections (double-angles and end-plates) have clearance issues that are not as prevalent in one-sided connections.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17</a:t>
            </a:fld>
            <a:endParaRPr lang="en-US" altLang="en-US"/>
          </a:p>
        </p:txBody>
      </p:sp>
    </p:spTree>
    <p:extLst>
      <p:ext uri="{BB962C8B-B14F-4D97-AF65-F5344CB8AC3E}">
        <p14:creationId xmlns:p14="http://schemas.microsoft.com/office/powerpoint/2010/main" val="4179284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18</a:t>
            </a:fld>
            <a:endParaRPr lang="en-US" altLang="en-US"/>
          </a:p>
        </p:txBody>
      </p:sp>
    </p:spTree>
    <p:extLst>
      <p:ext uri="{BB962C8B-B14F-4D97-AF65-F5344CB8AC3E}">
        <p14:creationId xmlns:p14="http://schemas.microsoft.com/office/powerpoint/2010/main" val="678429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sz="1000" b="0" i="0" kern="1200" dirty="0">
                <a:solidFill>
                  <a:schemeClr val="tx1"/>
                </a:solidFill>
                <a:effectLst/>
                <a:latin typeface="Times New Roman" panose="02020603050405020304" pitchFamily="18" charset="0"/>
                <a:ea typeface="+mn-ea"/>
                <a:cs typeface="+mn-cs"/>
              </a:rPr>
              <a:t>Figure 10-2</a:t>
            </a:r>
            <a:r>
              <a:rPr lang="en-US" sz="1000" b="0" i="0" kern="1200" baseline="0" dirty="0">
                <a:solidFill>
                  <a:schemeClr val="tx1"/>
                </a:solidFill>
                <a:effectLst/>
                <a:latin typeface="Times New Roman" panose="02020603050405020304" pitchFamily="18" charset="0"/>
                <a:ea typeface="+mn-ea"/>
                <a:cs typeface="+mn-cs"/>
              </a:rPr>
              <a:t> comes from the AISC Steel Construction Manual and shows use of a temporary erection seat for the first beam while the second beam is erected.</a:t>
            </a:r>
            <a:endParaRPr lang="en-US" sz="1000" b="0" i="0" kern="1200" dirty="0">
              <a:solidFill>
                <a:schemeClr val="tx1"/>
              </a:solidFill>
              <a:effectLst/>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endParaRPr lang="en-US" sz="1000" b="0" i="0" u="none" strike="noStrike" kern="1200" dirty="0">
              <a:solidFill>
                <a:schemeClr val="tx1"/>
              </a:solidFill>
              <a:effectLst/>
              <a:latin typeface="Times New Roman" panose="02020603050405020304" pitchFamily="18" charset="0"/>
              <a:ea typeface="+mn-ea"/>
              <a:cs typeface="+mn-cs"/>
              <a:hlinkClick r:id="rId3"/>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0" i="0" u="none" strike="noStrike" kern="1200" dirty="0">
                <a:solidFill>
                  <a:schemeClr val="tx1"/>
                </a:solidFill>
                <a:effectLst/>
                <a:latin typeface="Times New Roman" panose="02020603050405020304" pitchFamily="18" charset="0"/>
                <a:ea typeface="+mn-ea"/>
                <a:cs typeface="+mn-cs"/>
                <a:hlinkClick r:id="rId3"/>
              </a:rPr>
              <a:t>OSHA</a:t>
            </a:r>
            <a:r>
              <a:rPr lang="en-US" sz="1000" b="0" i="0" u="none" strike="noStrike" kern="1200" baseline="0" dirty="0">
                <a:solidFill>
                  <a:schemeClr val="tx1"/>
                </a:solidFill>
                <a:effectLst/>
                <a:latin typeface="Times New Roman" panose="02020603050405020304" pitchFamily="18" charset="0"/>
                <a:ea typeface="+mn-ea"/>
                <a:cs typeface="+mn-cs"/>
                <a:hlinkClick r:id="rId3"/>
              </a:rPr>
              <a:t> </a:t>
            </a:r>
            <a:r>
              <a:rPr lang="en-US" sz="1000" b="0" i="0" u="none" strike="noStrike" kern="1200" dirty="0">
                <a:solidFill>
                  <a:schemeClr val="tx1"/>
                </a:solidFill>
                <a:effectLst/>
                <a:latin typeface="Times New Roman" panose="02020603050405020304" pitchFamily="18" charset="0"/>
                <a:ea typeface="+mn-ea"/>
                <a:cs typeface="+mn-cs"/>
                <a:hlinkClick r:id="rId3"/>
              </a:rPr>
              <a:t>1926.756(c)(1)</a:t>
            </a:r>
            <a:r>
              <a:rPr lang="en-US" sz="1000" b="1" i="0" kern="1200" dirty="0">
                <a:solidFill>
                  <a:schemeClr val="tx1"/>
                </a:solidFill>
                <a:effectLst/>
                <a:latin typeface="Times New Roman" panose="02020603050405020304" pitchFamily="18" charset="0"/>
                <a:ea typeface="+mn-ea"/>
                <a:cs typeface="+mn-cs"/>
              </a:rPr>
              <a:t>Double connections at columns and/or at beam webs over a column.</a:t>
            </a:r>
            <a:r>
              <a:rPr lang="en-US" sz="1000" b="0" i="0" kern="1200" dirty="0">
                <a:solidFill>
                  <a:schemeClr val="tx1"/>
                </a:solidFill>
                <a:effectLst/>
                <a:latin typeface="Times New Roman" panose="02020603050405020304" pitchFamily="18" charset="0"/>
                <a:ea typeface="+mn-ea"/>
                <a:cs typeface="+mn-cs"/>
              </a:rPr>
              <a:t> When two structural members on opposite sides of a column web, or a beam web over a column, are connected sharing common connection holes, at least one bolt with its wrench-tight nut shall remain connected to the first member unless a shop-attached or field-attached seat or equivalent connection device is supplied with the member to secure the first member and prevent the column from being displaced (See Appendix H to this subpart for examples of equivalent connection devices).</a:t>
            </a:r>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0" i="0" kern="1200" dirty="0">
                <a:solidFill>
                  <a:schemeClr val="tx1"/>
                </a:solidFill>
                <a:effectLst/>
                <a:latin typeface="Times New Roman" panose="02020603050405020304" pitchFamily="18" charset="0"/>
                <a:ea typeface="+mn-ea"/>
                <a:cs typeface="+mn-cs"/>
              </a:rPr>
              <a:t>1926.756(c)(2)If a seat or equivalent device is used, the seat (or device) shall be designed to support the load during the double connection process. It shall be adequately bolted or welded to both a supporting member and the first member before the nuts on the shared bolts are removed to make the double connection.</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19</a:t>
            </a:fld>
            <a:endParaRPr lang="en-US" altLang="en-US"/>
          </a:p>
        </p:txBody>
      </p:sp>
    </p:spTree>
    <p:extLst>
      <p:ext uri="{BB962C8B-B14F-4D97-AF65-F5344CB8AC3E}">
        <p14:creationId xmlns:p14="http://schemas.microsoft.com/office/powerpoint/2010/main" val="2236361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 of beam with angles staggered and shop-welded</a:t>
            </a:r>
            <a:r>
              <a:rPr lang="en-US" baseline="0"/>
              <a:t> to the beam.</a:t>
            </a:r>
            <a:endParaRPr lang="en-US"/>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20</a:t>
            </a:fld>
            <a:endParaRPr lang="en-US" altLang="en-US"/>
          </a:p>
        </p:txBody>
      </p:sp>
    </p:spTree>
    <p:extLst>
      <p:ext uri="{BB962C8B-B14F-4D97-AF65-F5344CB8AC3E}">
        <p14:creationId xmlns:p14="http://schemas.microsoft.com/office/powerpoint/2010/main" val="1423199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 shows staggering</a:t>
            </a:r>
            <a:r>
              <a:rPr lang="en-US" baseline="0" dirty="0"/>
              <a:t> of bolts for double-angle connection framing into column web. You can see that the beam framing in on the other side (out of view) has its top bolt above the top bolt of the close beam.</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21</a:t>
            </a:fld>
            <a:endParaRPr lang="en-US" altLang="en-US"/>
          </a:p>
        </p:txBody>
      </p:sp>
    </p:spTree>
    <p:extLst>
      <p:ext uri="{BB962C8B-B14F-4D97-AF65-F5344CB8AC3E}">
        <p14:creationId xmlns:p14="http://schemas.microsoft.com/office/powerpoint/2010/main" val="2442308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altLang="en-US" b="0" dirty="0"/>
              <a:t>This PowerPoint series is divided into 3 modules. This is the third module on “Constructability Considerations”</a:t>
            </a:r>
          </a:p>
          <a:p>
            <a:pPr marL="0" marR="0" lvl="0" indent="0" algn="l" defTabSz="949325" rtl="0" eaLnBrk="0" fontAlgn="base" latinLnBrk="0" hangingPunct="0">
              <a:lnSpc>
                <a:spcPct val="100000"/>
              </a:lnSpc>
              <a:spcBef>
                <a:spcPct val="30000"/>
              </a:spcBef>
              <a:spcAft>
                <a:spcPct val="0"/>
              </a:spcAft>
              <a:buClrTx/>
              <a:buSzTx/>
              <a:buFontTx/>
              <a:buNone/>
              <a:tabLst/>
              <a:defRPr/>
            </a:pPr>
            <a:r>
              <a:rPr lang="en-US" altLang="en-US" b="0" dirty="0"/>
              <a:t>Note that there were 3 other modules previously planned. Refer to the ReadMe for information on these modules and feel free to contact the author with requests for these additional files.</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a:t>
            </a:fld>
            <a:endParaRPr lang="en-US" altLang="en-US"/>
          </a:p>
        </p:txBody>
      </p:sp>
    </p:spTree>
    <p:extLst>
      <p:ext uri="{BB962C8B-B14F-4D97-AF65-F5344CB8AC3E}">
        <p14:creationId xmlns:p14="http://schemas.microsoft.com/office/powerpoint/2010/main" val="35531545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1926.756(a)(1) states: “During the final placing of solid web structural members, the load shall not be released from the hoisting line until the members are secured with at least two bolts per connection.” The issue with this connection is that an ironworker will need to temporarily support the first beam without bolts (or remove the bolts from the first beam that is connected) in order to connect the second beam. Yet the first beam cannot be released from the hoisting line until it has two bolts in each connection that cannot subsequently be removed to permit erection of the second beam, per OSHA requirement. There are many solutions available, and all eliminate the sharing of all bolts in a common field connection.  </a:t>
            </a:r>
          </a:p>
          <a:p>
            <a:endParaRPr lang="en-US" i="1" dirty="0"/>
          </a:p>
          <a:p>
            <a:r>
              <a:rPr lang="en-US" b="1" i="0" dirty="0"/>
              <a:t>Source:</a:t>
            </a:r>
            <a:r>
              <a:rPr lang="en-US" i="0" baseline="0" dirty="0"/>
              <a:t> AISC Steel Quiz </a:t>
            </a:r>
            <a:r>
              <a:rPr lang="en-US" i="0" baseline="0" dirty="0" err="1"/>
              <a:t>Febr</a:t>
            </a:r>
            <a:r>
              <a:rPr lang="en-US" i="0" baseline="0" dirty="0"/>
              <a:t> 2015</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22</a:t>
            </a:fld>
            <a:endParaRPr lang="en-US" altLang="en-US"/>
          </a:p>
        </p:txBody>
      </p:sp>
    </p:spTree>
    <p:extLst>
      <p:ext uri="{BB962C8B-B14F-4D97-AF65-F5344CB8AC3E}">
        <p14:creationId xmlns:p14="http://schemas.microsoft.com/office/powerpoint/2010/main" val="837893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a:t>
            </a:r>
            <a:r>
              <a:rPr lang="en-US" baseline="0" dirty="0"/>
              <a:t> first part of Figure 10-26 (continued on next slide). It comes from the AISC Steel Construction Manual.</a:t>
            </a:r>
          </a:p>
          <a:p>
            <a:endParaRPr lang="en-US" dirty="0"/>
          </a:p>
          <a:p>
            <a:r>
              <a:rPr lang="en-US" dirty="0"/>
              <a:t>When beams frame opposite each other and are welded to the web of the supporting girder or column, there are usually no dimensional constraints imposed on</a:t>
            </a:r>
            <a:r>
              <a:rPr lang="en-US" baseline="0" dirty="0"/>
              <a:t> one connection by the presence of the other connections unless erection bolts are common to each connection. When the connections are bolted to the web of the supporting column or girder, however, the close proximity of the connections requires that some of all fasteners be common to both connections. This is known as a double connection. </a:t>
            </a:r>
          </a:p>
          <a:p>
            <a:endParaRPr lang="en-US" baseline="0" dirty="0"/>
          </a:p>
          <a:p>
            <a:r>
              <a:rPr lang="en-US" baseline="0" dirty="0"/>
              <a:t>When beams of different nominal depths frame into a double connection, care must be taken to avoid interference from the bottom flange of the shallower beam with the entering and tightening clearances for the bolts of the connection for the deeper beam. Access to the bolts that will support the deeper beam may be provided by coping or blocking the bottom flange of the shallower beam. Alternatively, stagger may be used to favorably position the bolts around the bottom flange of the shallower beam.</a:t>
            </a:r>
          </a:p>
          <a:p>
            <a:endParaRPr lang="en-US" baseline="0" dirty="0"/>
          </a:p>
          <a:p>
            <a:r>
              <a:rPr lang="en-US" baseline="0" dirty="0"/>
              <a:t>Frequently, beams do not frame exactly opposite each other but are slightly offset, as illustrated in Fig 10-26. Several connection configurations are possible, depending on the offset dimension.</a:t>
            </a:r>
          </a:p>
          <a:p>
            <a:endParaRPr lang="en-US" baseline="0" dirty="0"/>
          </a:p>
          <a:p>
            <a:r>
              <a:rPr lang="en-US" baseline="0" dirty="0"/>
              <a:t>If the offset were equal to the gage on the support, the connection could be designed with all bolts on the same gage lines, as shown in Figure 10-26 (b) , and the angles arranged as shown in Fig 10-26 (d). If the offset were less than the gage on the support, staggering the bolts, as shown in Fig 10-26(c), would reduce the required gage and the angles could be arranged, as shown in Fig 10-26(c). In any case, each bolt transmits an equal share of its beam reaction(s) to the supporting member, with the bolts that are loaded in double shear ultimately carrying twice as much force as those loaded in single shear. Once the geometry of the connection has been determined, the distribution of the forces is patterned after that in the design of a typical connection. For normal gages, eccentricity may be ignored in this type of connect. </a:t>
            </a:r>
            <a:endParaRPr lang="en-US" dirty="0"/>
          </a:p>
          <a:p>
            <a:endParaRPr lang="en-US" i="1" baseline="0" dirty="0"/>
          </a:p>
          <a:p>
            <a:r>
              <a:rPr lang="en-US" b="1" i="0" baseline="0" dirty="0"/>
              <a:t>Source</a:t>
            </a:r>
            <a:r>
              <a:rPr lang="en-US" i="0" baseline="0" dirty="0"/>
              <a:t>: AISC Steel Construction Manual, 15</a:t>
            </a:r>
            <a:r>
              <a:rPr lang="en-US" i="0" baseline="30000" dirty="0"/>
              <a:t>th</a:t>
            </a:r>
            <a:r>
              <a:rPr lang="en-US" i="0" baseline="0" dirty="0"/>
              <a:t> Edition</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23</a:t>
            </a:fld>
            <a:endParaRPr lang="en-US" altLang="en-US"/>
          </a:p>
        </p:txBody>
      </p:sp>
    </p:spTree>
    <p:extLst>
      <p:ext uri="{BB962C8B-B14F-4D97-AF65-F5344CB8AC3E}">
        <p14:creationId xmlns:p14="http://schemas.microsoft.com/office/powerpoint/2010/main" val="2574782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previous slide for discussion.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24</a:t>
            </a:fld>
            <a:endParaRPr lang="en-US" altLang="en-US"/>
          </a:p>
        </p:txBody>
      </p:sp>
    </p:spTree>
    <p:extLst>
      <p:ext uri="{BB962C8B-B14F-4D97-AF65-F5344CB8AC3E}">
        <p14:creationId xmlns:p14="http://schemas.microsoft.com/office/powerpoint/2010/main" val="28869205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Temporary</a:t>
            </a:r>
            <a:r>
              <a:rPr lang="en-US" baseline="0" dirty="0"/>
              <a:t> bracing is used to ensure stability until all of the framing and connections are secured during erection.</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 cables shown may be installed for two reasons: plumbing and stability. Plumbing cables will not assure stability unless they are designed for that purpose</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1" baseline="0" dirty="0"/>
              <a:t>AISC Code of Standard Practice:</a:t>
            </a:r>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Many structural steel frames have lateral force-resisting systems that are activated during the erection process. Such lateral force-resisting systems may consist of welded moment frames, braced frames or, in some instances, columns that cantilever from fixed-base foundations. Such frames are normally braced with temporary guys that, together with the steel deck floor and roof diaphragms or other diaphragm bracing that may be included as part of the design, provide stability during the erection process. The guy cables are also commonly used to plumb the structural steel frame. The erector normally furnishes and installs the required temporary supports and bracing to secure the bare structural steel frame, or portion thereof, during the erection process. When erection bracing drawings are required in the contract documents, those drawings show this information</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25</a:t>
            </a:fld>
            <a:endParaRPr lang="en-US" altLang="en-US"/>
          </a:p>
        </p:txBody>
      </p:sp>
    </p:spTree>
    <p:extLst>
      <p:ext uri="{BB962C8B-B14F-4D97-AF65-F5344CB8AC3E}">
        <p14:creationId xmlns:p14="http://schemas.microsoft.com/office/powerpoint/2010/main" val="2149074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AISC Code of Standard Practice: </a:t>
            </a:r>
            <a:r>
              <a:rPr lang="en-US" dirty="0"/>
              <a:t>Columns with attached base plates, beams with attached bearing plates and other similar members with attached bearing devices that are temporarily supported on leveling nuts and washers, shims or other similar leveling devices, shall be promptly grouted after the structural steel frame or portion thereof has been plumbed.</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Permissible angular variation of column work lines are given with respect to a plumb line which is generally 1/500 of the distance between working points.</a:t>
            </a:r>
          </a:p>
          <a:p>
            <a:endParaRPr lang="en-US" baseline="0" dirty="0"/>
          </a:p>
          <a:p>
            <a:br>
              <a:rPr lang="en-US" sz="1000" b="0" i="0" kern="1200" dirty="0">
                <a:solidFill>
                  <a:schemeClr val="tx1"/>
                </a:solidFill>
                <a:effectLst/>
                <a:latin typeface="Times New Roman" panose="02020603050405020304" pitchFamily="18" charset="0"/>
                <a:ea typeface="+mn-ea"/>
                <a:cs typeface="+mn-cs"/>
              </a:rPr>
            </a:b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26</a:t>
            </a:fld>
            <a:endParaRPr lang="en-US" altLang="en-US"/>
          </a:p>
        </p:txBody>
      </p:sp>
    </p:spTree>
    <p:extLst>
      <p:ext uri="{BB962C8B-B14F-4D97-AF65-F5344CB8AC3E}">
        <p14:creationId xmlns:p14="http://schemas.microsoft.com/office/powerpoint/2010/main" val="31578411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Guy cables in the temporary bracing is typically used to plumb the structural steel frame.</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27</a:t>
            </a:fld>
            <a:endParaRPr lang="en-US" altLang="en-US"/>
          </a:p>
        </p:txBody>
      </p:sp>
    </p:spTree>
    <p:extLst>
      <p:ext uri="{BB962C8B-B14F-4D97-AF65-F5344CB8AC3E}">
        <p14:creationId xmlns:p14="http://schemas.microsoft.com/office/powerpoint/2010/main" val="458189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These cables can be adjusted in length as necessary to pull the structure to plumb.</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28</a:t>
            </a:fld>
            <a:endParaRPr lang="en-US" altLang="en-US"/>
          </a:p>
        </p:txBody>
      </p:sp>
    </p:spTree>
    <p:extLst>
      <p:ext uri="{BB962C8B-B14F-4D97-AF65-F5344CB8AC3E}">
        <p14:creationId xmlns:p14="http://schemas.microsoft.com/office/powerpoint/2010/main" val="33953079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sz="1000" b="0" i="0" kern="1200" dirty="0">
                <a:solidFill>
                  <a:schemeClr val="tx1"/>
                </a:solidFill>
                <a:effectLst/>
                <a:latin typeface="Times New Roman" panose="02020603050405020304" pitchFamily="18" charset="0"/>
                <a:ea typeface="+mn-ea"/>
                <a:cs typeface="+mn-cs"/>
              </a:rPr>
              <a:t>At no time shall there be more than four floors or 48 feet (14.6 m), whichever is less, of unfinished bolting or welding above the foundation or uppermost permanently secured floor, except where the structural integrity is maintained as a result of the design.</a:t>
            </a:r>
          </a:p>
          <a:p>
            <a:endParaRPr lang="en-US" dirty="0"/>
          </a:p>
          <a:p>
            <a:r>
              <a:rPr lang="en-US" b="1" dirty="0"/>
              <a:t>Source: </a:t>
            </a:r>
            <a:r>
              <a:rPr lang="en-US" sz="1000" b="0" i="0" kern="1200" dirty="0">
                <a:solidFill>
                  <a:schemeClr val="tx1"/>
                </a:solidFill>
                <a:effectLst/>
                <a:latin typeface="Times New Roman" panose="02020603050405020304" pitchFamily="18" charset="0"/>
                <a:ea typeface="+mn-ea"/>
                <a:cs typeface="+mn-cs"/>
              </a:rPr>
              <a:t>OSHA – 1926.754(b)(2) </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29</a:t>
            </a:fld>
            <a:endParaRPr lang="en-US" altLang="en-US"/>
          </a:p>
        </p:txBody>
      </p:sp>
    </p:spTree>
    <p:extLst>
      <p:ext uri="{BB962C8B-B14F-4D97-AF65-F5344CB8AC3E}">
        <p14:creationId xmlns:p14="http://schemas.microsoft.com/office/powerpoint/2010/main" val="7111071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photo shows the bolts prior to tightening. You can see gaps between the plies (the angle and the column web). </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30</a:t>
            </a:fld>
            <a:endParaRPr lang="en-US" altLang="en-US"/>
          </a:p>
        </p:txBody>
      </p:sp>
    </p:spTree>
    <p:extLst>
      <p:ext uri="{BB962C8B-B14F-4D97-AF65-F5344CB8AC3E}">
        <p14:creationId xmlns:p14="http://schemas.microsoft.com/office/powerpoint/2010/main" val="27347425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in Module</a:t>
            </a:r>
            <a:r>
              <a:rPr lang="en-US" baseline="0" dirty="0"/>
              <a:t> 2, there are a number of methods for bolt tightening including a standard wrench and impact wrench.</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31</a:t>
            </a:fld>
            <a:endParaRPr lang="en-US" altLang="en-US"/>
          </a:p>
        </p:txBody>
      </p:sp>
    </p:spTree>
    <p:extLst>
      <p:ext uri="{BB962C8B-B14F-4D97-AF65-F5344CB8AC3E}">
        <p14:creationId xmlns:p14="http://schemas.microsoft.com/office/powerpoint/2010/main" val="9116183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a:t>
            </a:fld>
            <a:endParaRPr lang="en-US" altLang="en-US"/>
          </a:p>
        </p:txBody>
      </p:sp>
    </p:spTree>
    <p:extLst>
      <p:ext uri="{BB962C8B-B14F-4D97-AF65-F5344CB8AC3E}">
        <p14:creationId xmlns:p14="http://schemas.microsoft.com/office/powerpoint/2010/main" val="32131124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32</a:t>
            </a:fld>
            <a:endParaRPr lang="en-US" altLang="en-US"/>
          </a:p>
        </p:txBody>
      </p:sp>
    </p:spTree>
    <p:extLst>
      <p:ext uri="{BB962C8B-B14F-4D97-AF65-F5344CB8AC3E}">
        <p14:creationId xmlns:p14="http://schemas.microsoft.com/office/powerpoint/2010/main" val="24033565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1-7A gives workable gages</a:t>
            </a:r>
            <a:r>
              <a:rPr lang="en-US" baseline="0" dirty="0"/>
              <a:t> based on different angle legs.</a:t>
            </a:r>
          </a:p>
          <a:p>
            <a:r>
              <a:rPr lang="en-US" baseline="0" dirty="0"/>
              <a:t>Table 7-15 shows the entering and tightening clearances needed for A325 and A490 bolts. The table includes other types of bolts as well.</a:t>
            </a:r>
          </a:p>
          <a:p>
            <a:endParaRPr lang="en-US" baseline="0" dirty="0"/>
          </a:p>
          <a:p>
            <a:r>
              <a:rPr lang="en-US" baseline="0" dirty="0"/>
              <a:t>Both of these tables can be found in the AISC Steel Construction Manual.</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33</a:t>
            </a:fld>
            <a:endParaRPr lang="en-US" altLang="en-US"/>
          </a:p>
        </p:txBody>
      </p:sp>
    </p:spTree>
    <p:extLst>
      <p:ext uri="{BB962C8B-B14F-4D97-AF65-F5344CB8AC3E}">
        <p14:creationId xmlns:p14="http://schemas.microsoft.com/office/powerpoint/2010/main" val="33916479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1-1 shows</a:t>
            </a:r>
            <a:r>
              <a:rPr lang="en-US" baseline="0" dirty="0"/>
              <a:t> dimensional properties for the W-shape including the workable gage. This is the transverse spacing of the bolts in the flange that provides for entering and tightening clearances and edge distance and spacing requirements.</a:t>
            </a:r>
          </a:p>
          <a:p>
            <a:endParaRPr lang="en-US" baseline="0" dirty="0"/>
          </a:p>
          <a:p>
            <a:r>
              <a:rPr lang="en-US" dirty="0"/>
              <a:t>Using the workable gages from Table 1–1 is always suggested to help standardize details and simplify coordination, for example between the joist supplier and the steel fabricator. However, there may be cases when other gages are needed for more efficient connections. For example:</a:t>
            </a:r>
          </a:p>
          <a:p>
            <a:pPr marL="228600" indent="-228600">
              <a:buAutoNum type="arabicPeriod"/>
            </a:pPr>
            <a:r>
              <a:rPr lang="en-US" dirty="0"/>
              <a:t>Four bolts across the flange (of course, when the flange is wide enough) in a bolted flange-plated moment connection makes the connection more compact; </a:t>
            </a:r>
          </a:p>
          <a:p>
            <a:pPr marL="228600" indent="-228600">
              <a:buAutoNum type="arabicPeriod"/>
            </a:pPr>
            <a:r>
              <a:rPr lang="en-US" dirty="0"/>
              <a:t>Smaller gages may be required for hanger connections to eliminate reinforcement for flange bending</a:t>
            </a:r>
          </a:p>
          <a:p>
            <a:pPr marL="0" indent="0">
              <a:buNone/>
            </a:pPr>
            <a:endParaRPr lang="en-US" dirty="0"/>
          </a:p>
          <a:p>
            <a:pPr marL="0" indent="0">
              <a:buNone/>
            </a:pPr>
            <a:r>
              <a:rPr lang="en-US" b="1" i="0" dirty="0"/>
              <a:t>Source</a:t>
            </a:r>
            <a:r>
              <a:rPr lang="en-US" i="0" dirty="0"/>
              <a:t>:</a:t>
            </a:r>
            <a:r>
              <a:rPr lang="en-US" i="0" baseline="0" dirty="0"/>
              <a:t> </a:t>
            </a:r>
            <a:r>
              <a:rPr lang="en-US" i="0" dirty="0"/>
              <a:t>https://www.aisc.org/globalassets/modern-steel/archives/2010/05/2010v05_workable_flange_gages.pdf)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34</a:t>
            </a:fld>
            <a:endParaRPr lang="en-US" altLang="en-US"/>
          </a:p>
        </p:txBody>
      </p:sp>
    </p:spTree>
    <p:extLst>
      <p:ext uri="{BB962C8B-B14F-4D97-AF65-F5344CB8AC3E}">
        <p14:creationId xmlns:p14="http://schemas.microsoft.com/office/powerpoint/2010/main" val="33548962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cs typeface="Times New Roman"/>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35</a:t>
            </a:fld>
            <a:endParaRPr lang="en-US" altLang="en-US"/>
          </a:p>
        </p:txBody>
      </p:sp>
    </p:spTree>
    <p:extLst>
      <p:ext uri="{BB962C8B-B14F-4D97-AF65-F5344CB8AC3E}">
        <p14:creationId xmlns:p14="http://schemas.microsoft.com/office/powerpoint/2010/main" val="18148735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36</a:t>
            </a:fld>
            <a:endParaRPr lang="en-US" altLang="en-US"/>
          </a:p>
        </p:txBody>
      </p:sp>
    </p:spTree>
    <p:extLst>
      <p:ext uri="{BB962C8B-B14F-4D97-AF65-F5344CB8AC3E}">
        <p14:creationId xmlns:p14="http://schemas.microsoft.com/office/powerpoint/2010/main" val="11699716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37</a:t>
            </a:fld>
            <a:endParaRPr lang="en-US" altLang="en-US"/>
          </a:p>
        </p:txBody>
      </p:sp>
    </p:spTree>
    <p:extLst>
      <p:ext uri="{BB962C8B-B14F-4D97-AF65-F5344CB8AC3E}">
        <p14:creationId xmlns:p14="http://schemas.microsoft.com/office/powerpoint/2010/main" val="31855377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See slides in Module 2 which discusses </a:t>
            </a:r>
            <a:r>
              <a:rPr lang="en-US" sz="1000" b="0" i="0" u="none" strike="noStrike" kern="1200" baseline="0" dirty="0" err="1">
                <a:solidFill>
                  <a:schemeClr val="tx1"/>
                </a:solidFill>
                <a:latin typeface="Times New Roman" panose="02020603050405020304" pitchFamily="18" charset="0"/>
                <a:ea typeface="+mn-ea"/>
                <a:cs typeface="+mn-cs"/>
              </a:rPr>
              <a:t>pretensioning</a:t>
            </a:r>
            <a:r>
              <a:rPr lang="en-US" sz="1000" b="0" i="0" u="none" strike="noStrike" kern="1200" baseline="0" dirty="0">
                <a:solidFill>
                  <a:schemeClr val="tx1"/>
                </a:solidFill>
                <a:latin typeface="Times New Roman" panose="02020603050405020304" pitchFamily="18" charset="0"/>
                <a:ea typeface="+mn-ea"/>
                <a:cs typeface="+mn-cs"/>
              </a:rPr>
              <a:t> of bolts.</a:t>
            </a:r>
          </a:p>
          <a:p>
            <a:endParaRPr lang="en-US" sz="1000" b="0" i="0" u="none" strike="noStrike" kern="1200" baseline="0" dirty="0">
              <a:solidFill>
                <a:schemeClr val="tx1"/>
              </a:solidFill>
              <a:latin typeface="Times New Roman" panose="02020603050405020304" pitchFamily="18" charset="0"/>
              <a:ea typeface="+mn-ea"/>
              <a:cs typeface="+mn-cs"/>
            </a:endParaRPr>
          </a:p>
          <a:p>
            <a:pPr>
              <a:buFont typeface="Arial" panose="020B0604020202020204" pitchFamily="34" charset="0"/>
              <a:buNone/>
              <a:tabLst>
                <a:tab pos="857250" algn="l"/>
              </a:tabLst>
            </a:pPr>
            <a:r>
              <a:rPr lang="en-US" dirty="0" err="1"/>
              <a:t>Pretensioned</a:t>
            </a:r>
            <a:r>
              <a:rPr lang="en-US" baseline="0" dirty="0"/>
              <a:t> bolts are used </a:t>
            </a:r>
            <a:r>
              <a:rPr lang="en-US" dirty="0"/>
              <a:t>where the bolts are required to be fully tensioned but the slip resistance is not relied upon to transfer load. Appropriate when pretension is desired for reasons other than slip resistance.  </a:t>
            </a:r>
            <a:r>
              <a:rPr lang="en-US" dirty="0" err="1"/>
              <a:t>Pretensioned</a:t>
            </a:r>
            <a:r>
              <a:rPr lang="en-US" dirty="0"/>
              <a:t> joints have some additional installation costs over snug-tightened joints.</a:t>
            </a:r>
          </a:p>
          <a:p>
            <a:pPr>
              <a:buFont typeface="Arial" panose="020B0604020202020204" pitchFamily="34" charset="0"/>
              <a:buNone/>
              <a:tabLst>
                <a:tab pos="857250" algn="l"/>
              </a:tabLst>
            </a:pPr>
            <a:endParaRPr lang="en-US" sz="1000" b="0" i="0" u="none" strike="noStrike" kern="1200" baseline="0" dirty="0">
              <a:solidFill>
                <a:schemeClr val="tx1"/>
              </a:solidFill>
              <a:latin typeface="Times New Roman" panose="02020603050405020304" pitchFamily="18" charset="0"/>
              <a:ea typeface="+mn-ea"/>
              <a:cs typeface="+mn-cs"/>
            </a:endParaRPr>
          </a:p>
          <a:p>
            <a:pPr>
              <a:buFont typeface="Arial" panose="020B0604020202020204" pitchFamily="34" charset="0"/>
              <a:buNone/>
              <a:tabLst>
                <a:tab pos="857250" algn="l"/>
              </a:tabLst>
            </a:pPr>
            <a:r>
              <a:rPr lang="en-US" sz="1000" b="0" i="0" u="none" strike="noStrike" kern="1200" baseline="0" dirty="0">
                <a:solidFill>
                  <a:schemeClr val="tx1"/>
                </a:solidFill>
                <a:latin typeface="Times New Roman" panose="02020603050405020304" pitchFamily="18" charset="0"/>
                <a:ea typeface="+mn-ea"/>
                <a:cs typeface="+mn-cs"/>
              </a:rPr>
              <a:t>Common applications of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 joints are: </a:t>
            </a:r>
          </a:p>
          <a:p>
            <a:pPr lvl="1" algn="just"/>
            <a:r>
              <a:rPr lang="en-US" sz="2200" dirty="0"/>
              <a:t>Joints in which fastener pretension are required in the Specification;</a:t>
            </a:r>
          </a:p>
          <a:p>
            <a:pPr lvl="1" algn="just"/>
            <a:r>
              <a:rPr lang="en-US" sz="2200" dirty="0"/>
              <a:t>Joints that are subject to significant load reversal;</a:t>
            </a:r>
          </a:p>
          <a:p>
            <a:pPr lvl="1" algn="just"/>
            <a:r>
              <a:rPr lang="en-US" sz="2200" dirty="0"/>
              <a:t>Joints that are subject to fatigue load with no reversal of the loading direction;</a:t>
            </a:r>
          </a:p>
          <a:p>
            <a:pPr lvl="1" algn="just"/>
            <a:r>
              <a:rPr lang="en-US" sz="2200" dirty="0"/>
              <a:t>Joints with Group 120 bolting assemblies that are subject to tensile fatigue;</a:t>
            </a:r>
          </a:p>
          <a:p>
            <a:pPr lvl="1" algn="just"/>
            <a:r>
              <a:rPr lang="en-US" sz="2200" dirty="0"/>
              <a:t>Joints with Group 144 or Group 150 bolting assemblies that are subject to tension or combined shear and tension, with or without fatigue.</a:t>
            </a:r>
          </a:p>
          <a:p>
            <a:pPr>
              <a:buFont typeface="Arial" panose="020B0604020202020204" pitchFamily="34" charset="0"/>
              <a:buNone/>
              <a:tabLst>
                <a:tab pos="857250" algn="l"/>
              </a:tabLst>
            </a:pPr>
            <a:endParaRPr lang="en-US" sz="1000" b="0" i="0" u="none" strike="noStrike" kern="1200" baseline="0" dirty="0">
              <a:solidFill>
                <a:schemeClr val="tx1"/>
              </a:solidFill>
              <a:latin typeface="Times New Roman" panose="02020603050405020304" pitchFamily="18" charset="0"/>
              <a:ea typeface="+mn-ea"/>
              <a:cs typeface="+mn-cs"/>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38</a:t>
            </a:fld>
            <a:endParaRPr lang="en-US" altLang="en-US"/>
          </a:p>
        </p:txBody>
      </p:sp>
    </p:spTree>
    <p:extLst>
      <p:ext uri="{BB962C8B-B14F-4D97-AF65-F5344CB8AC3E}">
        <p14:creationId xmlns:p14="http://schemas.microsoft.com/office/powerpoint/2010/main" val="18623559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For those joints where the bolts need only to be brought to the snug-tight condition, inspection is simple and straightforward. There is no verification procedure associated with snug-tightened bolt installation. The inspector should establish that the bolts, nuts, washers (if required), and the condition of the faying surfaces of the parts to be connected meet the RCSC Specification requirements. Hole types (e.g., oversize, slotted, normal) shall be in conformance with the contract documents. The faying surfaces shall be free of loose scale, dirt, or other foreign material. Burrs extending up to 1/16 in. above the plate surface are permitted. The inspector should verify that all material within the grip of the bolts is steel and that the steel parts fit solidly together after the bolts have been snug-tightened. The contact between the parts need not be continuous. These requirements apply equally to A325 and A490 high-strength bolts and to A307 ordinary bolts.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 </a:t>
            </a:r>
            <a:r>
              <a:rPr lang="en-US" sz="1000" b="0" i="0" u="none" strike="noStrike" kern="1200" baseline="0" dirty="0">
                <a:solidFill>
                  <a:schemeClr val="tx1"/>
                </a:solidFill>
                <a:latin typeface="Times New Roman" panose="02020603050405020304" pitchFamily="18" charset="0"/>
                <a:ea typeface="+mn-ea"/>
                <a:cs typeface="+mn-cs"/>
              </a:rPr>
              <a:t>AISC Design Guide 17</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39</a:t>
            </a:fld>
            <a:endParaRPr lang="en-US" altLang="en-US"/>
          </a:p>
        </p:txBody>
      </p:sp>
    </p:spTree>
    <p:extLst>
      <p:ext uri="{BB962C8B-B14F-4D97-AF65-F5344CB8AC3E}">
        <p14:creationId xmlns:p14="http://schemas.microsoft.com/office/powerpoint/2010/main" val="21545442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Calibrated wrenches and TC bolts are explained further in Module 2, including photos.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If the designer has determined that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 bolts are required, then the inspection process becomes somewhat more elaborate than that required for snug-tightened bolts.</a:t>
            </a:r>
          </a:p>
          <a:p>
            <a:r>
              <a:rPr lang="en-US" sz="1000" b="0" i="0" u="none" strike="noStrike" kern="1200" baseline="0" dirty="0">
                <a:solidFill>
                  <a:schemeClr val="tx1"/>
                </a:solidFill>
                <a:latin typeface="Times New Roman" panose="02020603050405020304" pitchFamily="18" charset="0"/>
                <a:ea typeface="+mn-ea"/>
                <a:cs typeface="+mn-cs"/>
              </a:rPr>
              <a:t>In addition to the requirements already described for snug-tightened bolts, the principal feature now is that a verification process must be employed and that the inspector observe this pre-installation testing. For any method selected, this testing consists of the installation of a representative number of fasteners in a device capable of indicating bolt pretension. (See Section 3.2.2 in the AISC Design Guide 17 for a description of this process.) The inspector must ensure that this is carried out at the job site and, in the case of calibrated wrench installation, it must be done at least daily. If any conditions change, then the pre-installation testing must be repeated for the new situation.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 </a:t>
            </a:r>
            <a:r>
              <a:rPr lang="en-US" sz="1000" b="0" i="0" u="none" strike="noStrike" kern="1200" baseline="0" dirty="0">
                <a:solidFill>
                  <a:schemeClr val="tx1"/>
                </a:solidFill>
                <a:latin typeface="Times New Roman" panose="02020603050405020304" pitchFamily="18" charset="0"/>
                <a:ea typeface="+mn-ea"/>
                <a:cs typeface="+mn-cs"/>
              </a:rPr>
              <a:t>AISC Design Guide 17</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40</a:t>
            </a:fld>
            <a:endParaRPr lang="en-US" altLang="en-US"/>
          </a:p>
        </p:txBody>
      </p:sp>
    </p:spTree>
    <p:extLst>
      <p:ext uri="{BB962C8B-B14F-4D97-AF65-F5344CB8AC3E}">
        <p14:creationId xmlns:p14="http://schemas.microsoft.com/office/powerpoint/2010/main" val="55035104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The inspector must ensure that this is carried out at the job site and, in the case of calibrated wrench installation, it must be done at least daily. If any conditions change, then the pre-installation testing must be repeated for the new situation.  For example, if the initial calibration of tension-control bolts was done for 4 in. long 3/4 in. diameter A325 bolts but 6 in. long 3/4 in. diameter bolts of the same grade must also be installed on the same day, then a second calibration is required.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In the case of turn-of-nut </a:t>
            </a:r>
            <a:r>
              <a:rPr lang="en-US" sz="1000" b="0" i="0" u="none" strike="noStrike" kern="1200" baseline="0" dirty="0" err="1">
                <a:solidFill>
                  <a:schemeClr val="tx1"/>
                </a:solidFill>
                <a:latin typeface="Times New Roman" panose="02020603050405020304" pitchFamily="18" charset="0"/>
                <a:ea typeface="+mn-ea"/>
                <a:cs typeface="+mn-cs"/>
              </a:rPr>
              <a:t>pretensioning</a:t>
            </a:r>
            <a:r>
              <a:rPr lang="en-US" sz="1000" b="0" i="0" u="none" strike="noStrike" kern="1200" baseline="0" dirty="0">
                <a:solidFill>
                  <a:schemeClr val="tx1"/>
                </a:solidFill>
                <a:latin typeface="Times New Roman" panose="02020603050405020304" pitchFamily="18" charset="0"/>
                <a:ea typeface="+mn-ea"/>
                <a:cs typeface="+mn-cs"/>
              </a:rPr>
              <a:t>, routine observation that the bolting crew applies the proper rotation is sufficient inspection. Alternatively, </a:t>
            </a:r>
            <a:r>
              <a:rPr lang="en-US" sz="1000" b="0" i="0" u="none" strike="noStrike" kern="1200" baseline="0" dirty="0" err="1">
                <a:solidFill>
                  <a:schemeClr val="tx1"/>
                </a:solidFill>
                <a:latin typeface="Times New Roman" panose="02020603050405020304" pitchFamily="18" charset="0"/>
                <a:ea typeface="+mn-ea"/>
                <a:cs typeface="+mn-cs"/>
              </a:rPr>
              <a:t>matchmarking</a:t>
            </a:r>
            <a:r>
              <a:rPr lang="en-US" sz="1000" b="0" i="0" u="none" strike="noStrike" kern="1200" baseline="0" dirty="0">
                <a:solidFill>
                  <a:schemeClr val="tx1"/>
                </a:solidFill>
                <a:latin typeface="Times New Roman" panose="02020603050405020304" pitchFamily="18" charset="0"/>
                <a:ea typeface="+mn-ea"/>
                <a:cs typeface="+mn-cs"/>
              </a:rPr>
              <a:t> can be used to monitor the rotation. Likewise, if calibrated wrench installation has been used, then routine observation of the field process is sufficient. Because this method is dependent upon friction conditions, limits on the time between removal from storage and final </a:t>
            </a:r>
            <a:r>
              <a:rPr lang="en-US" sz="1000" b="0" i="0" u="none" strike="noStrike" kern="1200" baseline="0" dirty="0" err="1">
                <a:solidFill>
                  <a:schemeClr val="tx1"/>
                </a:solidFill>
                <a:latin typeface="Times New Roman" panose="02020603050405020304" pitchFamily="18" charset="0"/>
                <a:ea typeface="+mn-ea"/>
                <a:cs typeface="+mn-cs"/>
              </a:rPr>
              <a:t>pretensioning</a:t>
            </a:r>
            <a:r>
              <a:rPr lang="en-US" sz="1000" b="0" i="0" u="none" strike="noStrike" kern="1200" baseline="0" dirty="0">
                <a:solidFill>
                  <a:schemeClr val="tx1"/>
                </a:solidFill>
                <a:latin typeface="Times New Roman" panose="02020603050405020304" pitchFamily="18" charset="0"/>
                <a:ea typeface="+mn-ea"/>
                <a:cs typeface="+mn-cs"/>
              </a:rPr>
              <a:t> of the bolts must be established.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Inspection of the installation of twist-off bolts is also by routine inspection. Since </a:t>
            </a:r>
            <a:r>
              <a:rPr lang="en-US" sz="1000" b="0" i="0" u="none" strike="noStrike" kern="1200" baseline="0" dirty="0" err="1">
                <a:solidFill>
                  <a:schemeClr val="tx1"/>
                </a:solidFill>
                <a:latin typeface="Times New Roman" panose="02020603050405020304" pitchFamily="18" charset="0"/>
                <a:ea typeface="+mn-ea"/>
                <a:cs typeface="+mn-cs"/>
              </a:rPr>
              <a:t>pretensioning</a:t>
            </a:r>
            <a:r>
              <a:rPr lang="en-US" sz="1000" b="0" i="0" u="none" strike="noStrike" kern="1200" baseline="0" dirty="0">
                <a:solidFill>
                  <a:schemeClr val="tx1"/>
                </a:solidFill>
                <a:latin typeface="Times New Roman" panose="02020603050405020304" pitchFamily="18" charset="0"/>
                <a:ea typeface="+mn-ea"/>
                <a:cs typeface="+mn-cs"/>
              </a:rPr>
              <a:t> of these bolts is by application of torque, a time limit between removal of bolts, nuts and washers and their installation is required, as was the case with calibrated wrench installation. Observation that a splined tip has sheared off is not sufficient evidence in itself that proper pretension exists, however. This only signifies that a torque sufficient to shear the tip was present in the installation history. It is important that twist-off bolts first be able to sustain twisting without shearing during the snugging operation. It is therefore important that the inspector observe the </a:t>
            </a:r>
            <a:r>
              <a:rPr lang="en-US" sz="1000" b="0" i="0" u="none" strike="noStrike" kern="1200" baseline="0" dirty="0" err="1">
                <a:solidFill>
                  <a:schemeClr val="tx1"/>
                </a:solidFill>
                <a:latin typeface="Times New Roman" panose="02020603050405020304" pitchFamily="18" charset="0"/>
                <a:ea typeface="+mn-ea"/>
                <a:cs typeface="+mn-cs"/>
              </a:rPr>
              <a:t>preinstallation</a:t>
            </a:r>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of fastener assemblies and assess their ability to compact the joint without twist-off of tips.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For direct-tension indicator </a:t>
            </a:r>
            <a:r>
              <a:rPr lang="en-US" sz="1000" b="0" i="0" u="none" strike="noStrike" kern="1200" baseline="0" dirty="0" err="1">
                <a:solidFill>
                  <a:schemeClr val="tx1"/>
                </a:solidFill>
                <a:latin typeface="Times New Roman" panose="02020603050405020304" pitchFamily="18" charset="0"/>
                <a:ea typeface="+mn-ea"/>
                <a:cs typeface="+mn-cs"/>
              </a:rPr>
              <a:t>pretensioning</a:t>
            </a:r>
            <a:r>
              <a:rPr lang="en-US" sz="1000" b="0" i="0" u="none" strike="noStrike" kern="1200" baseline="0" dirty="0">
                <a:solidFill>
                  <a:schemeClr val="tx1"/>
                </a:solidFill>
                <a:latin typeface="Times New Roman" panose="02020603050405020304" pitchFamily="18" charset="0"/>
                <a:ea typeface="+mn-ea"/>
                <a:cs typeface="+mn-cs"/>
              </a:rPr>
              <a:t>, routine observation can be used to determine that the washer protrusions are oriented correctly and that the appropriate feeler gage is accepted in at least half of the spaces between protrusions. After </a:t>
            </a:r>
            <a:r>
              <a:rPr lang="en-US" sz="1000" b="0" i="0" u="none" strike="noStrike" kern="1200" baseline="0" dirty="0" err="1">
                <a:solidFill>
                  <a:schemeClr val="tx1"/>
                </a:solidFill>
                <a:latin typeface="Times New Roman" panose="02020603050405020304" pitchFamily="18" charset="0"/>
                <a:ea typeface="+mn-ea"/>
                <a:cs typeface="+mn-cs"/>
              </a:rPr>
              <a:t>pretensioning</a:t>
            </a:r>
            <a:r>
              <a:rPr lang="en-US" sz="1000" b="0" i="0" u="none" strike="noStrike" kern="1200" baseline="0" dirty="0">
                <a:solidFill>
                  <a:schemeClr val="tx1"/>
                </a:solidFill>
                <a:latin typeface="Times New Roman" panose="02020603050405020304" pitchFamily="18" charset="0"/>
                <a:ea typeface="+mn-ea"/>
                <a:cs typeface="+mn-cs"/>
              </a:rPr>
              <a:t>, routine observation can be used to establish that the appropriate feeler gage is refused in at least half the openings. As was the case for twist-off bolts, simply establishing that the indictor washer gaps have closed can be misleading. The snug-tightening procedure must not produce closures in one-half or more of the gaps that are 0.015 in. or less.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RCSC Specification provides a method of arbitration for bolts that have been installed and inspected according to one of the approved methods, but where disagreement has arisen as to the actual pretension in the installed bolts. A manual torque wrench is used to establish an arbitration torque that can then be applied to the bolts in question. As is pointed out in the Commentary to the RCSC Specification, such a procedure is subject to all of the uncertainties of torque-controlled calibrated wrench installation. In addition, other elements necessary to control the torque-related issues may be absent. For example, an installation done originally by turn-of-nut with no washers will be influenced by this absence of washers when the arbitration inspection is applied.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 </a:t>
            </a:r>
            <a:r>
              <a:rPr lang="en-US" sz="1000" b="0" i="0" u="none" strike="noStrike" kern="1200" baseline="0" dirty="0">
                <a:solidFill>
                  <a:schemeClr val="tx1"/>
                </a:solidFill>
                <a:latin typeface="Times New Roman" panose="02020603050405020304" pitchFamily="18" charset="0"/>
                <a:ea typeface="+mn-ea"/>
                <a:cs typeface="+mn-cs"/>
              </a:rPr>
              <a:t>AISC Design Guide 17</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41</a:t>
            </a:fld>
            <a:endParaRPr lang="en-US" altLang="en-US"/>
          </a:p>
        </p:txBody>
      </p:sp>
    </p:spTree>
    <p:extLst>
      <p:ext uri="{BB962C8B-B14F-4D97-AF65-F5344CB8AC3E}">
        <p14:creationId xmlns:p14="http://schemas.microsoft.com/office/powerpoint/2010/main" val="41646223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a:t>
            </a:fld>
            <a:endParaRPr lang="en-US" altLang="en-US"/>
          </a:p>
        </p:txBody>
      </p:sp>
    </p:spTree>
    <p:extLst>
      <p:ext uri="{BB962C8B-B14F-4D97-AF65-F5344CB8AC3E}">
        <p14:creationId xmlns:p14="http://schemas.microsoft.com/office/powerpoint/2010/main" val="37993662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42</a:t>
            </a:fld>
            <a:endParaRPr lang="en-US" altLang="en-US"/>
          </a:p>
        </p:txBody>
      </p:sp>
    </p:spTree>
    <p:extLst>
      <p:ext uri="{BB962C8B-B14F-4D97-AF65-F5344CB8AC3E}">
        <p14:creationId xmlns:p14="http://schemas.microsoft.com/office/powerpoint/2010/main" val="18252195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Welding is a safe operation when sufficient measures are taken to protect the welder from potential hazards. When these measures are overlooked or ignored, welders can encounter such dangers as electrical shock; overexposure to arc radiation, fumes, and gases; and fire and explosions—any of which may result in fatal injuries. ANSI Z49.1:2005, </a:t>
            </a:r>
            <a:r>
              <a:rPr lang="en-US" sz="1000" b="0" i="1" u="none" strike="noStrike" kern="1200" baseline="0" dirty="0">
                <a:solidFill>
                  <a:schemeClr val="tx1"/>
                </a:solidFill>
                <a:latin typeface="Times New Roman" panose="02020603050405020304" pitchFamily="18" charset="0"/>
                <a:ea typeface="+mn-ea"/>
                <a:cs typeface="+mn-cs"/>
              </a:rPr>
              <a:t>Safety in Welding, Cutting, and Allied Processes</a:t>
            </a:r>
            <a:r>
              <a:rPr lang="en-US" sz="1000" b="0" i="0" u="none" strike="noStrike" kern="1200" baseline="0" dirty="0">
                <a:solidFill>
                  <a:schemeClr val="tx1"/>
                </a:solidFill>
                <a:latin typeface="Times New Roman" panose="02020603050405020304" pitchFamily="18" charset="0"/>
                <a:ea typeface="+mn-ea"/>
                <a:cs typeface="+mn-cs"/>
              </a:rPr>
              <a:t>, available as a free download from AWS (http://www.aws.org/), should be consulted for information on welding safety.</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From the same site, a variety of AWS Safety and Health Fact Sheets can also be downloaded. A partial list of Fact Sheets includes the following:</a:t>
            </a:r>
          </a:p>
          <a:p>
            <a:r>
              <a:rPr lang="en-US" sz="1000" b="0" i="0" u="none" strike="noStrike" kern="1200" baseline="0" dirty="0">
                <a:solidFill>
                  <a:schemeClr val="tx1"/>
                </a:solidFill>
                <a:latin typeface="Times New Roman" panose="02020603050405020304" pitchFamily="18" charset="0"/>
                <a:ea typeface="+mn-ea"/>
                <a:cs typeface="+mn-cs"/>
              </a:rPr>
              <a:t>• Fumes and Gases</a:t>
            </a:r>
          </a:p>
          <a:p>
            <a:r>
              <a:rPr lang="en-US" sz="1000" b="0" i="0" u="none" strike="noStrike" kern="1200" baseline="0" dirty="0">
                <a:solidFill>
                  <a:schemeClr val="tx1"/>
                </a:solidFill>
                <a:latin typeface="Times New Roman" panose="02020603050405020304" pitchFamily="18" charset="0"/>
                <a:ea typeface="+mn-ea"/>
                <a:cs typeface="+mn-cs"/>
              </a:rPr>
              <a:t>• Radiation</a:t>
            </a:r>
          </a:p>
          <a:p>
            <a:r>
              <a:rPr lang="en-US" sz="1000" b="0" i="0" u="none" strike="noStrike" kern="1200" baseline="0" dirty="0">
                <a:solidFill>
                  <a:schemeClr val="tx1"/>
                </a:solidFill>
                <a:latin typeface="Times New Roman" panose="02020603050405020304" pitchFamily="18" charset="0"/>
                <a:ea typeface="+mn-ea"/>
                <a:cs typeface="+mn-cs"/>
              </a:rPr>
              <a:t>• Noise</a:t>
            </a:r>
          </a:p>
          <a:p>
            <a:r>
              <a:rPr lang="en-US" sz="1000" b="0" i="0" u="none" strike="noStrike" kern="1200" baseline="0" dirty="0">
                <a:solidFill>
                  <a:schemeClr val="tx1"/>
                </a:solidFill>
                <a:latin typeface="Times New Roman" panose="02020603050405020304" pitchFamily="18" charset="0"/>
                <a:ea typeface="+mn-ea"/>
                <a:cs typeface="+mn-cs"/>
              </a:rPr>
              <a:t>• Electrical Hazards</a:t>
            </a:r>
          </a:p>
          <a:p>
            <a:r>
              <a:rPr lang="en-US" sz="1000" b="0" i="0" u="none" strike="noStrike" kern="1200" baseline="0" dirty="0">
                <a:solidFill>
                  <a:schemeClr val="tx1"/>
                </a:solidFill>
                <a:latin typeface="Times New Roman" panose="02020603050405020304" pitchFamily="18" charset="0"/>
                <a:ea typeface="+mn-ea"/>
                <a:cs typeface="+mn-cs"/>
              </a:rPr>
              <a:t>• Fire and Explosion Prevention</a:t>
            </a:r>
          </a:p>
          <a:p>
            <a:r>
              <a:rPr lang="en-US" sz="1000" b="0" i="0" u="none" strike="noStrike" kern="1200" baseline="0" dirty="0">
                <a:solidFill>
                  <a:schemeClr val="tx1"/>
                </a:solidFill>
                <a:latin typeface="Times New Roman" panose="02020603050405020304" pitchFamily="18" charset="0"/>
                <a:ea typeface="+mn-ea"/>
                <a:cs typeface="+mn-cs"/>
              </a:rPr>
              <a:t>• Burn Protection</a:t>
            </a:r>
          </a:p>
          <a:p>
            <a:r>
              <a:rPr lang="en-US" sz="1000" b="0" i="0" u="none" strike="noStrike" kern="1200" baseline="0" dirty="0">
                <a:solidFill>
                  <a:schemeClr val="tx1"/>
                </a:solidFill>
                <a:latin typeface="Times New Roman" panose="02020603050405020304" pitchFamily="18" charset="0"/>
                <a:ea typeface="+mn-ea"/>
                <a:cs typeface="+mn-cs"/>
              </a:rPr>
              <a:t>• Mechanical Hazards</a:t>
            </a:r>
          </a:p>
          <a:p>
            <a:r>
              <a:rPr lang="en-US" sz="1000" b="0" i="0" u="none" strike="noStrike" kern="1200" baseline="0" dirty="0">
                <a:solidFill>
                  <a:schemeClr val="tx1"/>
                </a:solidFill>
                <a:latin typeface="Times New Roman" panose="02020603050405020304" pitchFamily="18" charset="0"/>
                <a:ea typeface="+mn-ea"/>
                <a:cs typeface="+mn-cs"/>
              </a:rPr>
              <a:t>• Tripping and Falling</a:t>
            </a:r>
          </a:p>
          <a:p>
            <a:r>
              <a:rPr lang="en-US" sz="1000" b="0" i="0" u="none" strike="noStrike" kern="1200" baseline="0" dirty="0">
                <a:solidFill>
                  <a:schemeClr val="tx1"/>
                </a:solidFill>
                <a:latin typeface="Times New Roman" panose="02020603050405020304" pitchFamily="18" charset="0"/>
                <a:ea typeface="+mn-ea"/>
                <a:cs typeface="+mn-cs"/>
              </a:rPr>
              <a:t>• Falling Objects</a:t>
            </a:r>
          </a:p>
          <a:p>
            <a:r>
              <a:rPr lang="en-US" sz="1000" b="0" i="0" u="none" strike="noStrike" kern="1200" baseline="0" dirty="0">
                <a:solidFill>
                  <a:schemeClr val="tx1"/>
                </a:solidFill>
                <a:latin typeface="Times New Roman" panose="02020603050405020304" pitchFamily="18" charset="0"/>
                <a:ea typeface="+mn-ea"/>
                <a:cs typeface="+mn-cs"/>
              </a:rPr>
              <a:t>• Confined Spaces</a:t>
            </a:r>
          </a:p>
          <a:p>
            <a:r>
              <a:rPr lang="en-US" sz="1000" b="0" i="0" u="none" strike="noStrike" kern="1200" baseline="0" dirty="0">
                <a:solidFill>
                  <a:schemeClr val="tx1"/>
                </a:solidFill>
                <a:latin typeface="Times New Roman" panose="02020603050405020304" pitchFamily="18" charset="0"/>
                <a:ea typeface="+mn-ea"/>
                <a:cs typeface="+mn-cs"/>
              </a:rPr>
              <a:t>• Contact Lens Wear</a:t>
            </a:r>
          </a:p>
          <a:p>
            <a:r>
              <a:rPr lang="en-US" sz="1000" b="0" i="0" u="none" strike="noStrike" kern="1200" baseline="0" dirty="0">
                <a:solidFill>
                  <a:schemeClr val="tx1"/>
                </a:solidFill>
                <a:latin typeface="Times New Roman" panose="02020603050405020304" pitchFamily="18" charset="0"/>
                <a:ea typeface="+mn-ea"/>
                <a:cs typeface="+mn-cs"/>
              </a:rPr>
              <a:t>• Ergonomics in the Welding Environment</a:t>
            </a:r>
          </a:p>
          <a:p>
            <a:r>
              <a:rPr lang="en-US" sz="1000" b="0" i="0" u="none" strike="noStrike" kern="1200" baseline="0" dirty="0">
                <a:solidFill>
                  <a:schemeClr val="tx1"/>
                </a:solidFill>
                <a:latin typeface="Times New Roman" panose="02020603050405020304" pitchFamily="18" charset="0"/>
                <a:ea typeface="+mn-ea"/>
                <a:cs typeface="+mn-cs"/>
              </a:rPr>
              <a:t>• Graphic Symbols for Precautionary Labels</a:t>
            </a:r>
          </a:p>
          <a:p>
            <a:r>
              <a:rPr lang="en-US" sz="1000" b="0" i="0" u="none" strike="noStrike" kern="1200" baseline="0" dirty="0">
                <a:solidFill>
                  <a:schemeClr val="tx1"/>
                </a:solidFill>
                <a:latin typeface="Times New Roman" panose="02020603050405020304" pitchFamily="18" charset="0"/>
                <a:ea typeface="+mn-ea"/>
                <a:cs typeface="+mn-cs"/>
              </a:rPr>
              <a:t>• Pacemakers and Welding</a:t>
            </a:r>
          </a:p>
          <a:p>
            <a:r>
              <a:rPr lang="en-US" sz="1000" b="0" i="0" u="none" strike="noStrike" kern="1200" baseline="0" dirty="0">
                <a:solidFill>
                  <a:schemeClr val="tx1"/>
                </a:solidFill>
                <a:latin typeface="Times New Roman" panose="02020603050405020304" pitchFamily="18" charset="0"/>
                <a:ea typeface="+mn-ea"/>
                <a:cs typeface="+mn-cs"/>
              </a:rPr>
              <a:t>• Electric and Magnetic Fields (EMF)</a:t>
            </a:r>
          </a:p>
          <a:p>
            <a:r>
              <a:rPr lang="en-US" sz="1000" b="0" i="0" u="none" strike="noStrike" kern="1200" baseline="0" dirty="0">
                <a:solidFill>
                  <a:schemeClr val="tx1"/>
                </a:solidFill>
                <a:latin typeface="Times New Roman" panose="02020603050405020304" pitchFamily="18" charset="0"/>
                <a:ea typeface="+mn-ea"/>
                <a:cs typeface="+mn-cs"/>
              </a:rPr>
              <a:t>• Lockout/</a:t>
            </a:r>
            <a:r>
              <a:rPr lang="en-US" sz="1000" b="0" i="0" u="none" strike="noStrike" kern="1200" baseline="0" dirty="0" err="1">
                <a:solidFill>
                  <a:schemeClr val="tx1"/>
                </a:solidFill>
                <a:latin typeface="Times New Roman" panose="02020603050405020304" pitchFamily="18" charset="0"/>
                <a:ea typeface="+mn-ea"/>
                <a:cs typeface="+mn-cs"/>
              </a:rPr>
              <a:t>Tagout</a:t>
            </a:r>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 California Proposition 65</a:t>
            </a:r>
          </a:p>
          <a:p>
            <a:r>
              <a:rPr lang="en-US" sz="1000" b="0" i="0" u="none" strike="noStrike" kern="1200" baseline="0" dirty="0">
                <a:solidFill>
                  <a:schemeClr val="tx1"/>
                </a:solidFill>
                <a:latin typeface="Times New Roman" panose="02020603050405020304" pitchFamily="18" charset="0"/>
                <a:ea typeface="+mn-ea"/>
                <a:cs typeface="+mn-cs"/>
              </a:rPr>
              <a:t>• Fluxes for Arc Welding and Brazing: Safe Handling and Use</a:t>
            </a:r>
          </a:p>
          <a:p>
            <a:r>
              <a:rPr lang="en-US" sz="1000" b="0" i="0" u="none" strike="noStrike" kern="1200" baseline="0" dirty="0">
                <a:solidFill>
                  <a:schemeClr val="tx1"/>
                </a:solidFill>
                <a:latin typeface="Times New Roman" panose="02020603050405020304" pitchFamily="18" charset="0"/>
                <a:ea typeface="+mn-ea"/>
                <a:cs typeface="+mn-cs"/>
              </a:rPr>
              <a:t>• Metal Fume Fever</a:t>
            </a:r>
          </a:p>
          <a:p>
            <a:r>
              <a:rPr lang="en-US" sz="1000" b="0" i="0" u="none" strike="noStrike" kern="1200" baseline="0" dirty="0">
                <a:solidFill>
                  <a:schemeClr val="tx1"/>
                </a:solidFill>
                <a:latin typeface="Times New Roman" panose="02020603050405020304" pitchFamily="18" charset="0"/>
                <a:ea typeface="+mn-ea"/>
                <a:cs typeface="+mn-cs"/>
              </a:rPr>
              <a:t>• Arc Viewing Distance</a:t>
            </a:r>
          </a:p>
          <a:p>
            <a:r>
              <a:rPr lang="en-US" sz="1000" b="0" i="0" u="none" strike="noStrike" kern="1200" baseline="0" dirty="0">
                <a:solidFill>
                  <a:schemeClr val="tx1"/>
                </a:solidFill>
                <a:latin typeface="Times New Roman" panose="02020603050405020304" pitchFamily="18" charset="0"/>
                <a:ea typeface="+mn-ea"/>
                <a:cs typeface="+mn-cs"/>
              </a:rPr>
              <a:t>• </a:t>
            </a:r>
            <a:r>
              <a:rPr lang="en-US" sz="1000" b="0" i="0" u="none" strike="noStrike" kern="1200" baseline="0" dirty="0" err="1">
                <a:solidFill>
                  <a:schemeClr val="tx1"/>
                </a:solidFill>
                <a:latin typeface="Times New Roman" panose="02020603050405020304" pitchFamily="18" charset="0"/>
                <a:ea typeface="+mn-ea"/>
                <a:cs typeface="+mn-cs"/>
              </a:rPr>
              <a:t>Oxyfuel</a:t>
            </a:r>
            <a:r>
              <a:rPr lang="en-US" sz="1000" b="0" i="0" u="none" strike="noStrike" kern="1200" baseline="0" dirty="0">
                <a:solidFill>
                  <a:schemeClr val="tx1"/>
                </a:solidFill>
                <a:latin typeface="Times New Roman" panose="02020603050405020304" pitchFamily="18" charset="0"/>
                <a:ea typeface="+mn-ea"/>
                <a:cs typeface="+mn-cs"/>
              </a:rPr>
              <a:t> Safety: Check Valves and Flashback Arrestors</a:t>
            </a:r>
          </a:p>
          <a:p>
            <a:r>
              <a:rPr lang="en-US" sz="1000" b="0" i="0" u="none" strike="noStrike" kern="1200" baseline="0" dirty="0">
                <a:solidFill>
                  <a:schemeClr val="tx1"/>
                </a:solidFill>
                <a:latin typeface="Times New Roman" panose="02020603050405020304" pitchFamily="18" charset="0"/>
                <a:ea typeface="+mn-ea"/>
                <a:cs typeface="+mn-cs"/>
              </a:rPr>
              <a:t>• Grounding of Portable and Vehicle Mounted Welding Generators</a:t>
            </a:r>
          </a:p>
          <a:p>
            <a:r>
              <a:rPr lang="en-US" sz="1000" b="0" i="0" u="none" strike="noStrike" kern="1200" baseline="0" dirty="0">
                <a:solidFill>
                  <a:schemeClr val="tx1"/>
                </a:solidFill>
                <a:latin typeface="Times New Roman" panose="02020603050405020304" pitchFamily="18" charset="0"/>
                <a:ea typeface="+mn-ea"/>
                <a:cs typeface="+mn-cs"/>
              </a:rPr>
              <a:t>• Cylinders: Safe Storage, Handling and Use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Safety information is also available from manufacturers of welding equipment and consumables. Warning labels on machines and consumable packaging should be read and followed. Material safety data sheets (MSDSs) should also be read and followed.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 </a:t>
            </a:r>
            <a:r>
              <a:rPr lang="en-US" sz="1000" b="0" i="0" u="none" strike="noStrike" kern="1200" baseline="0" dirty="0">
                <a:solidFill>
                  <a:schemeClr val="tx1"/>
                </a:solidFill>
                <a:latin typeface="Times New Roman" panose="02020603050405020304" pitchFamily="18" charset="0"/>
                <a:ea typeface="+mn-ea"/>
                <a:cs typeface="+mn-cs"/>
              </a:rPr>
              <a:t>AISC Design Guide 21</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43</a:t>
            </a:fld>
            <a:endParaRPr lang="en-US" altLang="en-US"/>
          </a:p>
        </p:txBody>
      </p:sp>
    </p:spTree>
    <p:extLst>
      <p:ext uri="{BB962C8B-B14F-4D97-AF65-F5344CB8AC3E}">
        <p14:creationId xmlns:p14="http://schemas.microsoft.com/office/powerpoint/2010/main" val="248070295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Inspection issues are primarily addressed in AWS D1.1 Section 6.</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Unless nondestructive testing is specified in the contract documents, the only inspection required by AWS D1.1 is visual inspection, performed by the contractor’s inspector (except for a couple of minor exceptions). Unless specified, there will be no nondestructive testing, no independent verification inspection—only the code-mandated visual inspection typically performed by an employee of the contractor. The engineer should consider what inspection and nondestructive testing, if any, is required beyond visual inspection and state the appropriate requirements in the contract documents. Subsequent revision of contract requirements after the fact is addressed in AWS D1.1 Provision 6.6.5 as follows: “If NDT other than visual inspection is not specified in the original contract agreement but is subsequently requested by the Owner,…the owner shall be responsible for all the associated costs including handling, surface preparation, nondestructive testing, and repair of the discontinuities at rates mutually agreeable between the owner and the contractor.” Note, however, that AWS D1.1 Provision 6.6.5 continues that “If such testing should disclose an attempt to defraud or gross nonconformance to this code, repair work shall be done at the contractor’s expense.”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Nondestructive testing (NDT) requirements are to be stated in the bid documents, including the types of welds to be examined, the extent of examination, and the method or methods of testing. The engineer must determine whether verification inspection is required. Verification inspection is independent of the contractor, and the results of it are reported to the engineer. This provision permits the engineer to waive verification inspection, perform all inspection functions with the verification inspector, or use both fabrication/ erection and verification inspection (AWS D1.1 Provision 6.1). The code provides three bases for qualifying inspectors and then states that, “If the engineer elects to specify the bases of inspector qualification, then it shall be so stated in contract documents.” The engineer is authorized to verify the qualification of inspectors.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“Any special inspection requirements” are required to be noted on the drawings or in the specifications. When specified by the engineer, ultrasonic inspection (UT) raises a number of opportunities for the engineer’s involvement. For example, AWS D1.1 Annex “K” contains alternate techniques for UT of welds, but the use of the annex procedures is subject to approval by the engineer. Annex “K” allows for inspection of welds beyond the conditions stated in AWS D1.1 Section 6, Part “F,” and includes variations such as other weld geometries, transducer sizes, frequencies, </a:t>
            </a:r>
            <a:r>
              <a:rPr lang="en-US" sz="1000" b="0" i="0" u="none" strike="noStrike" kern="1200" baseline="0" dirty="0" err="1">
                <a:solidFill>
                  <a:schemeClr val="tx1"/>
                </a:solidFill>
                <a:latin typeface="Times New Roman" panose="02020603050405020304" pitchFamily="18" charset="0"/>
                <a:ea typeface="+mn-ea"/>
                <a:cs typeface="+mn-cs"/>
              </a:rPr>
              <a:t>couplants</a:t>
            </a:r>
            <a:r>
              <a:rPr lang="en-US" sz="1000" b="0" i="0" u="none" strike="noStrike" kern="1200" baseline="0" dirty="0">
                <a:solidFill>
                  <a:schemeClr val="tx1"/>
                </a:solidFill>
                <a:latin typeface="Times New Roman" panose="02020603050405020304" pitchFamily="18" charset="0"/>
                <a:ea typeface="+mn-ea"/>
                <a:cs typeface="+mn-cs"/>
              </a:rPr>
              <a:t>, painted surfaces, and testing techniques, but such variations must be approved of in the contract documents (AWS D1.1 Provision 6.20.2).</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All welders, welding operators, and tack welders who perform work governed by the code must be qualified by test as prescribed in the code. In most situations, contractors will have previously qualified their workforce in other projects, and the code extends to the engineer the option of approving the use of previous personnel qualification tests, eliminating the need for retesting (AWS D1.1 Provision 4.1.2.1).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1" u="none" strike="noStrike" kern="1200" baseline="0" dirty="0">
                <a:solidFill>
                  <a:schemeClr val="tx1"/>
                </a:solidFill>
                <a:latin typeface="Times New Roman" panose="02020603050405020304" pitchFamily="18" charset="0"/>
                <a:ea typeface="+mn-ea"/>
                <a:cs typeface="+mn-cs"/>
              </a:rPr>
              <a:t>Inspector Qualification</a:t>
            </a:r>
          </a:p>
          <a:p>
            <a:r>
              <a:rPr lang="en-US" sz="1000" b="0" i="0" u="none" strike="noStrike" kern="1200" baseline="0" dirty="0">
                <a:solidFill>
                  <a:schemeClr val="tx1"/>
                </a:solidFill>
                <a:latin typeface="Times New Roman" panose="02020603050405020304" pitchFamily="18" charset="0"/>
                <a:ea typeface="+mn-ea"/>
                <a:cs typeface="+mn-cs"/>
              </a:rPr>
              <a:t>The engineer’s involvement in approving the qualifications of personnel includes inspectors (AWS D1.1 Provision 6.1.4.5).</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 </a:t>
            </a:r>
            <a:r>
              <a:rPr lang="en-US" sz="1000" b="0" i="0" u="none" strike="noStrike" kern="1200" baseline="0" dirty="0">
                <a:solidFill>
                  <a:schemeClr val="tx1"/>
                </a:solidFill>
                <a:latin typeface="Times New Roman" panose="02020603050405020304" pitchFamily="18" charset="0"/>
                <a:ea typeface="+mn-ea"/>
                <a:cs typeface="+mn-cs"/>
              </a:rPr>
              <a:t>AISC Design Guide 21</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44</a:t>
            </a:fld>
            <a:endParaRPr lang="en-US" altLang="en-US"/>
          </a:p>
        </p:txBody>
      </p:sp>
    </p:spTree>
    <p:extLst>
      <p:ext uri="{BB962C8B-B14F-4D97-AF65-F5344CB8AC3E}">
        <p14:creationId xmlns:p14="http://schemas.microsoft.com/office/powerpoint/2010/main" val="14423753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Welds are inspected to ensure that they comply with the requirements of a given specification. Weld inspection fits into two broad categories: destructive and nondestructive. Destructive testing typically involves machining test specimens out of a weldment, applying a force, and measuring the response of the test specimen to the force. The weldment is no longer useful for the intended service. Destructive testing is applied to welding procedure qualification test plates and may include tensile testing, </a:t>
            </a:r>
            <a:r>
              <a:rPr lang="en-US" dirty="0" err="1"/>
              <a:t>Charpy</a:t>
            </a:r>
            <a:r>
              <a:rPr lang="en-US" dirty="0"/>
              <a:t> impact testing, and bend tests.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Visual inspection is the most powerful tool that can be employed to ensure weld quality. The more technologically sophisticated nondestructive processes, such as ultrasonic or radiographic inspection, can only determine whether or not the specified quality is present once welding is complete. In contrast, since effective visual inspection examines each step of the welding process well before the weld is completed, it can be used to mitigate or avoid situations that could cause weld quality problems. Visual inspection (VT) is the only inspection method that, in and of itself, can actually improve the quality of a given weld. For example, visual inspection of the weld joint preparation and the adequacy of the root opening dimension can ensure that conditions conducive to obtaining good fusion are present before welding begins, minimizing the probability of incomplete fusion in the completed weld.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Everyone involved in a welding project, including the welders, inspectors, foremen, etc., can and should participate in in-process visual inspection. Minor discontinuities can be detected and corrected during the fabrication process, precluding the need for more expensive and complicated repair after the fabrication is complete. In order to be effective, visual inspection must take place prior to, during, and after welding. VT requires good eyesight and good lighting. </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45</a:t>
            </a:fld>
            <a:endParaRPr lang="en-US" altLang="en-US"/>
          </a:p>
        </p:txBody>
      </p:sp>
    </p:spTree>
    <p:extLst>
      <p:ext uri="{BB962C8B-B14F-4D97-AF65-F5344CB8AC3E}">
        <p14:creationId xmlns:p14="http://schemas.microsoft.com/office/powerpoint/2010/main" val="22213943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Nondestructive testing (NDT) is an important element of many quality programs. It cannot, however, replace in process visual inspection. Before NDT is performed, AWS D1.1 requires that the welds first meet visual acceptance criteria (AWS D1.1, Provision 6.11). Because of the diversity of projects that can be governed by AWS D1.1, it is impossible for a single document to specify appropriate inspection requirements, including the extent and type of NDT to be performed, acceptance criteria, and who is responsible for various inspection tasks.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AWS D1.1, therefore, relies on the engineer to specify such NDT requirements. With a few exceptions, when no NDT is specified only visual inspection will be required by AWS D1.1 and the AISC Specification. Therefore, it is critical that any NDT requirements be established in advance of fabrication, under the direction of the engineer. It is the engineer’s responsibility to determine whether verification inspection will be utilized or whether reliance upon fabricator/erector inspection will be sufficient. It is important that everybody on the project, including the various inspectors, welding supervisors, and the welders themselves, understand what is expected of them before construction begins.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There are a variety of NDT methods available to inspect welds, each with advantages and limitations. Discussed on the next few slides are the four methods most commonly used, along with visual inspection, to inspect structural steel welds.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Liquid penetrant testing, also known as dye penetrant testing, involves the application of a liquid which, by a capillary action, is drawn into a surface-breaking discontinuity, such as a crack or porosity. When the excess residual dye is carefully removed from the surface, a developer is applied to absorb the penetrant that is contained within the discontinuity. This results in a stain in the developer showing that a discontinuity is present.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Conceptually, PT is simple, but in application, it is frequently misapplied. The materials being inspected must be clean. Adequate time, typically around 15 minutes, must be allowed for the liquid to be carried by capillary action into the discontinuity. Excessive liquid must then be carefully removed. Failure to remove dye from the surface will cause</a:t>
            </a:r>
          </a:p>
          <a:p>
            <a:r>
              <a:rPr lang="en-US" sz="1000" b="0" i="0" u="none" strike="noStrike" kern="1200" baseline="0" dirty="0">
                <a:solidFill>
                  <a:schemeClr val="tx1"/>
                </a:solidFill>
                <a:latin typeface="Times New Roman" panose="02020603050405020304" pitchFamily="18" charset="0"/>
                <a:ea typeface="+mn-ea"/>
                <a:cs typeface="+mn-cs"/>
              </a:rPr>
              <a:t>irrelevant indications. If the surface is flushed with cleaner, however, the dye can be washed from the cavity. Therefore, only wiping of the surface is permitted. Finally, if the developer is applied but an insufficient length of time elapses before inspection, the dye may not stain the developer.</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With respect to weld testing, a common mistake is to apply the dye when the part is still hot. This can cause the dye to boil or burn, and either not penetrate the discontinuity, or “dry out,” yielding unreliable results. Dye penetrant testing is effective for detecting only surface-breaking discontinuities. It has no ability to reveal subsurface discontinuities, but it is highly effective in accenting discontinuities that may be too small to detect with visual inspection alone. PT can be messy and slow. Because of these disadvantages and the fact that penetrant inspection is limited to surface-breaking discontinuities, and since these discontinuities can also be observed with magnetic particle inspection, PT is not commonly used for steel applications. PT is most often used to inspect nonmagnetic materials such as aluminum or austenitic stainless steel.</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21</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46</a:t>
            </a:fld>
            <a:endParaRPr lang="en-US" altLang="en-US"/>
          </a:p>
        </p:txBody>
      </p:sp>
    </p:spTree>
    <p:extLst>
      <p:ext uri="{BB962C8B-B14F-4D97-AF65-F5344CB8AC3E}">
        <p14:creationId xmlns:p14="http://schemas.microsoft.com/office/powerpoint/2010/main" val="13034113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Magnetic particle inspection utilizes the change in magnetic flux that occurs when a magnetic field is present in the vicinity of a discontinuity. When magnetic powders are dusted on the part, the change in magnetic flux density will create a different pattern where a discontinuity exists. The process is effective in locating discontinuities that are on the surface and slightly subsurface. For steel structures, magnetic particle inspection is generally preferred over penetrant inspection, as it is faster, less messy, can be performed on hot weldments, and can detect some subsurface discontinuities. Magnetic particle inspection can reveal cracks, incomplete fusion, slag inclusions, and porosity, Current is either directly passed through the material, or a magnetic field is induced through a coil on a yoke. With the first method, electrical current is passed through two prods that are placed in contact with the surface. When the prods are initially placed on the material, no current is applied.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After intimate contact is ensured, current is passed through. Small arcs may occur between the prods and the base material, resulting in an arc strike, which may create a localized brittle zone. It is important that the prods be kept in good shape and that intimate contact with the work is maintained before the current is passed through the prods. Depending on the geometry of the part, two people are often needed to perform MT with the prod method—one to hold the prods (one in each hand) and the other to apply the metallic powder.</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second method of magnetic field generation is through induction. In what is known as the yoke method, an electrical coil is wrapped around a core, often with articulated ends. Electrical current is passed through the coil, creating a magnetic field in the core. When the ends of the yoke are placed in contact with the part being inspected, the magnetic field is induced into the part. Since current is not passed into the part, the potential for arc strikes is eliminated. Along with this significant advantage comes a disadvantage; the yoke method is not as sensitive to subsurface discontinuities as the prod method. However, since MT is typically used to detect surface-breaking discontinuities, and since the prod method can create undesirable arc strikes, the yoke method is the most popular.</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Cracks are most easily detected when they lie perpendicular to the magnetic field. With the prod method, the magnetic field is generated perpendicular to the direction of current flow. For the yoke method, the opposite applies. Magnetic particle inspection is most effective when the region is inspected twice: once with the field located parallel to the weld axis and once with the field perpendicular to the weld axis. While magnetic particle inspection can detect some subsurface discontinuities, it is best viewed as an enhancer of visual inspection. MT is not routinely used as an NDT method for inspecting structural steel welds, but is often used when visual inspection or other forms of NDT detect defects that need to be repaired. For example, MT may be used to ascertain the extent of cracking; part of the crack may be obvious, but the full extent of cracking may not be so apparent. MT can be used to determine the length or the depth of the crack. After the repairs are completed, MT is often used to ensure the quality of the repaired weld, particularly when the weld involved is a PJP groove weld or fillet weld.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MT is highly sensitive, and powder routinely collects along defect-free weld toes, for example, yielding irrelevant indications. Yet this is also the location where lamellar tearing or heat-affected zone cracking may occur. When disputes over the significance of an indication arise, careful selective grinding can eliminate the naturally occurring geometric change and the part can be </a:t>
            </a:r>
            <a:r>
              <a:rPr lang="en-US" sz="1000" b="0" i="0" u="none" strike="noStrike" kern="1200" baseline="0" dirty="0" err="1">
                <a:solidFill>
                  <a:schemeClr val="tx1"/>
                </a:solidFill>
                <a:latin typeface="Times New Roman" panose="02020603050405020304" pitchFamily="18" charset="0"/>
                <a:ea typeface="+mn-ea"/>
                <a:cs typeface="+mn-cs"/>
              </a:rPr>
              <a:t>reinspected</a:t>
            </a:r>
            <a:r>
              <a:rPr lang="en-US" sz="1000" b="0" i="0" u="none" strike="noStrike" kern="1200" baseline="0" dirty="0">
                <a:solidFill>
                  <a:schemeClr val="tx1"/>
                </a:solidFill>
                <a:latin typeface="Times New Roman" panose="02020603050405020304" pitchFamily="18" charset="0"/>
                <a:ea typeface="+mn-ea"/>
                <a:cs typeface="+mn-cs"/>
              </a:rPr>
              <a:t>. but all must be surface-breaking (or very near the surface). Permanent magnets can be used for MT to induce the magnetic field, but it is more common to create electromagnetic fields with electrical power. </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1" i="0" u="none" strike="noStrike" kern="1200" baseline="0" dirty="0">
                <a:solidFill>
                  <a:schemeClr val="tx1"/>
                </a:solidFill>
                <a:latin typeface="Times New Roman" panose="02020603050405020304" pitchFamily="18" charset="0"/>
                <a:ea typeface="+mn-ea"/>
                <a:cs typeface="+mn-cs"/>
              </a:rPr>
              <a:t>Source: </a:t>
            </a:r>
            <a:r>
              <a:rPr lang="en-US" sz="1000" b="0" i="0" u="none" strike="noStrike" kern="1200" baseline="0" dirty="0">
                <a:solidFill>
                  <a:schemeClr val="tx1"/>
                </a:solidFill>
                <a:latin typeface="Times New Roman" panose="02020603050405020304" pitchFamily="18" charset="0"/>
                <a:ea typeface="+mn-ea"/>
                <a:cs typeface="+mn-cs"/>
              </a:rPr>
              <a:t>AISC Design Guide 21</a:t>
            </a:r>
            <a:endParaRPr lang="en-US" b="0" i="0" dirty="0"/>
          </a:p>
          <a:p>
            <a:endParaRPr lang="en-US" b="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47</a:t>
            </a:fld>
            <a:endParaRPr lang="en-US" altLang="en-US"/>
          </a:p>
        </p:txBody>
      </p:sp>
    </p:spTree>
    <p:extLst>
      <p:ext uri="{BB962C8B-B14F-4D97-AF65-F5344CB8AC3E}">
        <p14:creationId xmlns:p14="http://schemas.microsoft.com/office/powerpoint/2010/main" val="358880965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Radiographic inspection uses X rays or gamma rays that are passed through the weld and expose a radiographic film on the opposite side of the joint. X rays are produced by high-voltage generators, while gamma rays are produced by atomic disintegration of radioactive isotopes. Whenever radiography is used, precautions must be taken to protect workers from exposure to excessive radiation.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Safety measures dictated by the Occupational Safety and Health Administration (OSHA), the National Electrical Manufacturer’s Association (NEMA), the Nuclear Regulatory Commission (NRC), the American Society of Nondestructive Testing (ASNT), and other agencies should be carefully followed when radiographic inspection is conducted.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Radiographic testing relies on the ability of the material to allow some of the radiation to pass through, while absorbing part of this energy within the material. Different materials have different absorption rates. Thin materials will absorb less radiation than thick materials. The higher the density of the material, the greater is the absorption rate. As different levels of radiation are passed through the materials, portions of the film are exposed to a greater or lesser degree than the rest.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Since the source of radiation must be on one side of the part, and the film on the other, access to both sides of the joint is required for RT. When the film is developed, the resulting radiograph will bear the image of the plan view of the part, including its internal structure. A radiograph is actually a film negative in which the darkest regions are those that were most exposed, since the material being inspected absorbed the least amount of radiation. Thin parts will be darkest on the radiograph. Porosity will be revealed as small, dark, round circles. Slag is also generally dark, and may look similar to porosity, but will be irregular in its shape. Cracks that lie parallel to the source of radiation appear as dark lines. Incomplete fusion and </a:t>
            </a:r>
            <a:r>
              <a:rPr lang="en-US" sz="1000" b="0" i="0" u="none" strike="noStrike" kern="1200" baseline="0" dirty="0" err="1">
                <a:solidFill>
                  <a:schemeClr val="tx1"/>
                </a:solidFill>
                <a:latin typeface="Times New Roman" panose="02020603050405020304" pitchFamily="18" charset="0"/>
                <a:ea typeface="+mn-ea"/>
                <a:cs typeface="+mn-cs"/>
              </a:rPr>
              <a:t>underfill</a:t>
            </a:r>
            <a:r>
              <a:rPr lang="en-US" sz="1000" b="0" i="0" u="none" strike="noStrike" kern="1200" baseline="0" dirty="0">
                <a:solidFill>
                  <a:schemeClr val="tx1"/>
                </a:solidFill>
                <a:latin typeface="Times New Roman" panose="02020603050405020304" pitchFamily="18" charset="0"/>
                <a:ea typeface="+mn-ea"/>
                <a:cs typeface="+mn-cs"/>
              </a:rPr>
              <a:t> will show up as darker areas. Weld reinforcement will result in a lighter region.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Radiographic testing is most effective for detecting volumetric discontinuities such as slag and porosity. When cracks are oriented perpendicular to the direction of the radiation source (e.g., parallel to the film), they may be missed with the RT method. Cracks that are parallel to the radiation path are the most detectable, although tight cracks have gone undetected by RT at times.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Radiographic testing has the advantage of generating a permanent record for future reference. With a “picture” to look at, many people are more confident that the interpretation of weld quality is meaningful. However, reading a radiograph and interpreting the results requires stringent training, so the effectiveness of radiographic inspection depends to a great degree on the skill of the technician.</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Radiographic testing is ideally suited for inspection of complete joint penetration (CJP) groove welds in butt joints.</a:t>
            </a:r>
          </a:p>
          <a:p>
            <a:r>
              <a:rPr lang="en-US" sz="1000" b="0" i="0" u="none" strike="noStrike" kern="1200" baseline="0" dirty="0">
                <a:solidFill>
                  <a:schemeClr val="tx1"/>
                </a:solidFill>
                <a:latin typeface="Times New Roman" panose="02020603050405020304" pitchFamily="18" charset="0"/>
                <a:ea typeface="+mn-ea"/>
                <a:cs typeface="+mn-cs"/>
              </a:rPr>
              <a:t>It is not suitable for inspection of partial joint penetration (PJP) groove welds or fillet welds. When applied to T- and</a:t>
            </a:r>
          </a:p>
          <a:p>
            <a:r>
              <a:rPr lang="en-US" sz="1000" b="0" i="0" u="none" strike="noStrike" kern="1200" baseline="0" dirty="0">
                <a:solidFill>
                  <a:schemeClr val="tx1"/>
                </a:solidFill>
                <a:latin typeface="Times New Roman" panose="02020603050405020304" pitchFamily="18" charset="0"/>
                <a:ea typeface="+mn-ea"/>
                <a:cs typeface="+mn-cs"/>
              </a:rPr>
              <a:t>corner joints, the geometric constraints of the applications make RT inspection difficult, and interpretation of the results is highly debatable.</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21</a:t>
            </a:r>
            <a:endParaRPr lang="en-US" i="0"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48</a:t>
            </a:fld>
            <a:endParaRPr lang="en-US" altLang="en-US"/>
          </a:p>
        </p:txBody>
      </p:sp>
    </p:spTree>
    <p:extLst>
      <p:ext uri="{BB962C8B-B14F-4D97-AF65-F5344CB8AC3E}">
        <p14:creationId xmlns:p14="http://schemas.microsoft.com/office/powerpoint/2010/main" val="22228524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Ultrasonic inspection relies on the transmission of high frequency sound waves through materials. Solid, discontinuity-free materials will transmit the sound throughout a part uninterrupted. A receiver “hears” the sound reflected off of the back surface of the part being inspected. If a discontinuity is contained between the transmitter and the backside of the part, an intermediate signal will be sent to the receiver, indicating the presence of this discontinuity. The pulses are read on a display screen. The magnitude of the signal received from the discontinuity is proportional to the amount of reflected sound. This is indirectly related to the size, type, and orientation of the reflecting surface. The relationship of the signal with respect to the back wall will indicate its location. Ultrasonic inspection is sensitive enough to detect small discontinuities that are not relevant to the performance of the weld.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UT is most sensitive to planar discontinuities, such as cracks, laminations, and planes of incomplete fusion that</a:t>
            </a:r>
          </a:p>
          <a:p>
            <a:r>
              <a:rPr lang="en-US" sz="1000" b="0" i="0" u="none" strike="noStrike" kern="1200" baseline="0" dirty="0">
                <a:solidFill>
                  <a:schemeClr val="tx1"/>
                </a:solidFill>
                <a:latin typeface="Times New Roman" panose="02020603050405020304" pitchFamily="18" charset="0"/>
                <a:ea typeface="+mn-ea"/>
                <a:cs typeface="+mn-cs"/>
              </a:rPr>
              <a:t>lie perpendicular to the sound path. Under some conditions, uniformly cylindrical or spherical discontinuities can be</a:t>
            </a:r>
          </a:p>
          <a:p>
            <a:r>
              <a:rPr lang="en-US" sz="1000" b="0" i="0" u="none" strike="noStrike" kern="1200" baseline="0" dirty="0">
                <a:solidFill>
                  <a:schemeClr val="tx1"/>
                </a:solidFill>
                <a:latin typeface="Times New Roman" panose="02020603050405020304" pitchFamily="18" charset="0"/>
                <a:ea typeface="+mn-ea"/>
                <a:cs typeface="+mn-cs"/>
              </a:rPr>
              <a:t>overlooked with UT. Ultrasonic inspection is ideal for inspection of CJP groove welds in butt, corner, and T-joints. While UT inspection of PJP groove welds is possible, interpretation of the results can be difficult. Except with very specialized techniques, UT is not suitable for inspecting fillet welds.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 common problem in UT inspection involves T- and corner joints. When CJP groove welds are made from one side and with steel backing attached, the interpretation of results near the root is problematic at best. It is difficult to clearly distinguish between the naturally occurring regions where the backing contacts the adjacent vertical T- or corner joint member and an unacceptable incomplete fusion. There is always a signal generated from this area. Of course, this is the situation encountered when steel backing is left in place on a beam-to-column moment connection. To minimize this problem, the steel backing can be removed, offering two advantages: First, the influence of the backing is obviously eliminated; and secondly, in the process of backing removal, the joint can be </a:t>
            </a:r>
            <a:r>
              <a:rPr lang="en-US" sz="1000" b="0" i="0" u="none" strike="noStrike" kern="1200" baseline="0" dirty="0" err="1">
                <a:solidFill>
                  <a:schemeClr val="tx1"/>
                </a:solidFill>
                <a:latin typeface="Times New Roman" panose="02020603050405020304" pitchFamily="18" charset="0"/>
                <a:ea typeface="+mn-ea"/>
                <a:cs typeface="+mn-cs"/>
              </a:rPr>
              <a:t>backgouged</a:t>
            </a:r>
            <a:r>
              <a:rPr lang="en-US" sz="1000" b="0" i="0" u="none" strike="noStrike" kern="1200" baseline="0" dirty="0">
                <a:solidFill>
                  <a:schemeClr val="tx1"/>
                </a:solidFill>
                <a:latin typeface="Times New Roman" panose="02020603050405020304" pitchFamily="18" charset="0"/>
                <a:ea typeface="+mn-ea"/>
                <a:cs typeface="+mn-cs"/>
              </a:rPr>
              <a:t> and the root visually inspected prior to the application of the back weld and the reinforcing fillet weld. It is also important to note that when a bottom </a:t>
            </a:r>
            <a:r>
              <a:rPr lang="en-US" sz="1000" b="0" i="0" u="none" strike="noStrike" kern="1200" baseline="0" dirty="0" err="1">
                <a:solidFill>
                  <a:schemeClr val="tx1"/>
                </a:solidFill>
                <a:latin typeface="Times New Roman" panose="02020603050405020304" pitchFamily="18" charset="0"/>
                <a:ea typeface="+mn-ea"/>
                <a:cs typeface="+mn-cs"/>
              </a:rPr>
              <a:t>beamto</a:t>
            </a:r>
            <a:r>
              <a:rPr lang="en-US" sz="1000" b="0" i="0" u="none" strike="noStrike" kern="1200" baseline="0" dirty="0">
                <a:solidFill>
                  <a:schemeClr val="tx1"/>
                </a:solidFill>
                <a:latin typeface="Times New Roman" panose="02020603050405020304" pitchFamily="18" charset="0"/>
                <a:ea typeface="+mn-ea"/>
                <a:cs typeface="+mn-cs"/>
              </a:rPr>
              <a:t>-column connection is inspected, it is impossible for the operator to scan across the entire width of the beam flange because of the presence of the beam web. This leaves a region in the center of the weld that cannot be UT inspected.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Unfortunately, this is also the region where it is most difficult for the welder to deposit sound weld metal, and it has been identified as the location of many weld defects. When the beam is joined to a wide flange column, this is also the most severely loaded portion of the weld. Backing removal and subsequent </a:t>
            </a:r>
            <a:r>
              <a:rPr lang="en-US" sz="1000" b="0" i="0" u="none" strike="noStrike" kern="1200" baseline="0" dirty="0" err="1">
                <a:solidFill>
                  <a:schemeClr val="tx1"/>
                </a:solidFill>
                <a:latin typeface="Times New Roman" panose="02020603050405020304" pitchFamily="18" charset="0"/>
                <a:ea typeface="+mn-ea"/>
                <a:cs typeface="+mn-cs"/>
              </a:rPr>
              <a:t>backgouging</a:t>
            </a:r>
            <a:r>
              <a:rPr lang="en-US" sz="1000" b="0" i="0" u="none" strike="noStrike" kern="1200" baseline="0" dirty="0">
                <a:solidFill>
                  <a:schemeClr val="tx1"/>
                </a:solidFill>
                <a:latin typeface="Times New Roman" panose="02020603050405020304" pitchFamily="18" charset="0"/>
                <a:ea typeface="+mn-ea"/>
                <a:cs typeface="+mn-cs"/>
              </a:rPr>
              <a:t> operations help to overcome this UT limitation since they enable visual verification of weld soundness.</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21</a:t>
            </a:r>
            <a:endParaRPr lang="en-US" i="0"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49</a:t>
            </a:fld>
            <a:endParaRPr lang="en-US" altLang="en-US"/>
          </a:p>
        </p:txBody>
      </p:sp>
    </p:spTree>
    <p:extLst>
      <p:ext uri="{BB962C8B-B14F-4D97-AF65-F5344CB8AC3E}">
        <p14:creationId xmlns:p14="http://schemas.microsoft.com/office/powerpoint/2010/main" val="37079048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50</a:t>
            </a:fld>
            <a:endParaRPr lang="en-US" altLang="en-US"/>
          </a:p>
        </p:txBody>
      </p:sp>
    </p:spTree>
    <p:extLst>
      <p:ext uri="{BB962C8B-B14F-4D97-AF65-F5344CB8AC3E}">
        <p14:creationId xmlns:p14="http://schemas.microsoft.com/office/powerpoint/2010/main" val="6253395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Grouting shall be the responsibility of the owner’s designated representative for construction. Leveling plates and loose base and bearing plates shall be promptly grouted after they are set and checked for line and grade. Columns with attached base plates, beams with attached bearing plates and other similar members with attached bearing devices that are temporarily supported on leveling nuts and washers, shims or other similar leveling devices, shall be promptly grouted after the structural steel frame or portion thereof has been plumbed.</a:t>
            </a:r>
          </a:p>
          <a:p>
            <a:endParaRPr lang="en-US" altLang="en-US" i="1" dirty="0"/>
          </a:p>
          <a:p>
            <a:r>
              <a:rPr lang="en-US" b="1" i="0" dirty="0"/>
              <a:t>Commentary Source</a:t>
            </a:r>
            <a:r>
              <a:rPr lang="en-US" i="0" dirty="0"/>
              <a:t>: </a:t>
            </a:r>
            <a:r>
              <a:rPr lang="en-US" dirty="0"/>
              <a:t>AISC Code</a:t>
            </a:r>
            <a:r>
              <a:rPr lang="en-US" baseline="0" dirty="0"/>
              <a:t> of Standard Practice: </a:t>
            </a:r>
            <a:endParaRPr lang="en-US" i="0" dirty="0"/>
          </a:p>
          <a:p>
            <a:r>
              <a:rPr lang="en-US" altLang="en-US" b="1" i="0" dirty="0"/>
              <a:t>Figure Source</a:t>
            </a:r>
            <a:r>
              <a:rPr lang="en-US" altLang="en-US" i="0" dirty="0"/>
              <a:t>: Design Guide 1</a:t>
            </a:r>
            <a:r>
              <a:rPr lang="en-US" altLang="en-US" i="0" baseline="0" dirty="0"/>
              <a:t> – Base Plate and Anchor Rod Design, Fig. 1.1 – Column base connection components</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51</a:t>
            </a:fld>
            <a:endParaRPr lang="en-US" altLang="en-US"/>
          </a:p>
        </p:txBody>
      </p:sp>
    </p:spTree>
    <p:extLst>
      <p:ext uri="{BB962C8B-B14F-4D97-AF65-F5344CB8AC3E}">
        <p14:creationId xmlns:p14="http://schemas.microsoft.com/office/powerpoint/2010/main" val="3713957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Bolts</a:t>
            </a:r>
            <a:r>
              <a:rPr lang="en-US" baseline="0" dirty="0"/>
              <a:t> and welds are the primary methods for connecting structural steel elements. These two methods are covered in more detail in Module 2.</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a:t>
            </a:fld>
            <a:endParaRPr lang="en-US" altLang="en-US"/>
          </a:p>
        </p:txBody>
      </p:sp>
    </p:spTree>
    <p:extLst>
      <p:ext uri="{BB962C8B-B14F-4D97-AF65-F5344CB8AC3E}">
        <p14:creationId xmlns:p14="http://schemas.microsoft.com/office/powerpoint/2010/main" val="220459809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embedded video shows the</a:t>
            </a:r>
            <a:r>
              <a:rPr lang="en-US" baseline="0" dirty="0"/>
              <a:t> very basics of a column base plate connection. Column base plates are typically installed below the floor level. Anchor bolts are typically placed prior to concrete casting of the foundations. Box outs are built around the column prior to casting the floor. This diamond box out around the column must then be filled in with concrete.</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52</a:t>
            </a:fld>
            <a:endParaRPr lang="en-US" altLang="en-US"/>
          </a:p>
        </p:txBody>
      </p:sp>
    </p:spTree>
    <p:extLst>
      <p:ext uri="{BB962C8B-B14F-4D97-AF65-F5344CB8AC3E}">
        <p14:creationId xmlns:p14="http://schemas.microsoft.com/office/powerpoint/2010/main" val="7231729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regulations of the Occupational Safety and Health Administration (OSHA) Safety Standards for Steel Erection (OSHA, 2001</a:t>
            </a:r>
            <a:r>
              <a:rPr lang="en-US" b="1" dirty="0"/>
              <a:t>) require a minimum of four anchor rods in column-base-plate connections</a:t>
            </a:r>
            <a:r>
              <a:rPr lang="en-US" dirty="0"/>
              <a:t>.  (Per Section 1926.755(a)(1) of Standard 29 CFR)</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 The OSHA criteria can be met with even the smallest of anchor rods on a 4-in. by 4-in. pattern. </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54</a:t>
            </a:fld>
            <a:endParaRPr lang="en-US" altLang="en-US"/>
          </a:p>
        </p:txBody>
      </p:sp>
    </p:spTree>
    <p:extLst>
      <p:ext uri="{BB962C8B-B14F-4D97-AF65-F5344CB8AC3E}">
        <p14:creationId xmlns:p14="http://schemas.microsoft.com/office/powerpoint/2010/main" val="7142718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55</a:t>
            </a:fld>
            <a:endParaRPr lang="en-US" altLang="en-US"/>
          </a:p>
        </p:txBody>
      </p:sp>
    </p:spTree>
    <p:extLst>
      <p:ext uri="{BB962C8B-B14F-4D97-AF65-F5344CB8AC3E}">
        <p14:creationId xmlns:p14="http://schemas.microsoft.com/office/powerpoint/2010/main" val="17129403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56</a:t>
            </a:fld>
            <a:endParaRPr lang="en-US" altLang="en-US"/>
          </a:p>
        </p:txBody>
      </p:sp>
    </p:spTree>
    <p:extLst>
      <p:ext uri="{BB962C8B-B14F-4D97-AF65-F5344CB8AC3E}">
        <p14:creationId xmlns:p14="http://schemas.microsoft.com/office/powerpoint/2010/main" val="30648899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Proper alignment of anchor rods is especially critical in concrete piers and walls where there is less room for adjustment in the field. </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58</a:t>
            </a:fld>
            <a:endParaRPr lang="en-US" altLang="en-US"/>
          </a:p>
        </p:txBody>
      </p:sp>
    </p:spTree>
    <p:extLst>
      <p:ext uri="{BB962C8B-B14F-4D97-AF65-F5344CB8AC3E}">
        <p14:creationId xmlns:p14="http://schemas.microsoft.com/office/powerpoint/2010/main" val="341123834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59</a:t>
            </a:fld>
            <a:endParaRPr lang="en-US" altLang="en-US"/>
          </a:p>
        </p:txBody>
      </p:sp>
    </p:spTree>
    <p:extLst>
      <p:ext uri="{BB962C8B-B14F-4D97-AF65-F5344CB8AC3E}">
        <p14:creationId xmlns:p14="http://schemas.microsoft.com/office/powerpoint/2010/main" val="209894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61</a:t>
            </a:fld>
            <a:endParaRPr lang="en-US" altLang="en-US"/>
          </a:p>
        </p:txBody>
      </p:sp>
    </p:spTree>
    <p:extLst>
      <p:ext uri="{BB962C8B-B14F-4D97-AF65-F5344CB8AC3E}">
        <p14:creationId xmlns:p14="http://schemas.microsoft.com/office/powerpoint/2010/main" val="23728701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embedded</a:t>
            </a:r>
            <a:r>
              <a:rPr lang="en-US" baseline="0" dirty="0"/>
              <a:t> video showing a field-bolted column splice, which is far more common than the field-welded option.</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65</a:t>
            </a:fld>
            <a:endParaRPr lang="en-US" altLang="en-US"/>
          </a:p>
        </p:txBody>
      </p:sp>
    </p:spTree>
    <p:extLst>
      <p:ext uri="{BB962C8B-B14F-4D97-AF65-F5344CB8AC3E}">
        <p14:creationId xmlns:p14="http://schemas.microsoft.com/office/powerpoint/2010/main" val="5614310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 embedded</a:t>
            </a:r>
            <a:r>
              <a:rPr lang="en-US" baseline="0" dirty="0"/>
              <a:t> video showing a field-welded column splice.</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66</a:t>
            </a:fld>
            <a:endParaRPr lang="en-US" altLang="en-US"/>
          </a:p>
        </p:txBody>
      </p:sp>
    </p:spTree>
    <p:extLst>
      <p:ext uri="{BB962C8B-B14F-4D97-AF65-F5344CB8AC3E}">
        <p14:creationId xmlns:p14="http://schemas.microsoft.com/office/powerpoint/2010/main" val="18319289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Column Splice Locations:</a:t>
            </a:r>
            <a:r>
              <a:rPr lang="en-US" baseline="0" dirty="0"/>
              <a:t> </a:t>
            </a:r>
            <a:r>
              <a:rPr lang="en-US" dirty="0"/>
              <a:t>Since connectors are required to tie off when the fall distance exceeds 30 feet, placing column splices every three floors is a bad choice for the purposes of erection. The erector will erect two floors, deck the second level, and then erect and deck the third level before starting the process again. It would be better for the designer to place column splices either every 2 floors or, in some cases, every 4 floors so as to optimize the erection process.</a:t>
            </a:r>
          </a:p>
          <a:p>
            <a:endParaRPr lang="en-US" dirty="0"/>
          </a:p>
          <a:p>
            <a:r>
              <a:rPr lang="en-US" dirty="0"/>
              <a:t>Except where constructability does not permit, perimeter columns must extend a minimum of 48” above the finished floor so as to allow the attachment of safety cables.</a:t>
            </a:r>
          </a:p>
          <a:p>
            <a:endParaRPr lang="en-US" dirty="0"/>
          </a:p>
          <a:p>
            <a:r>
              <a:rPr lang="en-US" dirty="0"/>
              <a:t>OSHA</a:t>
            </a:r>
            <a:r>
              <a:rPr lang="en-US" baseline="0" dirty="0"/>
              <a:t> 1926 Subpart R 1926.756(e)(1): </a:t>
            </a:r>
            <a:r>
              <a:rPr lang="en-US" dirty="0"/>
              <a:t>“The perimeter columns extend a minimum of 48 in. (122 cm) above the finished floor to permit installation of perimeter safety cables prior to erection of the next tier, except where constructability does not allow.”</a:t>
            </a:r>
          </a:p>
          <a:p>
            <a:r>
              <a:rPr lang="en-US" dirty="0"/>
              <a:t>1926.756 (e)(2) states: “The perimeter columns have holes or other devices in or attached to perimeter columns at 42 to 45 in. (107- 114 cm) above the finished floor and the midpoint between the finished floor and the top cable to permit installation of perimeter safety cables required by § 1926.760(a)(2), except where constructability does not allow.” </a:t>
            </a:r>
          </a:p>
          <a:p>
            <a:endParaRPr lang="en-US" dirty="0"/>
          </a:p>
          <a:p>
            <a:r>
              <a:rPr lang="en-US" dirty="0"/>
              <a:t>The 4-ft (1.2-m) column extension limit is sometimes not enough since it can cause an interference between the splice plates and the holes for the safety cable. For constructability reasons, it is recommended that the column splice be conservatively located at 5 </a:t>
            </a:r>
            <a:r>
              <a:rPr lang="en-US" dirty="0" err="1"/>
              <a:t>ft</a:t>
            </a:r>
            <a:r>
              <a:rPr lang="en-US" dirty="0"/>
              <a:t> (1.5 m) above the top of the beam</a:t>
            </a:r>
          </a:p>
          <a:p>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67</a:t>
            </a:fld>
            <a:endParaRPr lang="en-US" altLang="en-US"/>
          </a:p>
        </p:txBody>
      </p:sp>
    </p:spTree>
    <p:extLst>
      <p:ext uri="{BB962C8B-B14F-4D97-AF65-F5344CB8AC3E}">
        <p14:creationId xmlns:p14="http://schemas.microsoft.com/office/powerpoint/2010/main" val="3314597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It is unlikely that there are any operations (drilling, bolting, sandblasting, painting, etc.) that are more economically done in the field versus in the shop, and welding is no different.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practical implementation of this principle is simply to specify welding in the shop to the greatest extent possible. Whenever possible, large or complicated connections should be welded in the shop, leaving the simpler connections for field welding. In rare situations, this may even justify the creation of an additional splice, as is done with tree-column connections; at the node, complicated connections are made in the shop, and at the ends of the tree branches, simpler splices are made in the field. Regardless of where welding is performed, it must be done in a safe manner, and the resulting weld must meet the quality requirements. Field conditions are more demanding, but both safety and quality can be achieved in the field when the site is properly supervised and managed.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 </a:t>
            </a:r>
            <a:r>
              <a:rPr lang="en-US" sz="1000" b="0" i="0" u="none" strike="noStrike" kern="1200" baseline="0" dirty="0">
                <a:solidFill>
                  <a:schemeClr val="tx1"/>
                </a:solidFill>
                <a:latin typeface="Times New Roman" panose="02020603050405020304" pitchFamily="18" charset="0"/>
                <a:ea typeface="+mn-ea"/>
                <a:cs typeface="+mn-cs"/>
              </a:rPr>
              <a:t>AISC Design Guide 21</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a:t>
            </a:fld>
            <a:endParaRPr lang="en-US" altLang="en-US"/>
          </a:p>
        </p:txBody>
      </p:sp>
    </p:spTree>
    <p:extLst>
      <p:ext uri="{BB962C8B-B14F-4D97-AF65-F5344CB8AC3E}">
        <p14:creationId xmlns:p14="http://schemas.microsoft.com/office/powerpoint/2010/main" val="12173274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70</a:t>
            </a:fld>
            <a:endParaRPr lang="en-US" altLang="en-US"/>
          </a:p>
        </p:txBody>
      </p:sp>
    </p:spTree>
    <p:extLst>
      <p:ext uri="{BB962C8B-B14F-4D97-AF65-F5344CB8AC3E}">
        <p14:creationId xmlns:p14="http://schemas.microsoft.com/office/powerpoint/2010/main" val="50433015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This is an embedded</a:t>
            </a:r>
            <a:r>
              <a:rPr lang="en-US" baseline="0" dirty="0"/>
              <a:t> video showing a field-bolted beam splice.</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71</a:t>
            </a:fld>
            <a:endParaRPr lang="en-US" altLang="en-US"/>
          </a:p>
        </p:txBody>
      </p:sp>
    </p:spTree>
    <p:extLst>
      <p:ext uri="{BB962C8B-B14F-4D97-AF65-F5344CB8AC3E}">
        <p14:creationId xmlns:p14="http://schemas.microsoft.com/office/powerpoint/2010/main" val="21907257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72</a:t>
            </a:fld>
            <a:endParaRPr lang="en-US" altLang="en-US"/>
          </a:p>
        </p:txBody>
      </p:sp>
    </p:spTree>
    <p:extLst>
      <p:ext uri="{BB962C8B-B14F-4D97-AF65-F5344CB8AC3E}">
        <p14:creationId xmlns:p14="http://schemas.microsoft.com/office/powerpoint/2010/main" val="12493868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73</a:t>
            </a:fld>
            <a:endParaRPr lang="en-US" altLang="en-US"/>
          </a:p>
        </p:txBody>
      </p:sp>
    </p:spTree>
    <p:extLst>
      <p:ext uri="{BB962C8B-B14F-4D97-AF65-F5344CB8AC3E}">
        <p14:creationId xmlns:p14="http://schemas.microsoft.com/office/powerpoint/2010/main" val="23822378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For members that have both ends finished (see Section 6.2.2) for contact bearing, the variation in the overall length shall be equal to or less than 1 /32 in. (1 mm). For other members that frame to other structural steel elements, the variation in the detailed length shall be as follows: For members that are equal to or less than 30 </a:t>
            </a:r>
            <a:r>
              <a:rPr lang="en-US" dirty="0" err="1"/>
              <a:t>ft</a:t>
            </a:r>
            <a:r>
              <a:rPr lang="en-US" dirty="0"/>
              <a:t> (9 000 mm) in length, the variation shall be equal to or less than 1 /16 in. (2 mm). For members that are greater than 30 </a:t>
            </a:r>
            <a:r>
              <a:rPr lang="en-US" dirty="0" err="1"/>
              <a:t>ft</a:t>
            </a:r>
            <a:r>
              <a:rPr lang="en-US" dirty="0"/>
              <a:t> (9 000 mm) in length, the variation shall be equal to or less than 1 /8 in. (3 mm).</a:t>
            </a:r>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Neither the ±1∕16-in. tolerance, where applicable, on overall length of members framed to other steel parts nor the 1∕16-in. clearance on size of standard holes should be construed as implying that the tolerance of ±1∕16 in. also applies either to the maximum tolerance on hole location within a pattern of holes or to the position of intermediate connections.</a:t>
            </a:r>
          </a:p>
          <a:p>
            <a:endParaRPr lang="en-US" dirty="0"/>
          </a:p>
          <a:p>
            <a:r>
              <a:rPr lang="en-US" b="1" dirty="0"/>
              <a:t>Source</a:t>
            </a:r>
            <a:r>
              <a:rPr lang="en-US" dirty="0"/>
              <a:t>: AISC Code of Standard Practice</a:t>
            </a:r>
            <a:r>
              <a:rPr lang="en-US" baseline="0" dirty="0"/>
              <a:t> (COSP)</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74</a:t>
            </a:fld>
            <a:endParaRPr lang="en-US" altLang="en-US"/>
          </a:p>
        </p:txBody>
      </p:sp>
    </p:spTree>
    <p:extLst>
      <p:ext uri="{BB962C8B-B14F-4D97-AF65-F5344CB8AC3E}">
        <p14:creationId xmlns:p14="http://schemas.microsoft.com/office/powerpoint/2010/main" val="17538655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steel</a:t>
            </a:r>
            <a:r>
              <a:rPr lang="en-US" baseline="0" dirty="0"/>
              <a:t> detailer should endeavor to allow the shop as much variation in length as possible, up to the full mill tolerance. If full mill tolerance or something approaching it can be allowed at each end, the shop does not have to divide the mill overrun or underrun equally at each end. For many shops, the +/- ¼” tolerance is a standard amount and the steel detailer does not have to show it on the shop drawings. However, tolerances other than standard must always be shown. The detail should meet the standards of the employing fabricator.</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r>
              <a:rPr lang="en-US" b="1" i="0" baseline="0" dirty="0"/>
              <a:t>Source</a:t>
            </a:r>
            <a:r>
              <a:rPr lang="en-US" i="0" baseline="0" dirty="0"/>
              <a:t>: AISC Detailing for Steel Construction</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75</a:t>
            </a:fld>
            <a:endParaRPr lang="en-US" altLang="en-US"/>
          </a:p>
        </p:txBody>
      </p:sp>
    </p:spTree>
    <p:extLst>
      <p:ext uri="{BB962C8B-B14F-4D97-AF65-F5344CB8AC3E}">
        <p14:creationId xmlns:p14="http://schemas.microsoft.com/office/powerpoint/2010/main" val="5749434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minus dimensions (-3/4) shown outside are the setback dimensions, the distances from the centerline of the supporting columns to the end of the beam. </a:t>
            </a:r>
          </a:p>
          <a:p>
            <a:endParaRPr lang="en-US" dirty="0"/>
          </a:p>
          <a:p>
            <a:r>
              <a:rPr lang="en-US" dirty="0"/>
              <a:t>The overall length</a:t>
            </a:r>
            <a:r>
              <a:rPr lang="en-US" baseline="0" dirty="0"/>
              <a:t> of the beam is used to determine the setbacks by subtracting its length from the distance center-to-center of support columns. </a:t>
            </a:r>
          </a:p>
          <a:p>
            <a:endParaRPr lang="en-US" baseline="0" dirty="0"/>
          </a:p>
          <a:p>
            <a:r>
              <a:rPr lang="en-US" baseline="0" dirty="0"/>
              <a:t>The 18’4 ½” length is the ordered length, probably determined long before the detail is made. Had it been ordered slightly longer or shorter, it still would be used as ordered, provided that erection clearances are adequate, end or edge distances meet minimum AISC Specification requirements, and the design bearing strength is adequate.</a:t>
            </a:r>
          </a:p>
          <a:p>
            <a:endParaRPr lang="en-US" baseline="0" dirty="0"/>
          </a:p>
          <a:p>
            <a:r>
              <a:rPr lang="en-US" baseline="0" dirty="0"/>
              <a:t>The plus-and-minus figures (+/- ¼”) shown at the ends of the web view tell the shop that the beam length can vary up to a total of ½” shorter or longer than detailed. Therefore, the beam would be usable without trimming, provided its length is between 18’4” and 18’5”. The shop would adjust the edge distance, shown as 2 ¼” and the length of clearance cuts, shown as 4 ¼” to suit. The longitudinal distance between bolts (18’0”) must be held. </a:t>
            </a:r>
          </a:p>
          <a:p>
            <a:endParaRPr lang="en-US" i="1" baseline="0" dirty="0"/>
          </a:p>
          <a:p>
            <a:r>
              <a:rPr lang="en-US" b="1" i="0" baseline="0" dirty="0"/>
              <a:t>Source</a:t>
            </a:r>
            <a:r>
              <a:rPr lang="en-US" i="0" baseline="0" dirty="0"/>
              <a:t>: AISC Detailing for Steel Construction</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76</a:t>
            </a:fld>
            <a:endParaRPr lang="en-US" altLang="en-US"/>
          </a:p>
        </p:txBody>
      </p:sp>
    </p:spTree>
    <p:extLst>
      <p:ext uri="{BB962C8B-B14F-4D97-AF65-F5344CB8AC3E}">
        <p14:creationId xmlns:p14="http://schemas.microsoft.com/office/powerpoint/2010/main" val="6910214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course of erection, it occasionally becomes necessary to ream holes so fasteners can be installed without damage to the threads, resulting in a hole that is larger than normal or elongated. The hole types recognized by the AISC and RCSC Specifications are standard, oversized, short-slotted and long-slotted, with nominal dimensions as given in the AISC Specification Table J3.3. The AISC Code of Standard Practice Section 7.14 Commentary states: "The term ‘moderate’ refers to the amount of reaming, grinding, welding or cutting that must be done on the project as a whole, not the amount that is required at an individual location. It is not intended to address limitations on the amount of material that is removed by reaming at an individual bolt hole, for example, which is limited by the bolt-hole size and tolerance requirements in the AISC and RCSC Specifications." Note that reamed holes must meet the provisions for minimum spacing and minimum edge distance in AISC Specification Sections J3.3 and J3.4, respectively.</a:t>
            </a:r>
          </a:p>
          <a:p>
            <a:endParaRPr lang="en-US" dirty="0"/>
          </a:p>
          <a:p>
            <a:r>
              <a:rPr lang="en-US" dirty="0"/>
              <a:t>When more major misalignments occur, it is indicated in the AISC Code of Standard Practice Section 7.14 that they are “promptly reported to the [owner] and the fabricator by the erector, to enable the responsible entity to either correct the error or approve the most efficient and economical method of correction to be used by others.”</a:t>
            </a:r>
          </a:p>
          <a:p>
            <a:endParaRPr lang="en-US" dirty="0"/>
          </a:p>
          <a:p>
            <a:r>
              <a:rPr lang="en-US" b="1" dirty="0"/>
              <a:t>Source</a:t>
            </a:r>
            <a:r>
              <a:rPr lang="en-US" dirty="0"/>
              <a:t>: AISC Steel Solutions</a:t>
            </a:r>
            <a:r>
              <a:rPr lang="en-US" baseline="0" dirty="0"/>
              <a:t> 2.5 – Correction of Fabrication Errors</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78</a:t>
            </a:fld>
            <a:endParaRPr lang="en-US" altLang="en-US"/>
          </a:p>
        </p:txBody>
      </p:sp>
    </p:spTree>
    <p:extLst>
      <p:ext uri="{BB962C8B-B14F-4D97-AF65-F5344CB8AC3E}">
        <p14:creationId xmlns:p14="http://schemas.microsoft.com/office/powerpoint/2010/main" val="21509740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79</a:t>
            </a:fld>
            <a:endParaRPr lang="en-US" altLang="en-US"/>
          </a:p>
        </p:txBody>
      </p:sp>
    </p:spTree>
    <p:extLst>
      <p:ext uri="{BB962C8B-B14F-4D97-AF65-F5344CB8AC3E}">
        <p14:creationId xmlns:p14="http://schemas.microsoft.com/office/powerpoint/2010/main" val="4332201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Code of Standard Practice (COSP) Section 7.5.1</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80</a:t>
            </a:fld>
            <a:endParaRPr lang="en-US" altLang="en-US"/>
          </a:p>
        </p:txBody>
      </p:sp>
    </p:spTree>
    <p:extLst>
      <p:ext uri="{BB962C8B-B14F-4D97-AF65-F5344CB8AC3E}">
        <p14:creationId xmlns:p14="http://schemas.microsoft.com/office/powerpoint/2010/main" val="2260166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topics will</a:t>
            </a:r>
            <a:r>
              <a:rPr lang="en-US" baseline="0" dirty="0"/>
              <a:t> be explained in more detail throughout this lecture.</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a:t>
            </a:fld>
            <a:endParaRPr lang="en-US" altLang="en-US"/>
          </a:p>
        </p:txBody>
      </p:sp>
    </p:spTree>
    <p:extLst>
      <p:ext uri="{BB962C8B-B14F-4D97-AF65-F5344CB8AC3E}">
        <p14:creationId xmlns:p14="http://schemas.microsoft.com/office/powerpoint/2010/main" val="6409023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81</a:t>
            </a:fld>
            <a:endParaRPr lang="en-US" altLang="en-US"/>
          </a:p>
        </p:txBody>
      </p:sp>
    </p:spTree>
    <p:extLst>
      <p:ext uri="{BB962C8B-B14F-4D97-AF65-F5344CB8AC3E}">
        <p14:creationId xmlns:p14="http://schemas.microsoft.com/office/powerpoint/2010/main" val="356241097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Limit</a:t>
            </a:r>
            <a:r>
              <a:rPr lang="en-US" i="1" baseline="0" dirty="0"/>
              <a:t> the number of bolt diameters to one size: </a:t>
            </a:r>
            <a:r>
              <a:rPr lang="en-US" dirty="0"/>
              <a:t>This reduces field errors as well as fabrication errors with drill lines that have manually changed spindles. Some fabricators/erectors keep at least a ¼” difference between bolt sizes to prevent uncertainty</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i="1"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Avoid different grade bolts: </a:t>
            </a:r>
            <a:r>
              <a:rPr lang="en-US" dirty="0"/>
              <a:t>To avoid using a lower</a:t>
            </a:r>
            <a:r>
              <a:rPr lang="en-US" baseline="0" dirty="0"/>
              <a:t> grade bolt accidentally. </a:t>
            </a:r>
            <a:r>
              <a:rPr lang="en-US" dirty="0"/>
              <a:t>If ASTM A325 and A490 bolts of the same nominal diameter are mixed on a project, there exists the possibility that the A325 bolts might be installed where the A490 bolts were required. Therefore, when ASTM A325 and A490 bolts are used on the same project, quality assurance is simplified if different diameters are used for different grades.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Use</a:t>
            </a:r>
            <a:r>
              <a:rPr lang="en-US" i="1" baseline="0" dirty="0"/>
              <a:t> 1 1/8” diam. bolts or smaller: </a:t>
            </a:r>
            <a:r>
              <a:rPr lang="en-US" dirty="0"/>
              <a:t>The industry standard ¾-in., 7⁄8-in. and 1-in. bolt diameters provide adequate design strength for the vast majority of connections in steel structures. Accordingly, commonly available bolt installation equipment has been designed with a capacity to fully tension 1-in. diameter ASTM A490 bolts when required; larger bolts will usually require special equipment and/ or effort. Additionally, bolt diameters larger than 1 in. may require larger clearances, edge distances, and </a:t>
            </a:r>
            <a:r>
              <a:rPr lang="en-US" dirty="0" err="1"/>
              <a:t>spacings</a:t>
            </a:r>
            <a:r>
              <a:rPr lang="en-US" dirty="0"/>
              <a:t> than are standard. Therefore, bolt diameters larger than 1 in. should be avoided, when possible, to help prevent potential bolt tensioning difficulties.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r>
              <a:rPr lang="en-US" i="1" dirty="0"/>
              <a:t>Use oversized holes in beam moment and brace connections: </a:t>
            </a:r>
            <a:r>
              <a:rPr lang="en-US" dirty="0"/>
              <a:t>At flange-plated moment connections or brace connections with slip-critical bolts, oversized bolt holes are often preferred over standard bolt holes. Although standard holes give a greater bolt capacity, oversized holes permit more erection tolerance and reduce field problems. Typically, oversized holes are used in the detail material and standard holes in the main member.</a:t>
            </a:r>
          </a:p>
          <a:p>
            <a:endParaRPr lang="en-US" dirty="0"/>
          </a:p>
          <a:p>
            <a:r>
              <a:rPr lang="en-US" b="1" dirty="0"/>
              <a:t>Source</a:t>
            </a:r>
            <a:r>
              <a:rPr lang="en-US" dirty="0"/>
              <a:t>: “30 Good Rules for Connection Design” Carol Drucker, Modern Steel Construction, May 2004.</a:t>
            </a:r>
          </a:p>
          <a:p>
            <a:r>
              <a:rPr lang="en-US" b="1" dirty="0"/>
              <a:t>Source</a:t>
            </a:r>
            <a:r>
              <a:rPr lang="en-US" dirty="0"/>
              <a:t>: </a:t>
            </a:r>
            <a:r>
              <a:rPr lang="en-US" dirty="0" err="1"/>
              <a:t>SteelWise</a:t>
            </a:r>
            <a:r>
              <a:rPr lang="en-US" baseline="0" dirty="0"/>
              <a:t> – The Nuts and Bolts of Nuts &amp; Bolts” Larry Muir, Modern Steel Construction, May 2015.</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82</a:t>
            </a:fld>
            <a:endParaRPr lang="en-US" altLang="en-US"/>
          </a:p>
        </p:txBody>
      </p:sp>
    </p:spTree>
    <p:extLst>
      <p:ext uri="{BB962C8B-B14F-4D97-AF65-F5344CB8AC3E}">
        <p14:creationId xmlns:p14="http://schemas.microsoft.com/office/powerpoint/2010/main" val="2657551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Avoid</a:t>
            </a:r>
            <a:r>
              <a:rPr lang="en-US" i="1" baseline="0" dirty="0"/>
              <a:t> overhead welding: </a:t>
            </a:r>
            <a:r>
              <a:rPr lang="en-US" dirty="0"/>
              <a:t>The preferred welding positions  are flat and horizontal. Overhead welding is difficult, costly and generally yields lower quality welds. For single-pass SMAW fillet welds, it can take four times as long as welding in the flat or horizontal position.  In the flat position, the base metal provides support for the molten pool of weld metal. Therefore, this position provides for the fastest deposition rate and the most economical weld. Welding in the horizontal position is similar, but slightly less efficient. Welding in the vertical or overhead position requires slower deposition rates to maintain the integrity of the molten pool against the effects of gravity.</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1" dirty="0"/>
              <a:t>Use</a:t>
            </a:r>
            <a:r>
              <a:rPr lang="en-US" i="1" baseline="0" dirty="0"/>
              <a:t> full-penetration welds only when necessary: </a:t>
            </a:r>
            <a:r>
              <a:rPr lang="en-US" dirty="0"/>
              <a:t>Full-penetration welds cost more than partial-penetration or fillet welds due to increased material preparation, testing requirements, weld-metal volume and material distortion. Use fillet welds (provided that the fabricator does not determine them excessively large) or partial penetration welds when joint strength is adequate for the applied load. Full-penetration welds at HSS members are difficult due to the need for backing bars</a:t>
            </a:r>
          </a:p>
          <a:p>
            <a:pPr marL="228600" marR="0" indent="-228600" algn="l" defTabSz="949325" rtl="0" eaLnBrk="0" fontAlgn="base" latinLnBrk="0" hangingPunct="0">
              <a:lnSpc>
                <a:spcPct val="100000"/>
              </a:lnSpc>
              <a:spcBef>
                <a:spcPct val="30000"/>
              </a:spcBef>
              <a:spcAft>
                <a:spcPct val="0"/>
              </a:spcAft>
              <a:buClrTx/>
              <a:buSzTx/>
              <a:buFontTx/>
              <a:buAutoNum type="arabicParenR"/>
              <a:tabLst/>
              <a:defRPr/>
            </a:pPr>
            <a:r>
              <a:rPr lang="en-US" dirty="0"/>
              <a:t>Because the volume of weld metal in a fillet weld is proportional to the square of the weld size, a 1/2-in. fillet weld uses four times as much weld metal as a 1/4-in. fillet weld of the same length. Because the cost of welding is essentially proportional to the volume of weld metal, the most economical fillet-welded detail will result when the least possible fillet weld size is used. Accordingly, it is common practice in welded joint design to select fitting and weld length to minimize fillet weld size, when possible. Additionally, smaller welds reduce the possibility of warping and distortion due to heat input.</a:t>
            </a:r>
          </a:p>
          <a:p>
            <a:pPr marL="228600" marR="0" indent="-228600" algn="l" defTabSz="949325" rtl="0" eaLnBrk="0" fontAlgn="base" latinLnBrk="0" hangingPunct="0">
              <a:lnSpc>
                <a:spcPct val="100000"/>
              </a:lnSpc>
              <a:spcBef>
                <a:spcPct val="30000"/>
              </a:spcBef>
              <a:spcAft>
                <a:spcPct val="0"/>
              </a:spcAft>
              <a:buClrTx/>
              <a:buSzTx/>
              <a:buFontTx/>
              <a:buAutoNum type="arabicParenR"/>
              <a:tabLst/>
              <a:defRPr/>
            </a:pPr>
            <a:r>
              <a:rPr lang="en-US" dirty="0"/>
              <a:t>Fillet welds generally require less weld metal than groove welds. Additionally, fillet welds do not generally require beveling and similar base metal preparation. As a result, fillet welds are generally more economical to make than groove welds. Thus, fillet welds are preferred.</a:t>
            </a:r>
          </a:p>
          <a:p>
            <a:pPr marL="228600" marR="0" indent="-228600" algn="l" defTabSz="949325" rtl="0" eaLnBrk="0" fontAlgn="base" latinLnBrk="0" hangingPunct="0">
              <a:lnSpc>
                <a:spcPct val="100000"/>
              </a:lnSpc>
              <a:spcBef>
                <a:spcPct val="30000"/>
              </a:spcBef>
              <a:spcAft>
                <a:spcPct val="0"/>
              </a:spcAft>
              <a:buClrTx/>
              <a:buSzTx/>
              <a:buFontTx/>
              <a:buAutoNum type="arabicParenR"/>
              <a:tabLst/>
              <a:defRPr/>
            </a:pPr>
            <a:endParaRPr lang="en-US" dirty="0"/>
          </a:p>
          <a:p>
            <a:r>
              <a:rPr lang="en-US" sz="1000" b="0" i="1" u="none" strike="noStrike" kern="1200" baseline="0" dirty="0">
                <a:solidFill>
                  <a:schemeClr val="tx1"/>
                </a:solidFill>
                <a:latin typeface="Times New Roman" panose="02020603050405020304" pitchFamily="18" charset="0"/>
                <a:ea typeface="+mn-ea"/>
                <a:cs typeface="+mn-cs"/>
              </a:rPr>
              <a:t>Minimize fillet weld size: </a:t>
            </a:r>
            <a:r>
              <a:rPr lang="en-US" sz="1000" b="0" i="0" u="none" strike="noStrike" kern="1200" baseline="0" dirty="0">
                <a:solidFill>
                  <a:schemeClr val="tx1"/>
                </a:solidFill>
                <a:latin typeface="Times New Roman" panose="02020603050405020304" pitchFamily="18" charset="0"/>
                <a:ea typeface="+mn-ea"/>
                <a:cs typeface="+mn-cs"/>
              </a:rPr>
              <a:t>The number one cost in welding is that of the skilled labor required to make a weld. In general terms, labor will account for 75 to 95 percent of the cost of a weld made manually or semi-automatically. Energy costs, filler metals, and shielding materials make up the remaining 5 to 25 percent. For a given weld size, economical welding is typically achieved when welding procedures are used that deposit the required metal in the least amount of time. Quality and safety should never be compromised for the sake of productivity. It is not unusual, however, to make quality welds in a safe manner with procedures that are twice as productive as another otherwise acceptable alternative. In general terms, a welding procedure that deposits the required metal twice as fast will reduce the welding cost by 50 percent.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Most of the principles below are presented in terms of reduced weld metal volumes, assuming that as the required amount of welding goes down, so will the required time to make the weld. There are two caveats: First, presenting these concepts in such terms runs the risk of implying that the major cost of welding is filler metal when, in fact, with North American labor rates, labor is invariably the largest single cost factor in welding. Second, there are situations wherein a weld joint requiring a larger volume of weld metal can be completed more rapidly than one requiring less metal, because it may be possible to deposit the metal at a faster rate in a joint requiring more metal.</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1" u="none" strike="noStrike" kern="1200" baseline="0" dirty="0">
                <a:solidFill>
                  <a:schemeClr val="tx1"/>
                </a:solidFill>
                <a:latin typeface="Times New Roman" panose="02020603050405020304" pitchFamily="18" charset="0"/>
                <a:ea typeface="+mn-ea"/>
                <a:cs typeface="+mn-cs"/>
              </a:rPr>
              <a:t>Use fillet welds when possible: </a:t>
            </a:r>
            <a:r>
              <a:rPr lang="en-US" sz="1000" b="0" i="0" kern="1200" dirty="0">
                <a:solidFill>
                  <a:schemeClr val="tx1"/>
                </a:solidFill>
                <a:effectLst/>
                <a:latin typeface="Times New Roman" panose="02020603050405020304" pitchFamily="18" charset="0"/>
                <a:ea typeface="+mn-ea"/>
                <a:cs typeface="+mn-cs"/>
              </a:rPr>
              <a:t>Fillet welds generally require less weld metal than groove welds. Additionally, fillet welds do not generally require beveling and similar base metal preparation. As a result, fillet welds are generally more economical to make than groove welds. Thus, fillet welds are preferred.</a:t>
            </a:r>
            <a:endParaRPr lang="en-US" sz="1000" b="0" i="1" u="none" strike="noStrike" kern="1200" baseline="0" dirty="0">
              <a:solidFill>
                <a:schemeClr val="tx1"/>
              </a:solidFill>
              <a:latin typeface="Times New Roman" panose="02020603050405020304" pitchFamily="18" charset="0"/>
              <a:ea typeface="+mn-ea"/>
              <a:cs typeface="+mn-cs"/>
            </a:endParaRPr>
          </a:p>
          <a:p>
            <a:endParaRPr lang="en-US" sz="1000" b="0" i="1"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lowest cost weld will always be the one that is made only once. The cost of a weld repair is estimated to be 10 times greater than the initial welding cost. If a particular weld design or welding procedure is marginal in its ability to consistently achieve the required quality criteria, necessitating ongoing weld repairs, economy can surely be achieved by adopting practices to eliminate the rework.</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21</a:t>
            </a:r>
            <a:endParaRPr lang="en-US" sz="1000" b="1"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Steel Solutions Center – Engineering FAQs, 8.1 Economical Suggestions</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83</a:t>
            </a:fld>
            <a:endParaRPr lang="en-US" altLang="en-US"/>
          </a:p>
        </p:txBody>
      </p:sp>
    </p:spTree>
    <p:extLst>
      <p:ext uri="{BB962C8B-B14F-4D97-AF65-F5344CB8AC3E}">
        <p14:creationId xmlns:p14="http://schemas.microsoft.com/office/powerpoint/2010/main" val="274549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see columns here which have already been fabricated. The</a:t>
            </a:r>
            <a:r>
              <a:rPr lang="en-US" baseline="0" dirty="0"/>
              <a:t> holes on the left side are for bolted column splice connections. </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a:t>
            </a:fld>
            <a:endParaRPr lang="en-US" altLang="en-US"/>
          </a:p>
        </p:txBody>
      </p:sp>
    </p:spTree>
    <p:extLst>
      <p:ext uri="{BB962C8B-B14F-4D97-AF65-F5344CB8AC3E}">
        <p14:creationId xmlns:p14="http://schemas.microsoft.com/office/powerpoint/2010/main" val="39725704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engineer needs to tell the contractor when and where the structure may</a:t>
            </a:r>
            <a:r>
              <a:rPr lang="en-US" baseline="0" dirty="0"/>
              <a:t> need additional bracing beyond the </a:t>
            </a:r>
            <a:r>
              <a:rPr lang="en-US" dirty="0"/>
              <a:t>frame steel for stability. The engineer has to identify the lateral system. The erector</a:t>
            </a:r>
            <a:r>
              <a:rPr lang="en-US" baseline="0" dirty="0"/>
              <a:t> is responsible for maintaining stability at all times during erection and selecting an erection sequence that ensures stability.</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a:t>
            </a:fld>
            <a:endParaRPr lang="en-US" altLang="en-US"/>
          </a:p>
        </p:txBody>
      </p:sp>
    </p:spTree>
    <p:extLst>
      <p:ext uri="{BB962C8B-B14F-4D97-AF65-F5344CB8AC3E}">
        <p14:creationId xmlns:p14="http://schemas.microsoft.com/office/powerpoint/2010/main" val="1756046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130300" y="4050836"/>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spTree>
    <p:extLst>
      <p:ext uri="{BB962C8B-B14F-4D97-AF65-F5344CB8AC3E}">
        <p14:creationId xmlns:p14="http://schemas.microsoft.com/office/powerpoint/2010/main" val="2968785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264206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latin typeface="Arial"/>
              </a:rPr>
              <a:t>”</a:t>
            </a:r>
            <a:endParaRPr lang="en-US" sz="1800">
              <a:solidFill>
                <a:schemeClr val="accent1">
                  <a:lumMod val="60000"/>
                  <a:lumOff val="40000"/>
                </a:schemeClr>
              </a:solidFill>
              <a:latin typeface="Arial"/>
            </a:endParaRPr>
          </a:p>
        </p:txBody>
      </p:sp>
    </p:spTree>
    <p:extLst>
      <p:ext uri="{BB962C8B-B14F-4D97-AF65-F5344CB8AC3E}">
        <p14:creationId xmlns:p14="http://schemas.microsoft.com/office/powerpoint/2010/main" val="1772883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2320049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82783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574332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1559670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6" y="609602"/>
            <a:ext cx="978557"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508002"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spTree>
    <p:extLst>
      <p:ext uri="{BB962C8B-B14F-4D97-AF65-F5344CB8AC3E}">
        <p14:creationId xmlns:p14="http://schemas.microsoft.com/office/powerpoint/2010/main" val="6840617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1" y="3"/>
            <a:ext cx="1728788"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407320" y="1122363"/>
            <a:ext cx="6593681" cy="2387600"/>
          </a:xfrm>
        </p:spPr>
        <p:txBody>
          <a:bodyPr anchor="b">
            <a:normAutofit/>
          </a:bodyPr>
          <a:lstStyle>
            <a:lvl1pPr algn="l">
              <a:defRPr sz="3600"/>
            </a:lvl1pPr>
          </a:lstStyle>
          <a:p>
            <a:r>
              <a:rPr lang="en-US"/>
              <a:t>Click to edit Master title style</a:t>
            </a:r>
          </a:p>
        </p:txBody>
      </p:sp>
      <p:sp>
        <p:nvSpPr>
          <p:cNvPr id="3" name="Subtitle 2"/>
          <p:cNvSpPr>
            <a:spLocks noGrp="1"/>
          </p:cNvSpPr>
          <p:nvPr>
            <p:ph type="subTitle" idx="1"/>
          </p:nvPr>
        </p:nvSpPr>
        <p:spPr>
          <a:xfrm>
            <a:off x="1407320" y="3602038"/>
            <a:ext cx="6593681" cy="1655762"/>
          </a:xfrm>
        </p:spPr>
        <p:txBody>
          <a:bodyPr>
            <a:normAutofit/>
          </a:bodyPr>
          <a:lstStyle>
            <a:lvl1pPr marL="0" indent="0" algn="l">
              <a:buNone/>
              <a:defRPr sz="1500" cap="all"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a:xfrm>
            <a:off x="5308133" y="5410204"/>
            <a:ext cx="2057400" cy="365125"/>
          </a:xfrm>
        </p:spPr>
        <p:txBody>
          <a:bodyPr/>
          <a:lstStyle/>
          <a:p>
            <a:endParaRPr lang="en-US"/>
          </a:p>
        </p:txBody>
      </p:sp>
      <p:sp>
        <p:nvSpPr>
          <p:cNvPr id="5" name="Footer Placeholder 4"/>
          <p:cNvSpPr>
            <a:spLocks noGrp="1"/>
          </p:cNvSpPr>
          <p:nvPr>
            <p:ph type="ftr" sz="quarter" idx="11"/>
          </p:nvPr>
        </p:nvSpPr>
        <p:spPr>
          <a:xfrm>
            <a:off x="1407319" y="5410204"/>
            <a:ext cx="3843665" cy="365125"/>
          </a:xfrm>
        </p:spPr>
        <p:txBody>
          <a:bodyPr/>
          <a:lstStyle/>
          <a:p>
            <a:endParaRPr lang="en-US"/>
          </a:p>
        </p:txBody>
      </p:sp>
      <p:sp>
        <p:nvSpPr>
          <p:cNvPr id="6" name="Slide Number Placeholder 5"/>
          <p:cNvSpPr>
            <a:spLocks noGrp="1"/>
          </p:cNvSpPr>
          <p:nvPr>
            <p:ph type="sldNum" sz="quarter" idx="12"/>
          </p:nvPr>
        </p:nvSpPr>
        <p:spPr>
          <a:xfrm>
            <a:off x="7422685" y="5410202"/>
            <a:ext cx="578317" cy="365125"/>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903737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5511856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9"/>
            <a:ext cx="7429500" cy="2852737"/>
          </a:xfrm>
        </p:spPr>
        <p:txBody>
          <a:bodyPr anchor="b">
            <a:normAutofit/>
          </a:bodyPr>
          <a:lstStyle>
            <a:lvl1pPr>
              <a:defRPr sz="2700"/>
            </a:lvl1pPr>
          </a:lstStyle>
          <a:p>
            <a:r>
              <a:rPr lang="en-US"/>
              <a:t>Click to edit Master title style</a:t>
            </a:r>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350" cap="all" baseline="0">
                <a:solidFill>
                  <a:schemeClr val="tx1">
                    <a:tint val="75000"/>
                  </a:schemeClr>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40437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316077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6059"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5239789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9"/>
            <a:ext cx="7429500" cy="1477961"/>
          </a:xfrm>
        </p:spPr>
        <p:txBody>
          <a:bodyPr/>
          <a:lstStyle/>
          <a:p>
            <a:r>
              <a:rPr lang="en-US"/>
              <a:t>Click to edit Master title style</a:t>
            </a:r>
          </a:p>
        </p:txBody>
      </p:sp>
      <p:sp>
        <p:nvSpPr>
          <p:cNvPr id="3" name="Text Placeholder 2"/>
          <p:cNvSpPr>
            <a:spLocks noGrp="1"/>
          </p:cNvSpPr>
          <p:nvPr>
            <p:ph type="body" idx="1"/>
          </p:nvPr>
        </p:nvSpPr>
        <p:spPr>
          <a:xfrm>
            <a:off x="1027516" y="2249486"/>
            <a:ext cx="3487337"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6059" y="3073400"/>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00607" y="2249485"/>
            <a:ext cx="3484952"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3073400"/>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684004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997103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257643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30" y="609601"/>
            <a:ext cx="2892028" cy="1639884"/>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67151"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60030" y="2249486"/>
            <a:ext cx="2892028"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683467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0" y="609600"/>
            <a:ext cx="4450881" cy="1639886"/>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535541" y="609604"/>
            <a:ext cx="2750018"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56059" y="2249486"/>
            <a:ext cx="4450883"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885912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4304667"/>
            <a:ext cx="7434266" cy="819355"/>
          </a:xfrm>
        </p:spPr>
        <p:txBody>
          <a:bodyPr anchor="b">
            <a:normAutofit/>
          </a:bodyPr>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856059" y="606426"/>
            <a:ext cx="7434266"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400"/>
            </a:lvl1pPr>
          </a:lstStyle>
          <a:p>
            <a:pPr marL="0" lvl="0" indent="0">
              <a:buNone/>
            </a:pPr>
            <a:r>
              <a:rPr lang="en-US"/>
              <a:t>Click icon to add picture</a:t>
            </a:r>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34703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59" y="4419602"/>
            <a:ext cx="7428344" cy="1371599"/>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121192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2"/>
            <a:ext cx="6977064" cy="2748429"/>
          </a:xfrm>
        </p:spPr>
        <p:txBody>
          <a:bodyPr anchor="ctr">
            <a:normAutofit/>
          </a:bodyPr>
          <a:lstStyle>
            <a:lvl1pPr>
              <a:defRPr sz="2700"/>
            </a:lvl1pPr>
          </a:lstStyle>
          <a:p>
            <a:r>
              <a:rPr lang="en-US"/>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856059" y="4309919"/>
            <a:ext cx="7429502" cy="1489496"/>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
        <p:nvSpPr>
          <p:cNvPr id="60" name="TextBox 59"/>
          <p:cNvSpPr txBox="1"/>
          <p:nvPr/>
        </p:nvSpPr>
        <p:spPr>
          <a:xfrm>
            <a:off x="677634" y="73239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
        <p:nvSpPr>
          <p:cNvPr id="61" name="TextBox 60"/>
          <p:cNvSpPr txBox="1"/>
          <p:nvPr/>
        </p:nvSpPr>
        <p:spPr>
          <a:xfrm>
            <a:off x="7903028" y="2764972"/>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31962206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9" y="2134044"/>
            <a:ext cx="7429501" cy="2511835"/>
          </a:xfrm>
        </p:spPr>
        <p:txBody>
          <a:bodyPr anchor="b">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24" y="4657655"/>
            <a:ext cx="7428379" cy="1140644"/>
          </a:xfrm>
        </p:spPr>
        <p:txBody>
          <a:bodyPr anchor="t">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7178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0"/>
            <a:ext cx="6447501" cy="1826581"/>
          </a:xfrm>
        </p:spPr>
        <p:txBody>
          <a:bodyPr anchor="b"/>
          <a:lstStyle>
            <a:lvl1pPr algn="l">
              <a:defRPr sz="3000" b="0" cap="none"/>
            </a:lvl1pPr>
          </a:lstStyle>
          <a:p>
            <a:r>
              <a:rPr lang="en-US"/>
              <a:t>Click to edit Master title style</a:t>
            </a:r>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spTree>
    <p:extLst>
      <p:ext uri="{BB962C8B-B14F-4D97-AF65-F5344CB8AC3E}">
        <p14:creationId xmlns:p14="http://schemas.microsoft.com/office/powerpoint/2010/main" val="6734081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1" y="609600"/>
            <a:ext cx="7429499" cy="1905000"/>
          </a:xfrm>
        </p:spPr>
        <p:txBody>
          <a:bodyPr/>
          <a:lstStyle/>
          <a:p>
            <a:r>
              <a:rPr lang="en-US"/>
              <a:t>Click to edit Master title style</a:t>
            </a:r>
          </a:p>
        </p:txBody>
      </p:sp>
      <p:sp>
        <p:nvSpPr>
          <p:cNvPr id="7" name="Text Placeholder 2"/>
          <p:cNvSpPr>
            <a:spLocks noGrp="1"/>
          </p:cNvSpPr>
          <p:nvPr>
            <p:ph type="body" idx="1"/>
          </p:nvPr>
        </p:nvSpPr>
        <p:spPr>
          <a:xfrm>
            <a:off x="856059" y="2674463"/>
            <a:ext cx="2397674"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845940" y="3360263"/>
            <a:ext cx="2406551"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86076" y="2677635"/>
            <a:ext cx="2388289"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78161" y="3363435"/>
            <a:ext cx="2396873"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43545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60" y="609600"/>
            <a:ext cx="7429499" cy="1905000"/>
          </a:xfrm>
        </p:spPr>
        <p:txBody>
          <a:bodyPr/>
          <a:lstStyle/>
          <a:p>
            <a:r>
              <a:rPr lang="en-US"/>
              <a:t>Click to edit Master title style</a:t>
            </a:r>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1" name="Text Placeholder 3"/>
          <p:cNvSpPr>
            <a:spLocks noGrp="1"/>
          </p:cNvSpPr>
          <p:nvPr>
            <p:ph type="body" sz="half" idx="18"/>
          </p:nvPr>
        </p:nvSpPr>
        <p:spPr>
          <a:xfrm>
            <a:off x="856060" y="4980861"/>
            <a:ext cx="2396430" cy="817843"/>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66791"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89333"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7" name="Text Placeholder 3"/>
          <p:cNvSpPr>
            <a:spLocks noGrp="1"/>
          </p:cNvSpPr>
          <p:nvPr>
            <p:ph type="body" sz="half" idx="20"/>
          </p:nvPr>
        </p:nvSpPr>
        <p:spPr>
          <a:xfrm>
            <a:off x="5889332" y="4980857"/>
            <a:ext cx="2396226" cy="810345"/>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8111054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9756644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2"/>
            <a:ext cx="1503758"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6058" y="609602"/>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951636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130300" y="4050836"/>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spTree>
    <p:extLst>
      <p:ext uri="{BB962C8B-B14F-4D97-AF65-F5344CB8AC3E}">
        <p14:creationId xmlns:p14="http://schemas.microsoft.com/office/powerpoint/2010/main" val="14908130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14768182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0"/>
            <a:ext cx="6447501" cy="1826581"/>
          </a:xfrm>
        </p:spPr>
        <p:txBody>
          <a:bodyPr anchor="b"/>
          <a:lstStyle>
            <a:lvl1pPr algn="l">
              <a:defRPr sz="3000" b="0" cap="none"/>
            </a:lvl1pPr>
          </a:lstStyle>
          <a:p>
            <a:r>
              <a:rPr lang="en-US"/>
              <a:t>Click to edit Master title style</a:t>
            </a:r>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spTree>
    <p:extLst>
      <p:ext uri="{BB962C8B-B14F-4D97-AF65-F5344CB8AC3E}">
        <p14:creationId xmlns:p14="http://schemas.microsoft.com/office/powerpoint/2010/main" val="1452227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2"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6977181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6810"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10" y="2737248"/>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16288"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9" y="2737248"/>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25737165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424516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2"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19604229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6919215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p>
        </p:txBody>
      </p:sp>
      <p:sp>
        <p:nvSpPr>
          <p:cNvPr id="3" name="Content Placeholder 2"/>
          <p:cNvSpPr>
            <a:spLocks noGrp="1"/>
          </p:cNvSpPr>
          <p:nvPr>
            <p:ph idx="1"/>
          </p:nvPr>
        </p:nvSpPr>
        <p:spPr>
          <a:xfrm>
            <a:off x="3570347" y="514927"/>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18903059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1800" b="0"/>
            </a:lvl1pPr>
          </a:lstStyle>
          <a:p>
            <a:r>
              <a:rPr lang="en-US"/>
              <a:t>Click to edit Master title style</a:t>
            </a:r>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spTree>
    <p:extLst>
      <p:ext uri="{BB962C8B-B14F-4D97-AF65-F5344CB8AC3E}">
        <p14:creationId xmlns:p14="http://schemas.microsoft.com/office/powerpoint/2010/main" val="19660488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0061795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latin typeface="Arial"/>
              </a:rPr>
              <a:t>”</a:t>
            </a:r>
            <a:endParaRPr lang="en-US" sz="1350">
              <a:solidFill>
                <a:schemeClr val="accent1">
                  <a:lumMod val="60000"/>
                  <a:lumOff val="40000"/>
                </a:schemeClr>
              </a:solidFill>
              <a:latin typeface="Arial"/>
            </a:endParaRPr>
          </a:p>
        </p:txBody>
      </p:sp>
    </p:spTree>
    <p:extLst>
      <p:ext uri="{BB962C8B-B14F-4D97-AF65-F5344CB8AC3E}">
        <p14:creationId xmlns:p14="http://schemas.microsoft.com/office/powerpoint/2010/main" val="365042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8382734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54125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14057247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26514248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6" y="609602"/>
            <a:ext cx="978557"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508002"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spTree>
    <p:extLst>
      <p:ext uri="{BB962C8B-B14F-4D97-AF65-F5344CB8AC3E}">
        <p14:creationId xmlns:p14="http://schemas.microsoft.com/office/powerpoint/2010/main" val="718958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6810"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10" y="2737248"/>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16288"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9" y="2737248"/>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31470043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1" y="3"/>
            <a:ext cx="1728788"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407320" y="1122363"/>
            <a:ext cx="6593681" cy="2387600"/>
          </a:xfrm>
        </p:spPr>
        <p:txBody>
          <a:bodyPr anchor="b">
            <a:normAutofit/>
          </a:bodyPr>
          <a:lstStyle>
            <a:lvl1pPr algn="l">
              <a:defRPr sz="3600"/>
            </a:lvl1pPr>
          </a:lstStyle>
          <a:p>
            <a:r>
              <a:rPr lang="en-US"/>
              <a:t>Click to edit Master title style</a:t>
            </a:r>
          </a:p>
        </p:txBody>
      </p:sp>
      <p:sp>
        <p:nvSpPr>
          <p:cNvPr id="3" name="Subtitle 2"/>
          <p:cNvSpPr>
            <a:spLocks noGrp="1"/>
          </p:cNvSpPr>
          <p:nvPr>
            <p:ph type="subTitle" idx="1"/>
          </p:nvPr>
        </p:nvSpPr>
        <p:spPr>
          <a:xfrm>
            <a:off x="1407320" y="3602038"/>
            <a:ext cx="6593681" cy="1655762"/>
          </a:xfrm>
        </p:spPr>
        <p:txBody>
          <a:bodyPr>
            <a:normAutofit/>
          </a:bodyPr>
          <a:lstStyle>
            <a:lvl1pPr marL="0" indent="0" algn="l">
              <a:buNone/>
              <a:defRPr sz="1500" cap="all"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a:xfrm>
            <a:off x="5308133" y="5410204"/>
            <a:ext cx="2057400" cy="365125"/>
          </a:xfrm>
        </p:spPr>
        <p:txBody>
          <a:bodyPr/>
          <a:lstStyle/>
          <a:p>
            <a:endParaRPr lang="en-US"/>
          </a:p>
        </p:txBody>
      </p:sp>
      <p:sp>
        <p:nvSpPr>
          <p:cNvPr id="5" name="Footer Placeholder 4"/>
          <p:cNvSpPr>
            <a:spLocks noGrp="1"/>
          </p:cNvSpPr>
          <p:nvPr>
            <p:ph type="ftr" sz="quarter" idx="11"/>
          </p:nvPr>
        </p:nvSpPr>
        <p:spPr>
          <a:xfrm>
            <a:off x="1407319" y="5410204"/>
            <a:ext cx="3843665" cy="365125"/>
          </a:xfrm>
        </p:spPr>
        <p:txBody>
          <a:bodyPr/>
          <a:lstStyle/>
          <a:p>
            <a:endParaRPr lang="en-US"/>
          </a:p>
        </p:txBody>
      </p:sp>
      <p:sp>
        <p:nvSpPr>
          <p:cNvPr id="6" name="Slide Number Placeholder 5"/>
          <p:cNvSpPr>
            <a:spLocks noGrp="1"/>
          </p:cNvSpPr>
          <p:nvPr>
            <p:ph type="sldNum" sz="quarter" idx="12"/>
          </p:nvPr>
        </p:nvSpPr>
        <p:spPr>
          <a:xfrm>
            <a:off x="7422685" y="5410202"/>
            <a:ext cx="578317" cy="365125"/>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0015960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323228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9"/>
            <a:ext cx="7429500" cy="2852737"/>
          </a:xfrm>
        </p:spPr>
        <p:txBody>
          <a:bodyPr anchor="b">
            <a:normAutofit/>
          </a:bodyPr>
          <a:lstStyle>
            <a:lvl1pPr>
              <a:defRPr sz="2700"/>
            </a:lvl1pPr>
          </a:lstStyle>
          <a:p>
            <a:r>
              <a:rPr lang="en-US"/>
              <a:t>Click to edit Master title style</a:t>
            </a:r>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350" cap="all" baseline="0">
                <a:solidFill>
                  <a:schemeClr val="tx1">
                    <a:tint val="75000"/>
                  </a:schemeClr>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8676886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6059"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1079700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9"/>
            <a:ext cx="7429500" cy="1477961"/>
          </a:xfrm>
        </p:spPr>
        <p:txBody>
          <a:bodyPr/>
          <a:lstStyle/>
          <a:p>
            <a:r>
              <a:rPr lang="en-US"/>
              <a:t>Click to edit Master title style</a:t>
            </a:r>
          </a:p>
        </p:txBody>
      </p:sp>
      <p:sp>
        <p:nvSpPr>
          <p:cNvPr id="3" name="Text Placeholder 2"/>
          <p:cNvSpPr>
            <a:spLocks noGrp="1"/>
          </p:cNvSpPr>
          <p:nvPr>
            <p:ph type="body" idx="1"/>
          </p:nvPr>
        </p:nvSpPr>
        <p:spPr>
          <a:xfrm>
            <a:off x="1027516" y="2249486"/>
            <a:ext cx="3487337"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6059" y="3073400"/>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00607" y="2249485"/>
            <a:ext cx="3484952"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3073400"/>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6792728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732020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8171089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30" y="609601"/>
            <a:ext cx="2892028" cy="1639884"/>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67151"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60030" y="2249486"/>
            <a:ext cx="2892028"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56701298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0" y="609600"/>
            <a:ext cx="4450881" cy="1639886"/>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535541" y="609604"/>
            <a:ext cx="2750018"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56059" y="2249486"/>
            <a:ext cx="4450883"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808152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4304667"/>
            <a:ext cx="7434266" cy="819355"/>
          </a:xfrm>
        </p:spPr>
        <p:txBody>
          <a:bodyPr anchor="b">
            <a:normAutofit/>
          </a:bodyPr>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856059" y="606426"/>
            <a:ext cx="7434266"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400"/>
            </a:lvl1pPr>
          </a:lstStyle>
          <a:p>
            <a:pPr marL="0" lvl="0" indent="0">
              <a:buNone/>
            </a:pPr>
            <a:r>
              <a:rPr lang="en-US"/>
              <a:t>Click icon to add picture</a:t>
            </a:r>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132125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9617338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59" y="4419602"/>
            <a:ext cx="7428344" cy="1371599"/>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537860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2"/>
            <a:ext cx="6977064" cy="2748429"/>
          </a:xfrm>
        </p:spPr>
        <p:txBody>
          <a:bodyPr anchor="ctr">
            <a:normAutofit/>
          </a:bodyPr>
          <a:lstStyle>
            <a:lvl1pPr>
              <a:defRPr sz="2700"/>
            </a:lvl1pPr>
          </a:lstStyle>
          <a:p>
            <a:r>
              <a:rPr lang="en-US"/>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856059" y="4309919"/>
            <a:ext cx="7429502" cy="1489496"/>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
        <p:nvSpPr>
          <p:cNvPr id="60" name="TextBox 59"/>
          <p:cNvSpPr txBox="1"/>
          <p:nvPr/>
        </p:nvSpPr>
        <p:spPr>
          <a:xfrm>
            <a:off x="677634" y="73239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
        <p:nvSpPr>
          <p:cNvPr id="61" name="TextBox 60"/>
          <p:cNvSpPr txBox="1"/>
          <p:nvPr/>
        </p:nvSpPr>
        <p:spPr>
          <a:xfrm>
            <a:off x="7903028" y="2764972"/>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29640372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9" y="2134044"/>
            <a:ext cx="7429501" cy="2511835"/>
          </a:xfrm>
        </p:spPr>
        <p:txBody>
          <a:bodyPr anchor="b">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24" y="4657655"/>
            <a:ext cx="7428379" cy="1140644"/>
          </a:xfrm>
        </p:spPr>
        <p:txBody>
          <a:bodyPr anchor="t">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413299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1" y="609600"/>
            <a:ext cx="7429499" cy="1905000"/>
          </a:xfrm>
        </p:spPr>
        <p:txBody>
          <a:bodyPr/>
          <a:lstStyle/>
          <a:p>
            <a:r>
              <a:rPr lang="en-US"/>
              <a:t>Click to edit Master title style</a:t>
            </a:r>
          </a:p>
        </p:txBody>
      </p:sp>
      <p:sp>
        <p:nvSpPr>
          <p:cNvPr id="7" name="Text Placeholder 2"/>
          <p:cNvSpPr>
            <a:spLocks noGrp="1"/>
          </p:cNvSpPr>
          <p:nvPr>
            <p:ph type="body" idx="1"/>
          </p:nvPr>
        </p:nvSpPr>
        <p:spPr>
          <a:xfrm>
            <a:off x="856059" y="2674463"/>
            <a:ext cx="2397674"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845940" y="3360263"/>
            <a:ext cx="2406551"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86076" y="2677635"/>
            <a:ext cx="2388289"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78161" y="3363435"/>
            <a:ext cx="2396873"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6347278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60" y="609600"/>
            <a:ext cx="7429499" cy="1905000"/>
          </a:xfrm>
        </p:spPr>
        <p:txBody>
          <a:bodyPr/>
          <a:lstStyle/>
          <a:p>
            <a:r>
              <a:rPr lang="en-US"/>
              <a:t>Click to edit Master title style</a:t>
            </a:r>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1" name="Text Placeholder 3"/>
          <p:cNvSpPr>
            <a:spLocks noGrp="1"/>
          </p:cNvSpPr>
          <p:nvPr>
            <p:ph type="body" sz="half" idx="18"/>
          </p:nvPr>
        </p:nvSpPr>
        <p:spPr>
          <a:xfrm>
            <a:off x="856060" y="4980861"/>
            <a:ext cx="2396430" cy="817843"/>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66791"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89333"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7" name="Text Placeholder 3"/>
          <p:cNvSpPr>
            <a:spLocks noGrp="1"/>
          </p:cNvSpPr>
          <p:nvPr>
            <p:ph type="body" sz="half" idx="20"/>
          </p:nvPr>
        </p:nvSpPr>
        <p:spPr>
          <a:xfrm>
            <a:off x="5889332" y="4980857"/>
            <a:ext cx="2396226" cy="810345"/>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112857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6023386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2"/>
            <a:ext cx="1503758"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6058" y="609602"/>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126591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a:t>Click to edit Master title style</a:t>
            </a:r>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20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lgn="l">
              <a:defRPr/>
            </a:lvl1p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99152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290054" cy="940526"/>
          </a:xfrm>
        </p:spPr>
        <p:txBody>
          <a:bodyPr/>
          <a:lstStyle/>
          <a:p>
            <a:r>
              <a:rPr lang="en-US"/>
              <a:t>Click to edit Master title style</a:t>
            </a:r>
          </a:p>
        </p:txBody>
      </p:sp>
      <p:sp>
        <p:nvSpPr>
          <p:cNvPr id="3" name="Content Placeholder 2"/>
          <p:cNvSpPr>
            <a:spLocks noGrp="1"/>
          </p:cNvSpPr>
          <p:nvPr>
            <p:ph idx="1"/>
          </p:nvPr>
        </p:nvSpPr>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9568017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a:t>Click to edit Master title style</a:t>
            </a:r>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20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3943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10194076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827314"/>
            <a:ext cx="7290054" cy="949235"/>
          </a:xfrm>
        </p:spPr>
        <p:txBody>
          <a:bodyPr/>
          <a:lstStyle/>
          <a:p>
            <a:r>
              <a:rPr lang="en-US"/>
              <a:t>Click to edit Master title style</a:t>
            </a:r>
          </a:p>
        </p:txBody>
      </p:sp>
      <p:sp>
        <p:nvSpPr>
          <p:cNvPr id="3" name="Content Placeholder 2"/>
          <p:cNvSpPr>
            <a:spLocks noGrp="1"/>
          </p:cNvSpPr>
          <p:nvPr>
            <p:ph sz="half" idx="1"/>
          </p:nvPr>
        </p:nvSpPr>
        <p:spPr>
          <a:xfrm>
            <a:off x="768096" y="1937893"/>
            <a:ext cx="3566160" cy="43714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91990" y="1937893"/>
            <a:ext cx="3566160" cy="437146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5477061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a:t>Click to edit Master title style</a:t>
            </a:r>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18538224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3944420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34239111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a:t>Click to edit Master title style</a:t>
            </a:r>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12829553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a:t>Click to edit Master title style</a:t>
            </a:r>
          </a:p>
        </p:txBody>
      </p:sp>
      <p:sp>
        <p:nvSpPr>
          <p:cNvPr id="3" name="Picture Placeholder 2"/>
          <p:cNvSpPr>
            <a:spLocks noGrp="1" noChangeAspect="1"/>
          </p:cNvSpPr>
          <p:nvPr>
            <p:ph type="pic" idx="1"/>
          </p:nvPr>
        </p:nvSpPr>
        <p:spPr>
          <a:xfrm>
            <a:off x="0" y="-1"/>
            <a:ext cx="9141714" cy="4572000"/>
          </a:xfrm>
          <a:solidFill>
            <a:schemeClr val="bg1">
              <a:lumMod val="75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73481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32563425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a:t>Click to edit Master title style</a:t>
            </a:r>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894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p>
        </p:txBody>
      </p:sp>
      <p:sp>
        <p:nvSpPr>
          <p:cNvPr id="3" name="Content Placeholder 2"/>
          <p:cNvSpPr>
            <a:spLocks noGrp="1"/>
          </p:cNvSpPr>
          <p:nvPr>
            <p:ph idx="1"/>
          </p:nvPr>
        </p:nvSpPr>
        <p:spPr>
          <a:xfrm>
            <a:off x="3570347" y="514927"/>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3707883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1800" b="0"/>
            </a:lvl1pPr>
          </a:lstStyle>
          <a:p>
            <a:r>
              <a:rPr lang="en-US"/>
              <a:t>Click to edit Master title style</a:t>
            </a:r>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spTree>
    <p:extLst>
      <p:ext uri="{BB962C8B-B14F-4D97-AF65-F5344CB8AC3E}">
        <p14:creationId xmlns:p14="http://schemas.microsoft.com/office/powerpoint/2010/main" val="4101015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theme" Target="../theme/theme4.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2.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5.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3850" y="6041365"/>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endParaRPr lang="en-US" altLang="en-US"/>
          </a:p>
        </p:txBody>
      </p:sp>
      <p:sp>
        <p:nvSpPr>
          <p:cNvPr id="5" name="Footer Placeholder 4"/>
          <p:cNvSpPr>
            <a:spLocks noGrp="1"/>
          </p:cNvSpPr>
          <p:nvPr>
            <p:ph type="ftr" sz="quarter" idx="3"/>
          </p:nvPr>
        </p:nvSpPr>
        <p:spPr>
          <a:xfrm>
            <a:off x="508001" y="6041365"/>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442999" y="6041365"/>
            <a:ext cx="512504" cy="365125"/>
          </a:xfrm>
          <a:prstGeom prst="rect">
            <a:avLst/>
          </a:prstGeom>
        </p:spPr>
        <p:txBody>
          <a:bodyPr vert="horz" lIns="91440" tIns="45720" rIns="91440" bIns="45720" rtlCol="0" anchor="ctr"/>
          <a:lstStyle>
            <a:lvl1pPr algn="r">
              <a:defRPr sz="675">
                <a:solidFill>
                  <a:schemeClr val="accent1"/>
                </a:solidFill>
              </a:defRPr>
            </a:lvl1p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226233506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0716" y="3"/>
            <a:ext cx="9040416"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1" y="618518"/>
            <a:ext cx="7429499" cy="1478570"/>
          </a:xfrm>
          <a:prstGeom prst="rect">
            <a:avLst/>
          </a:prstGeom>
        </p:spPr>
        <p:txBody>
          <a:bodyPr vert="horz" lIns="91440" tIns="45720" rIns="91440" bIns="45720" rtlCol="0" anchor="ctr">
            <a:normAutofit/>
          </a:bodyPr>
          <a:lstStyle/>
          <a:p>
            <a:endParaRPr lang="en-US"/>
          </a:p>
        </p:txBody>
      </p:sp>
      <p:sp>
        <p:nvSpPr>
          <p:cNvPr id="3" name="Text Placeholder 2"/>
          <p:cNvSpPr>
            <a:spLocks noGrp="1"/>
          </p:cNvSpPr>
          <p:nvPr>
            <p:ph type="body" idx="1"/>
          </p:nvPr>
        </p:nvSpPr>
        <p:spPr>
          <a:xfrm>
            <a:off x="856061"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592691" y="5883279"/>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56059" y="5883278"/>
            <a:ext cx="4679482" cy="365125"/>
          </a:xfrm>
          <a:prstGeom prst="rect">
            <a:avLst/>
          </a:prstGeom>
        </p:spPr>
        <p:txBody>
          <a:bodyPr vert="horz" lIns="91440" tIns="45720" rIns="91440" bIns="45720" rtlCol="0" anchor="ctr"/>
          <a:lstStyle>
            <a:lvl1pPr algn="l">
              <a:defRPr sz="788"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07242" y="5883277"/>
            <a:ext cx="578317" cy="365125"/>
          </a:xfrm>
          <a:prstGeom prst="rect">
            <a:avLst/>
          </a:prstGeom>
        </p:spPr>
        <p:txBody>
          <a:bodyPr vert="horz" lIns="91440" tIns="45720" rIns="91440" bIns="45720" rtlCol="0" anchor="ctr"/>
          <a:lstStyle>
            <a:lvl1pPr algn="r">
              <a:defRPr sz="788">
                <a:solidFill>
                  <a:schemeClr val="tx1">
                    <a:tint val="75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243692144"/>
      </p:ext>
    </p:extLst>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Lst>
  <p:hf hdr="0" ftr="0" dt="0"/>
  <p:txStyles>
    <p:titleStyle>
      <a:lvl1pPr algn="l" defTabSz="685800" rtl="0" eaLnBrk="1" latinLnBrk="0" hangingPunct="1">
        <a:lnSpc>
          <a:spcPct val="90000"/>
        </a:lnSpc>
        <a:spcBef>
          <a:spcPct val="0"/>
        </a:spcBef>
        <a:buNone/>
        <a:defRPr sz="270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SzPct val="125000"/>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SzPct val="12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SzPct val="125000"/>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7pPr>
      <a:lvl8pPr marL="25717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8pPr>
      <a:lvl9pPr marL="29146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3850" y="6041365"/>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endParaRPr lang="en-US" altLang="en-US"/>
          </a:p>
        </p:txBody>
      </p:sp>
      <p:sp>
        <p:nvSpPr>
          <p:cNvPr id="5" name="Footer Placeholder 4"/>
          <p:cNvSpPr>
            <a:spLocks noGrp="1"/>
          </p:cNvSpPr>
          <p:nvPr>
            <p:ph type="ftr" sz="quarter" idx="3"/>
          </p:nvPr>
        </p:nvSpPr>
        <p:spPr>
          <a:xfrm>
            <a:off x="508001" y="6041365"/>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442999" y="6041365"/>
            <a:ext cx="512504" cy="365125"/>
          </a:xfrm>
          <a:prstGeom prst="rect">
            <a:avLst/>
          </a:prstGeom>
        </p:spPr>
        <p:txBody>
          <a:bodyPr vert="horz" lIns="91440" tIns="45720" rIns="91440" bIns="45720" rtlCol="0" anchor="ctr"/>
          <a:lstStyle>
            <a:lvl1pPr algn="r">
              <a:defRPr sz="675">
                <a:solidFill>
                  <a:schemeClr val="accent1"/>
                </a:solidFill>
              </a:defRPr>
            </a:lvl1p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47238907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Lst>
  <p:hf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0716" y="3"/>
            <a:ext cx="9040416"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1" y="618518"/>
            <a:ext cx="7429499" cy="1478570"/>
          </a:xfrm>
          <a:prstGeom prst="rect">
            <a:avLst/>
          </a:prstGeom>
        </p:spPr>
        <p:txBody>
          <a:bodyPr vert="horz" lIns="91440" tIns="45720" rIns="91440" bIns="45720" rtlCol="0" anchor="ctr">
            <a:normAutofit/>
          </a:bodyPr>
          <a:lstStyle/>
          <a:p>
            <a:endParaRPr lang="en-US"/>
          </a:p>
        </p:txBody>
      </p:sp>
      <p:sp>
        <p:nvSpPr>
          <p:cNvPr id="3" name="Text Placeholder 2"/>
          <p:cNvSpPr>
            <a:spLocks noGrp="1"/>
          </p:cNvSpPr>
          <p:nvPr>
            <p:ph type="body" idx="1"/>
          </p:nvPr>
        </p:nvSpPr>
        <p:spPr>
          <a:xfrm>
            <a:off x="856061"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592691" y="5883279"/>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56059" y="5883278"/>
            <a:ext cx="4679482" cy="365125"/>
          </a:xfrm>
          <a:prstGeom prst="rect">
            <a:avLst/>
          </a:prstGeom>
        </p:spPr>
        <p:txBody>
          <a:bodyPr vert="horz" lIns="91440" tIns="45720" rIns="91440" bIns="45720" rtlCol="0" anchor="ctr"/>
          <a:lstStyle>
            <a:lvl1pPr algn="l">
              <a:defRPr sz="788"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07242" y="5883277"/>
            <a:ext cx="578317" cy="365125"/>
          </a:xfrm>
          <a:prstGeom prst="rect">
            <a:avLst/>
          </a:prstGeom>
        </p:spPr>
        <p:txBody>
          <a:bodyPr vert="horz" lIns="91440" tIns="45720" rIns="91440" bIns="45720" rtlCol="0" anchor="ctr"/>
          <a:lstStyle>
            <a:lvl1pPr algn="r">
              <a:defRPr sz="788">
                <a:solidFill>
                  <a:schemeClr val="tx1">
                    <a:tint val="75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3436112531"/>
      </p:ext>
    </p:extLst>
  </p:cSld>
  <p:clrMap bg1="dk1" tx1="lt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Lst>
  <p:hf hdr="0" ftr="0" dt="0"/>
  <p:txStyles>
    <p:titleStyle>
      <a:lvl1pPr algn="l" defTabSz="685800" rtl="0" eaLnBrk="1" latinLnBrk="0" hangingPunct="1">
        <a:lnSpc>
          <a:spcPct val="90000"/>
        </a:lnSpc>
        <a:spcBef>
          <a:spcPct val="0"/>
        </a:spcBef>
        <a:buNone/>
        <a:defRPr sz="270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SzPct val="125000"/>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SzPct val="12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SzPct val="125000"/>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7pPr>
      <a:lvl8pPr marL="25717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8pPr>
      <a:lvl9pPr marL="29146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826324"/>
            <a:ext cx="7290054" cy="914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768096" y="1898469"/>
            <a:ext cx="7290055" cy="4410891"/>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endParaRPr lang="en-US" alt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lt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1E8A6E7-CA79-4171-98B6-304A02B3108A}" type="slidenum">
              <a:rPr lang="en-US" altLang="en-US" smtClean="0"/>
              <a:pPr/>
              <a:t>‹#›</a:t>
            </a:fld>
            <a:endParaRPr lang="en-US" alt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0148624"/>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hf hdr="0" ftr="0" dt="0"/>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8.xml"/><Relationship Id="rId1" Type="http://schemas.openxmlformats.org/officeDocument/2006/relationships/themeOverride" Target="../theme/themeOverride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68.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8.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6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68.xml"/><Relationship Id="rId5" Type="http://schemas.openxmlformats.org/officeDocument/2006/relationships/image" Target="../media/image20.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68.xml"/><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68.xml"/><Relationship Id="rId4" Type="http://schemas.openxmlformats.org/officeDocument/2006/relationships/image" Target="../media/image27.jpg"/></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68.xml"/><Relationship Id="rId4" Type="http://schemas.openxmlformats.org/officeDocument/2006/relationships/image" Target="../media/image29.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68.xml"/><Relationship Id="rId4" Type="http://schemas.openxmlformats.org/officeDocument/2006/relationships/image" Target="../media/image32.jpg"/></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68.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68.xml"/><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68.xml"/></Relationships>
</file>

<file path=ppt/slides/_rels/slide36.xml.rels><?xml version="1.0" encoding="UTF-8" standalone="yes"?>
<Relationships xmlns="http://schemas.openxmlformats.org/package/2006/relationships"><Relationship Id="rId8" Type="http://schemas.openxmlformats.org/officeDocument/2006/relationships/image" Target="../media/image167.png"/><Relationship Id="rId3" Type="http://schemas.openxmlformats.org/officeDocument/2006/relationships/image" Target="../media/image39.png"/><Relationship Id="rId7" Type="http://schemas.openxmlformats.org/officeDocument/2006/relationships/image" Target="../media/image166.png"/><Relationship Id="rId2" Type="http://schemas.openxmlformats.org/officeDocument/2006/relationships/notesSlide" Target="../notesSlides/notesSlide34.xml"/><Relationship Id="rId1" Type="http://schemas.openxmlformats.org/officeDocument/2006/relationships/slideLayout" Target="../slideLayouts/slideLayout68.xml"/><Relationship Id="rId6" Type="http://schemas.openxmlformats.org/officeDocument/2006/relationships/image" Target="../media/image165.png"/><Relationship Id="rId11" Type="http://schemas.openxmlformats.org/officeDocument/2006/relationships/image" Target="../media/image170.png"/><Relationship Id="rId5" Type="http://schemas.openxmlformats.org/officeDocument/2006/relationships/image" Target="../media/image164.png"/><Relationship Id="rId10" Type="http://schemas.openxmlformats.org/officeDocument/2006/relationships/image" Target="../media/image169.png"/><Relationship Id="rId4" Type="http://schemas.openxmlformats.org/officeDocument/2006/relationships/image" Target="../media/image40.png"/><Relationship Id="rId9" Type="http://schemas.openxmlformats.org/officeDocument/2006/relationships/image" Target="../media/image16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8.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68.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68.xml"/></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68.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7.xml"/><Relationship Id="rId1" Type="http://schemas.openxmlformats.org/officeDocument/2006/relationships/slideLayout" Target="../slideLayouts/slideLayout68.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8.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8.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68.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6.png"/><Relationship Id="rId4" Type="http://schemas.openxmlformats.org/officeDocument/2006/relationships/notesSlide" Target="../notesSlides/notesSlide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68.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68.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3.xml"/><Relationship Id="rId1" Type="http://schemas.openxmlformats.org/officeDocument/2006/relationships/slideLayout" Target="../slideLayouts/slideLayout68.xml"/></Relationships>
</file>

<file path=ppt/slides/_rels/slide5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68.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68.xml"/><Relationship Id="rId4" Type="http://schemas.openxmlformats.org/officeDocument/2006/relationships/image" Target="../media/image53.png"/></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68.xml"/><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8.xml"/></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1.jpeg"/><Relationship Id="rId1" Type="http://schemas.openxmlformats.org/officeDocument/2006/relationships/slideLayout" Target="../slideLayouts/slideLayout68.xml"/></Relationships>
</file>

<file path=ppt/slides/_rels/slide6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8.png"/><Relationship Id="rId1" Type="http://schemas.openxmlformats.org/officeDocument/2006/relationships/slideLayout" Target="../slideLayouts/slideLayout68.xml"/></Relationships>
</file>

<file path=ppt/slides/_rels/slide64.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g"/><Relationship Id="rId1" Type="http://schemas.openxmlformats.org/officeDocument/2006/relationships/slideLayout" Target="../slideLayouts/slideLayout68.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61.png"/><Relationship Id="rId4" Type="http://schemas.openxmlformats.org/officeDocument/2006/relationships/notesSlide" Target="../notesSlides/notesSlide57.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62.png"/><Relationship Id="rId4" Type="http://schemas.openxmlformats.org/officeDocument/2006/relationships/notesSlide" Target="../notesSlides/notesSlide58.xml"/></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9.xml"/><Relationship Id="rId1" Type="http://schemas.openxmlformats.org/officeDocument/2006/relationships/slideLayout" Target="../slideLayouts/slideLayout68.xml"/></Relationships>
</file>

<file path=ppt/slides/_rels/slide68.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7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0.xml"/><Relationship Id="rId1" Type="http://schemas.openxmlformats.org/officeDocument/2006/relationships/slideLayout" Target="../slideLayouts/slideLayout6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68.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66.png"/><Relationship Id="rId4" Type="http://schemas.openxmlformats.org/officeDocument/2006/relationships/notesSlide" Target="../notesSlides/notesSlide6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8.xml"/></Relationships>
</file>

<file path=ppt/slides/_rels/slide7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68.xml"/></Relationships>
</file>

<file path=ppt/slides/_rels/slide74.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64.xml"/><Relationship Id="rId1" Type="http://schemas.openxmlformats.org/officeDocument/2006/relationships/slideLayout" Target="../slideLayouts/slideLayout68.xml"/></Relationships>
</file>

<file path=ppt/slides/_rels/slide75.xml.rels><?xml version="1.0" encoding="UTF-8" standalone="yes"?>
<Relationships xmlns="http://schemas.openxmlformats.org/package/2006/relationships"><Relationship Id="rId3" Type="http://schemas.openxmlformats.org/officeDocument/2006/relationships/image" Target="../media/image670.png"/><Relationship Id="rId2" Type="http://schemas.openxmlformats.org/officeDocument/2006/relationships/notesSlide" Target="../notesSlides/notesSlide65.xml"/><Relationship Id="rId1" Type="http://schemas.openxmlformats.org/officeDocument/2006/relationships/slideLayout" Target="../slideLayouts/slideLayout68.xml"/></Relationships>
</file>

<file path=ppt/slides/_rels/slide7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68.xml"/><Relationship Id="rId5" Type="http://schemas.openxmlformats.org/officeDocument/2006/relationships/image" Target="../media/image69.png"/><Relationship Id="rId4" Type="http://schemas.openxmlformats.org/officeDocument/2006/relationships/image" Target="../media/image68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8.xml"/></Relationships>
</file>

<file path=ppt/slides/_rels/slide7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8.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68.xml"/><Relationship Id="rId4" Type="http://schemas.openxmlformats.org/officeDocument/2006/relationships/image" Target="../media/image72.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8.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8.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8546" name="Rectangle 2">
            <a:extLst>
              <a:ext uri="{FF2B5EF4-FFF2-40B4-BE49-F238E27FC236}">
                <a16:creationId xmlns:a16="http://schemas.microsoft.com/office/drawing/2014/main" id="{8D8DFDDB-E878-4FE1-BF69-AD1A6B6D5961}"/>
              </a:ext>
            </a:extLst>
          </p:cNvPr>
          <p:cNvSpPr>
            <a:spLocks noGrp="1" noChangeArrowheads="1"/>
          </p:cNvSpPr>
          <p:nvPr>
            <p:ph type="title"/>
          </p:nvPr>
        </p:nvSpPr>
        <p:spPr>
          <a:xfrm>
            <a:off x="584377" y="1445833"/>
            <a:ext cx="8559623" cy="777336"/>
          </a:xfrm>
          <a:solidFill>
            <a:schemeClr val="bg1">
              <a:lumMod val="75000"/>
            </a:schemeClr>
          </a:solidFill>
        </p:spPr>
        <p:txBody>
          <a:bodyPr>
            <a:normAutofit/>
          </a:bodyPr>
          <a:lstStyle/>
          <a:p>
            <a:r>
              <a:rPr lang="en-US" altLang="en-US" sz="4000"/>
              <a:t>Design and analysis of Steel Connection Types </a:t>
            </a:r>
          </a:p>
        </p:txBody>
      </p:sp>
      <p:sp>
        <p:nvSpPr>
          <p:cNvPr id="108553" name="Text Box 9">
            <a:extLst>
              <a:ext uri="{FF2B5EF4-FFF2-40B4-BE49-F238E27FC236}">
                <a16:creationId xmlns:a16="http://schemas.microsoft.com/office/drawing/2014/main" id="{6B446F6F-5C34-450D-9750-6FBF47D77366}"/>
              </a:ext>
            </a:extLst>
          </p:cNvPr>
          <p:cNvSpPr txBox="1">
            <a:spLocks noChangeArrowheads="1"/>
          </p:cNvSpPr>
          <p:nvPr/>
        </p:nvSpPr>
        <p:spPr bwMode="auto">
          <a:xfrm>
            <a:off x="3140242" y="6214521"/>
            <a:ext cx="6003758" cy="646331"/>
          </a:xfrm>
          <a:prstGeom prst="rect">
            <a:avLst/>
          </a:prstGeom>
          <a:solidFill>
            <a:schemeClr val="bg1">
              <a:lumMod val="75000"/>
            </a:schemeClr>
          </a:solidFill>
          <a:ln>
            <a:noFill/>
          </a:ln>
          <a:effectLst/>
        </p:spPr>
        <p:txBody>
          <a:bodyPr wrap="square">
            <a:spAutoFit/>
          </a:bodyPr>
          <a:lstStyle/>
          <a:p>
            <a:pPr algn="r"/>
            <a:r>
              <a:rPr lang="en-US" altLang="en-US" dirty="0"/>
              <a:t>Prepared by: Dr. Rachel Chicchi , University of Cincinnati</a:t>
            </a:r>
          </a:p>
          <a:p>
            <a:pPr algn="r"/>
            <a:r>
              <a:rPr lang="en-US" altLang="en-US" dirty="0"/>
              <a:t>with the support of the American Institute of Steel Construction </a:t>
            </a:r>
          </a:p>
        </p:txBody>
      </p:sp>
      <p:sp>
        <p:nvSpPr>
          <p:cNvPr id="108560" name="Text Box 16">
            <a:extLst>
              <a:ext uri="{FF2B5EF4-FFF2-40B4-BE49-F238E27FC236}">
                <a16:creationId xmlns:a16="http://schemas.microsoft.com/office/drawing/2014/main" id="{B299B50E-0096-40DA-BA52-A4BD23E00706}"/>
              </a:ext>
            </a:extLst>
          </p:cNvPr>
          <p:cNvSpPr txBox="1">
            <a:spLocks noChangeArrowheads="1"/>
          </p:cNvSpPr>
          <p:nvPr/>
        </p:nvSpPr>
        <p:spPr bwMode="auto">
          <a:xfrm>
            <a:off x="6041570" y="2284129"/>
            <a:ext cx="3102431" cy="830997"/>
          </a:xfrm>
          <a:prstGeom prst="rect">
            <a:avLst/>
          </a:prstGeom>
          <a:solidFill>
            <a:schemeClr val="bg1">
              <a:lumMod val="75000"/>
            </a:schemeClr>
          </a:solidFill>
          <a:ln>
            <a:noFill/>
          </a:ln>
          <a:effectLst/>
        </p:spPr>
        <p:txBody>
          <a:bodyPr wrap="square">
            <a:spAutoFit/>
          </a:bodyPr>
          <a:lstStyle>
            <a:lvl1pPr marL="457200" indent="-457200" algn="l">
              <a:spcBef>
                <a:spcPct val="0"/>
              </a:spcBef>
              <a:defRPr sz="2400">
                <a:solidFill>
                  <a:schemeClr val="tx1"/>
                </a:solidFill>
                <a:latin typeface="Times New Roman" panose="02020603050405020304" pitchFamily="18" charset="0"/>
              </a:defRPr>
            </a:lvl1pPr>
            <a:lvl2pPr marL="914400" indent="-457200" algn="l">
              <a:spcBef>
                <a:spcPct val="0"/>
              </a:spcBef>
              <a:defRPr sz="2400">
                <a:solidFill>
                  <a:schemeClr val="tx1"/>
                </a:solidFill>
                <a:latin typeface="Times New Roman" panose="02020603050405020304" pitchFamily="18" charset="0"/>
              </a:defRPr>
            </a:lvl2pPr>
            <a:lvl3pPr marL="1371600" indent="-457200" algn="l">
              <a:spcBef>
                <a:spcPct val="0"/>
              </a:spcBef>
              <a:defRPr sz="2400">
                <a:solidFill>
                  <a:schemeClr val="tx1"/>
                </a:solidFill>
                <a:latin typeface="Times New Roman" panose="02020603050405020304" pitchFamily="18" charset="0"/>
              </a:defRPr>
            </a:lvl3pPr>
            <a:lvl4pPr marL="1828800" indent="-457200" algn="l">
              <a:spcBef>
                <a:spcPct val="0"/>
              </a:spcBef>
              <a:defRPr sz="2400">
                <a:solidFill>
                  <a:schemeClr val="tx1"/>
                </a:solidFill>
                <a:latin typeface="Times New Roman" panose="02020603050405020304" pitchFamily="18" charset="0"/>
              </a:defRPr>
            </a:lvl4pPr>
            <a:lvl5pPr marL="2286000" indent="-457200" algn="l">
              <a:spcBef>
                <a:spcPct val="0"/>
              </a:spcBef>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0" indent="0">
              <a:spcBef>
                <a:spcPct val="50000"/>
              </a:spcBef>
            </a:pPr>
            <a:r>
              <a:rPr lang="en-US" altLang="en-US" b="1" i="1" dirty="0">
                <a:latin typeface="Comic Sans MS" panose="030F0702030302020204" pitchFamily="66" charset="0"/>
              </a:rPr>
              <a:t>3. Constructability  </a:t>
            </a:r>
            <a:br>
              <a:rPr lang="en-US" altLang="en-US" b="1" i="1" dirty="0">
                <a:latin typeface="Comic Sans MS" panose="030F0702030302020204" pitchFamily="66" charset="0"/>
              </a:rPr>
            </a:br>
            <a:r>
              <a:rPr lang="en-US" altLang="en-US" b="1" i="1" dirty="0">
                <a:latin typeface="Comic Sans MS" panose="030F0702030302020204" pitchFamily="66" charset="0"/>
              </a:rPr>
              <a:t>    Considerations</a:t>
            </a:r>
          </a:p>
        </p:txBody>
      </p:sp>
      <p:sp>
        <p:nvSpPr>
          <p:cNvPr id="6" name="Text Box 14"/>
          <p:cNvSpPr txBox="1">
            <a:spLocks noChangeArrowheads="1"/>
          </p:cNvSpPr>
          <p:nvPr/>
        </p:nvSpPr>
        <p:spPr bwMode="auto">
          <a:xfrm>
            <a:off x="0" y="6583680"/>
            <a:ext cx="3273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2"/>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1400" b="1" i="1" dirty="0">
                <a:latin typeface="Arial Narrow" panose="020B0606020202030204" pitchFamily="34" charset="0"/>
              </a:rPr>
              <a:t>Version 1 – January 2022</a:t>
            </a: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776549"/>
            <a:ext cx="8006386" cy="4532811"/>
          </a:xfrm>
        </p:spPr>
        <p:txBody>
          <a:bodyPr>
            <a:normAutofit/>
          </a:bodyPr>
          <a:lstStyle/>
          <a:p>
            <a:r>
              <a:rPr lang="en-US" dirty="0"/>
              <a:t>Typical sequence of a multi-story steel building:</a:t>
            </a:r>
          </a:p>
          <a:p>
            <a:r>
              <a:rPr lang="en-US" dirty="0"/>
              <a:t>-  Erect two-story columns</a:t>
            </a:r>
          </a:p>
          <a:p>
            <a:r>
              <a:rPr lang="en-US" dirty="0"/>
              <a:t>-  Erect floor framing</a:t>
            </a:r>
          </a:p>
          <a:p>
            <a:r>
              <a:rPr lang="en-US" dirty="0"/>
              <a:t>-  Spread upper deck as lower deck is spread</a:t>
            </a:r>
          </a:p>
          <a:p>
            <a:r>
              <a:rPr lang="en-US" dirty="0"/>
              <a:t>-  Install next tier of columns</a:t>
            </a:r>
          </a:p>
          <a:p>
            <a:r>
              <a:rPr lang="en-US" dirty="0"/>
              <a:t>-  Plumb</a:t>
            </a:r>
          </a:p>
          <a:p>
            <a:r>
              <a:rPr lang="en-US" dirty="0"/>
              <a:t>-  Finish bolting and welding connections</a:t>
            </a:r>
          </a:p>
          <a:p>
            <a:r>
              <a:rPr lang="en-US" dirty="0"/>
              <a:t>-  Connect the deck</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10</a:t>
            </a:fld>
            <a:endParaRPr lang="en-US" altLang="en-US" dirty="0"/>
          </a:p>
        </p:txBody>
      </p:sp>
    </p:spTree>
    <p:extLst>
      <p:ext uri="{BB962C8B-B14F-4D97-AF65-F5344CB8AC3E}">
        <p14:creationId xmlns:p14="http://schemas.microsoft.com/office/powerpoint/2010/main" val="2212100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8096" y="1540564"/>
            <a:ext cx="6939280" cy="5204460"/>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11</a:t>
            </a:fld>
            <a:endParaRPr lang="en-US" altLang="en-US"/>
          </a:p>
        </p:txBody>
      </p:sp>
    </p:spTree>
    <p:extLst>
      <p:ext uri="{BB962C8B-B14F-4D97-AF65-F5344CB8AC3E}">
        <p14:creationId xmlns:p14="http://schemas.microsoft.com/office/powerpoint/2010/main" val="722657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6817" y="1639389"/>
            <a:ext cx="6838646" cy="5128985"/>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12</a:t>
            </a:fld>
            <a:endParaRPr lang="en-US" altLang="en-US"/>
          </a:p>
        </p:txBody>
      </p:sp>
    </p:spTree>
    <p:extLst>
      <p:ext uri="{BB962C8B-B14F-4D97-AF65-F5344CB8AC3E}">
        <p14:creationId xmlns:p14="http://schemas.microsoft.com/office/powerpoint/2010/main" val="740008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898469"/>
            <a:ext cx="8090154" cy="4410891"/>
          </a:xfrm>
        </p:spPr>
        <p:txBody>
          <a:bodyPr/>
          <a:lstStyle/>
          <a:p>
            <a:pPr marL="0" indent="0" algn="just">
              <a:spcBef>
                <a:spcPct val="50000"/>
              </a:spcBef>
              <a:buNone/>
            </a:pPr>
            <a:r>
              <a:rPr lang="en-US" altLang="en-US" b="1" u="sng" dirty="0">
                <a:solidFill>
                  <a:schemeClr val="tx2"/>
                </a:solidFill>
              </a:rPr>
              <a:t>Minimum Erection Bolts</a:t>
            </a:r>
            <a:r>
              <a:rPr lang="en-US" altLang="en-US" dirty="0"/>
              <a:t> </a:t>
            </a:r>
          </a:p>
          <a:p>
            <a:pPr algn="just">
              <a:spcBef>
                <a:spcPct val="50000"/>
              </a:spcBef>
              <a:buFontTx/>
              <a:buChar char="•"/>
            </a:pPr>
            <a:r>
              <a:rPr lang="en-US" altLang="en-US" dirty="0"/>
              <a:t> Two bolts in each connection are minimum to connect </a:t>
            </a:r>
            <a:br>
              <a:rPr lang="en-US" altLang="en-US" dirty="0"/>
            </a:br>
            <a:r>
              <a:rPr lang="en-US" altLang="en-US" dirty="0"/>
              <a:t>  solid web members during erection</a:t>
            </a:r>
          </a:p>
          <a:p>
            <a:pPr algn="just">
              <a:spcBef>
                <a:spcPct val="50000"/>
              </a:spcBef>
              <a:buFontTx/>
              <a:buChar char="•"/>
            </a:pPr>
            <a:r>
              <a:rPr lang="en-US" altLang="en-US" dirty="0"/>
              <a:t> One bolt in each connection for bracing members during </a:t>
            </a:r>
            <a:br>
              <a:rPr lang="en-US" altLang="en-US" dirty="0"/>
            </a:br>
            <a:r>
              <a:rPr lang="en-US" altLang="en-US" dirty="0"/>
              <a:t> erection</a:t>
            </a:r>
          </a:p>
          <a:p>
            <a:endParaRPr lang="en-US" dirty="0"/>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13</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641" y="3981338"/>
            <a:ext cx="3684914" cy="2763686"/>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22724" r="28603" b="4668"/>
          <a:stretch/>
        </p:blipFill>
        <p:spPr>
          <a:xfrm>
            <a:off x="4434758" y="3981338"/>
            <a:ext cx="3623391" cy="2763686"/>
          </a:xfrm>
          <a:prstGeom prst="rect">
            <a:avLst/>
          </a:prstGeom>
        </p:spPr>
      </p:pic>
    </p:spTree>
    <p:extLst>
      <p:ext uri="{BB962C8B-B14F-4D97-AF65-F5344CB8AC3E}">
        <p14:creationId xmlns:p14="http://schemas.microsoft.com/office/powerpoint/2010/main" val="574135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C159C-0E66-45C7-9625-98A1904EE3B2}"/>
              </a:ext>
            </a:extLst>
          </p:cNvPr>
          <p:cNvSpPr>
            <a:spLocks noGrp="1"/>
          </p:cNvSpPr>
          <p:nvPr>
            <p:ph type="title"/>
          </p:nvPr>
        </p:nvSpPr>
        <p:spPr/>
        <p:txBody>
          <a:bodyPr>
            <a:normAutofit/>
          </a:bodyPr>
          <a:lstStyle/>
          <a:p>
            <a:r>
              <a:rPr lang="en-US" dirty="0"/>
              <a:t>Erection &amp; Safety</a:t>
            </a:r>
          </a:p>
        </p:txBody>
      </p:sp>
      <p:sp>
        <p:nvSpPr>
          <p:cNvPr id="28" name="Content Placeholder 2"/>
          <p:cNvSpPr txBox="1">
            <a:spLocks/>
          </p:cNvSpPr>
          <p:nvPr/>
        </p:nvSpPr>
        <p:spPr>
          <a:xfrm>
            <a:off x="768096" y="1776549"/>
            <a:ext cx="7804404" cy="453281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b="1" u="sng" dirty="0">
                <a:solidFill>
                  <a:schemeClr val="tx2"/>
                </a:solidFill>
              </a:rPr>
              <a:t>Recommended Connection Length </a:t>
            </a:r>
          </a:p>
          <a:p>
            <a:pPr marL="0" indent="0">
              <a:buNone/>
            </a:pPr>
            <a:r>
              <a:rPr lang="en-US" dirty="0"/>
              <a:t>  The minimum length of connection should be at least ½ of the </a:t>
            </a:r>
            <a:br>
              <a:rPr lang="en-US" dirty="0"/>
            </a:br>
            <a:r>
              <a:rPr lang="en-US" dirty="0"/>
              <a:t>  </a:t>
            </a:r>
            <a:r>
              <a:rPr lang="en-US" i="1" dirty="0"/>
              <a:t>T</a:t>
            </a:r>
            <a:r>
              <a:rPr lang="en-US" dirty="0"/>
              <a:t>-dimension of the supported beam. </a:t>
            </a:r>
          </a:p>
          <a:p>
            <a:pPr>
              <a:buFont typeface="Arial" panose="020B0604020202020204" pitchFamily="34" charset="0"/>
              <a:buChar char="•"/>
            </a:pPr>
            <a:r>
              <a:rPr lang="en-US" dirty="0"/>
              <a:t>  This provides beam end stability during erection</a:t>
            </a:r>
          </a:p>
          <a:p>
            <a:pPr>
              <a:buFont typeface="Arial" panose="020B0604020202020204" pitchFamily="34" charset="0"/>
              <a:buChar char="•"/>
            </a:pPr>
            <a:endParaRPr lang="en-US" dirty="0"/>
          </a:p>
        </p:txBody>
      </p:sp>
      <p:sp>
        <p:nvSpPr>
          <p:cNvPr id="5" name="Slide Number Placeholder 4"/>
          <p:cNvSpPr>
            <a:spLocks noGrp="1"/>
          </p:cNvSpPr>
          <p:nvPr>
            <p:ph type="sldNum" sz="quarter" idx="12"/>
          </p:nvPr>
        </p:nvSpPr>
        <p:spPr/>
        <p:txBody>
          <a:bodyPr/>
          <a:lstStyle/>
          <a:p>
            <a:fld id="{9DBAC5ED-916B-4A4B-9960-52DDD2B57D0D}" type="slidenum">
              <a:rPr lang="en-US" altLang="en-US" smtClean="0"/>
              <a:pPr/>
              <a:t>14</a:t>
            </a:fld>
            <a:endParaRPr lang="en-US" altLang="en-US"/>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4611" b="4389"/>
          <a:stretch/>
        </p:blipFill>
        <p:spPr>
          <a:xfrm>
            <a:off x="2539060" y="3594100"/>
            <a:ext cx="2490140" cy="3187700"/>
          </a:xfrm>
          <a:prstGeom prst="rect">
            <a:avLst/>
          </a:prstGeom>
        </p:spPr>
      </p:pic>
      <p:cxnSp>
        <p:nvCxnSpPr>
          <p:cNvPr id="8" name="Straight Arrow Connector 7"/>
          <p:cNvCxnSpPr/>
          <p:nvPr/>
        </p:nvCxnSpPr>
        <p:spPr>
          <a:xfrm flipV="1">
            <a:off x="5067300" y="4229100"/>
            <a:ext cx="0" cy="1892300"/>
          </a:xfrm>
          <a:prstGeom prst="straightConnector1">
            <a:avLst/>
          </a:prstGeom>
          <a:ln w="57150">
            <a:headEnd type="triangle"/>
            <a:tailEnd type="triangle"/>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4800600" y="4203700"/>
            <a:ext cx="400736"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4800600" y="6146800"/>
            <a:ext cx="400736" cy="0"/>
          </a:xfrm>
          <a:prstGeom prst="line">
            <a:avLst/>
          </a:prstGeom>
        </p:spPr>
        <p:style>
          <a:lnRef idx="1">
            <a:schemeClr val="dk1"/>
          </a:lnRef>
          <a:fillRef idx="0">
            <a:schemeClr val="dk1"/>
          </a:fillRef>
          <a:effectRef idx="0">
            <a:schemeClr val="dk1"/>
          </a:effectRef>
          <a:fontRef idx="minor">
            <a:schemeClr val="tx1"/>
          </a:fontRef>
        </p:style>
      </p:cxnSp>
      <p:sp>
        <p:nvSpPr>
          <p:cNvPr id="13" name="Content Placeholder 2"/>
          <p:cNvSpPr txBox="1">
            <a:spLocks/>
          </p:cNvSpPr>
          <p:nvPr/>
        </p:nvSpPr>
        <p:spPr>
          <a:xfrm>
            <a:off x="5201336" y="4809698"/>
            <a:ext cx="1555064" cy="1305069"/>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lgn="ctr">
              <a:buNone/>
            </a:pPr>
            <a:r>
              <a:rPr lang="en-US" dirty="0"/>
              <a:t>Connection length</a:t>
            </a:r>
          </a:p>
        </p:txBody>
      </p:sp>
      <p:cxnSp>
        <p:nvCxnSpPr>
          <p:cNvPr id="14" name="Straight Arrow Connector 13"/>
          <p:cNvCxnSpPr/>
          <p:nvPr/>
        </p:nvCxnSpPr>
        <p:spPr>
          <a:xfrm flipV="1">
            <a:off x="2298700" y="3975100"/>
            <a:ext cx="0" cy="2374900"/>
          </a:xfrm>
          <a:prstGeom prst="straightConnector1">
            <a:avLst/>
          </a:prstGeom>
          <a:ln w="57150">
            <a:headEnd type="triangle"/>
            <a:tailEnd type="triangle"/>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2044700" y="3975100"/>
            <a:ext cx="1587500"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044700" y="6350000"/>
            <a:ext cx="1587500" cy="0"/>
          </a:xfrm>
          <a:prstGeom prst="line">
            <a:avLst/>
          </a:prstGeom>
        </p:spPr>
        <p:style>
          <a:lnRef idx="1">
            <a:schemeClr val="dk1"/>
          </a:lnRef>
          <a:fillRef idx="0">
            <a:schemeClr val="dk1"/>
          </a:fillRef>
          <a:effectRef idx="0">
            <a:schemeClr val="dk1"/>
          </a:effectRef>
          <a:fontRef idx="minor">
            <a:schemeClr val="tx1"/>
          </a:fontRef>
        </p:style>
      </p:cxnSp>
      <p:sp>
        <p:nvSpPr>
          <p:cNvPr id="24" name="Content Placeholder 2"/>
          <p:cNvSpPr txBox="1">
            <a:spLocks/>
          </p:cNvSpPr>
          <p:nvPr/>
        </p:nvSpPr>
        <p:spPr>
          <a:xfrm>
            <a:off x="1447801" y="4953000"/>
            <a:ext cx="850899" cy="115816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lgn="ctr">
              <a:buNone/>
            </a:pPr>
            <a:r>
              <a:rPr lang="en-US" i="1" dirty="0"/>
              <a:t>T</a:t>
            </a:r>
            <a:endParaRPr lang="en-US" dirty="0"/>
          </a:p>
        </p:txBody>
      </p:sp>
    </p:spTree>
    <p:extLst>
      <p:ext uri="{BB962C8B-B14F-4D97-AF65-F5344CB8AC3E}">
        <p14:creationId xmlns:p14="http://schemas.microsoft.com/office/powerpoint/2010/main" val="2166619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C159C-0E66-45C7-9625-98A1904EE3B2}"/>
              </a:ext>
            </a:extLst>
          </p:cNvPr>
          <p:cNvSpPr>
            <a:spLocks noGrp="1"/>
          </p:cNvSpPr>
          <p:nvPr>
            <p:ph type="title"/>
          </p:nvPr>
        </p:nvSpPr>
        <p:spPr/>
        <p:txBody>
          <a:bodyPr>
            <a:normAutofit/>
          </a:bodyPr>
          <a:lstStyle/>
          <a:p>
            <a:r>
              <a:rPr lang="en-US" dirty="0"/>
              <a:t>Erection &amp; Safety</a:t>
            </a:r>
          </a:p>
        </p:txBody>
      </p:sp>
      <p:sp>
        <p:nvSpPr>
          <p:cNvPr id="28" name="Content Placeholder 2"/>
          <p:cNvSpPr txBox="1">
            <a:spLocks/>
          </p:cNvSpPr>
          <p:nvPr/>
        </p:nvSpPr>
        <p:spPr>
          <a:xfrm>
            <a:off x="768096" y="1898469"/>
            <a:ext cx="7804404"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b="1" u="sng" dirty="0">
                <a:solidFill>
                  <a:schemeClr val="tx2"/>
                </a:solidFill>
              </a:rPr>
              <a:t>Recommended Connection Length </a:t>
            </a:r>
          </a:p>
          <a:p>
            <a:pPr>
              <a:buFont typeface="Arial" panose="020B0604020202020204" pitchFamily="34" charset="0"/>
              <a:buChar char="•"/>
            </a:pPr>
            <a:r>
              <a:rPr lang="en-US" dirty="0"/>
              <a:t>  Connecting elements (i.e. – plate or angle) must be </a:t>
            </a:r>
            <a:br>
              <a:rPr lang="en-US" dirty="0"/>
            </a:br>
            <a:r>
              <a:rPr lang="en-US" dirty="0"/>
              <a:t>  compatible with T-dimension with minimal encroachment</a:t>
            </a:r>
          </a:p>
          <a:p>
            <a:pPr>
              <a:buFont typeface="Arial" panose="020B0604020202020204" pitchFamily="34" charset="0"/>
              <a:buChar char="•"/>
            </a:pPr>
            <a:endParaRPr lang="en-US" dirty="0"/>
          </a:p>
        </p:txBody>
      </p:sp>
      <p:pic>
        <p:nvPicPr>
          <p:cNvPr id="3" name="Picture 4" descr="Diagram, engineering drawing&#10;&#10;Description automatically generated">
            <a:extLst>
              <a:ext uri="{FF2B5EF4-FFF2-40B4-BE49-F238E27FC236}">
                <a16:creationId xmlns:a16="http://schemas.microsoft.com/office/drawing/2014/main" id="{E783599F-C17A-4CA6-B9FF-9F33B72607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2799" y="3187250"/>
            <a:ext cx="6700648" cy="3557774"/>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15</a:t>
            </a:fld>
            <a:endParaRPr lang="en-US" altLang="en-US"/>
          </a:p>
        </p:txBody>
      </p:sp>
    </p:spTree>
    <p:extLst>
      <p:ext uri="{BB962C8B-B14F-4D97-AF65-F5344CB8AC3E}">
        <p14:creationId xmlns:p14="http://schemas.microsoft.com/office/powerpoint/2010/main" val="2831937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16</a:t>
            </a:fld>
            <a:endParaRPr lang="en-US" altLang="en-US"/>
          </a:p>
        </p:txBody>
      </p:sp>
      <p:sp>
        <p:nvSpPr>
          <p:cNvPr id="13" name="Content Placeholder 2"/>
          <p:cNvSpPr>
            <a:spLocks noGrp="1"/>
          </p:cNvSpPr>
          <p:nvPr>
            <p:ph idx="1"/>
          </p:nvPr>
        </p:nvSpPr>
        <p:spPr>
          <a:xfrm>
            <a:off x="768096" y="1776549"/>
            <a:ext cx="8260158" cy="4532811"/>
          </a:xfrm>
        </p:spPr>
        <p:txBody>
          <a:bodyPr>
            <a:normAutofit/>
          </a:bodyPr>
          <a:lstStyle/>
          <a:p>
            <a:r>
              <a:rPr lang="en-US" b="1" u="sng" dirty="0">
                <a:solidFill>
                  <a:schemeClr val="tx2"/>
                </a:solidFill>
              </a:rPr>
              <a:t>One vs Two-sided Connections</a:t>
            </a:r>
          </a:p>
          <a:p>
            <a:r>
              <a:rPr lang="en-US" dirty="0"/>
              <a:t>Two-sided shear connections (such as double-angle and end- plate) must be considered carefully during erection to ensure a continuous load path</a:t>
            </a:r>
          </a:p>
        </p:txBody>
      </p:sp>
      <p:sp>
        <p:nvSpPr>
          <p:cNvPr id="14" name="Content Placeholder 2"/>
          <p:cNvSpPr txBox="1">
            <a:spLocks/>
          </p:cNvSpPr>
          <p:nvPr/>
        </p:nvSpPr>
        <p:spPr>
          <a:xfrm>
            <a:off x="1598218" y="5865949"/>
            <a:ext cx="7430036" cy="2404110"/>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b="1" u="sng" dirty="0"/>
              <a:t>One-sided</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3946" y="3503242"/>
            <a:ext cx="1752600" cy="2465411"/>
          </a:xfrm>
          <a:prstGeom prst="rect">
            <a:avLst/>
          </a:prstGeom>
        </p:spPr>
      </p:pic>
      <p:sp>
        <p:nvSpPr>
          <p:cNvPr id="18" name="Content Placeholder 2"/>
          <p:cNvSpPr txBox="1">
            <a:spLocks/>
          </p:cNvSpPr>
          <p:nvPr/>
        </p:nvSpPr>
        <p:spPr>
          <a:xfrm>
            <a:off x="5902485" y="5866707"/>
            <a:ext cx="8260158" cy="2404110"/>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b="1" u="sng" dirty="0"/>
              <a:t>Two-sided</a:t>
            </a:r>
          </a:p>
        </p:txBody>
      </p:sp>
      <p:pic>
        <p:nvPicPr>
          <p:cNvPr id="4" name="Picture 4" descr="Diagram, engineering drawing&#10;&#10;Description automatically generated">
            <a:extLst>
              <a:ext uri="{FF2B5EF4-FFF2-40B4-BE49-F238E27FC236}">
                <a16:creationId xmlns:a16="http://schemas.microsoft.com/office/drawing/2014/main" id="{4DD7899D-B77E-412B-BEB0-A982990D89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8249" y="3504177"/>
            <a:ext cx="1650522" cy="2365683"/>
          </a:xfrm>
          <a:prstGeom prst="rect">
            <a:avLst/>
          </a:prstGeom>
        </p:spPr>
      </p:pic>
    </p:spTree>
    <p:extLst>
      <p:ext uri="{BB962C8B-B14F-4D97-AF65-F5344CB8AC3E}">
        <p14:creationId xmlns:p14="http://schemas.microsoft.com/office/powerpoint/2010/main" val="1281321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Diagram, engineering drawing&#10;&#10;Description automatically generated">
            <a:extLst>
              <a:ext uri="{FF2B5EF4-FFF2-40B4-BE49-F238E27FC236}">
                <a16:creationId xmlns:a16="http://schemas.microsoft.com/office/drawing/2014/main" id="{BFB485D0-7EAA-41BB-8FCE-130194ECA3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0664" y="3327636"/>
            <a:ext cx="1965692" cy="2844009"/>
          </a:xfrm>
          <a:prstGeom prst="rect">
            <a:avLst/>
          </a:prstGeom>
        </p:spPr>
      </p:pic>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776549"/>
            <a:ext cx="6851904" cy="4532811"/>
          </a:xfrm>
        </p:spPr>
        <p:txBody>
          <a:bodyPr>
            <a:normAutofit/>
          </a:bodyPr>
          <a:lstStyle/>
          <a:p>
            <a:r>
              <a:rPr lang="en-US" b="1" u="sng" dirty="0">
                <a:solidFill>
                  <a:schemeClr val="tx2"/>
                </a:solidFill>
              </a:rPr>
              <a:t>One vs Two-sided Connections</a:t>
            </a:r>
          </a:p>
          <a:p>
            <a:r>
              <a:rPr lang="en-US" b="1" i="1" dirty="0"/>
              <a:t>One-sided</a:t>
            </a:r>
            <a:r>
              <a:rPr lang="en-US" dirty="0"/>
              <a:t> connections have the following advantages:</a:t>
            </a:r>
          </a:p>
          <a:p>
            <a:r>
              <a:rPr lang="en-US" dirty="0"/>
              <a:t>- Shop attachment of connection elements to the </a:t>
            </a:r>
            <a:br>
              <a:rPr lang="en-US" dirty="0"/>
            </a:br>
            <a:r>
              <a:rPr lang="en-US" dirty="0"/>
              <a:t>  support, simplifying shop fabrication and erection</a:t>
            </a:r>
          </a:p>
          <a:p>
            <a:r>
              <a:rPr lang="en-US" dirty="0"/>
              <a:t>- Reduced material and shop labor requirements</a:t>
            </a:r>
          </a:p>
          <a:p>
            <a:r>
              <a:rPr lang="en-US" dirty="0"/>
              <a:t>- Ample erection clearance is provided</a:t>
            </a:r>
          </a:p>
          <a:p>
            <a:r>
              <a:rPr lang="en-US" dirty="0"/>
              <a:t>- Excellent safety during erection since double </a:t>
            </a:r>
            <a:br>
              <a:rPr lang="en-US" dirty="0"/>
            </a:br>
            <a:r>
              <a:rPr lang="en-US" dirty="0"/>
              <a:t>  connections often can be eliminated</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17</a:t>
            </a:fld>
            <a:endParaRPr lang="en-US" altLang="en-US"/>
          </a:p>
        </p:txBody>
      </p:sp>
    </p:spTree>
    <p:extLst>
      <p:ext uri="{BB962C8B-B14F-4D97-AF65-F5344CB8AC3E}">
        <p14:creationId xmlns:p14="http://schemas.microsoft.com/office/powerpoint/2010/main" val="41650677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776549"/>
            <a:ext cx="5811124" cy="4532811"/>
          </a:xfrm>
        </p:spPr>
        <p:txBody>
          <a:bodyPr>
            <a:normAutofit fontScale="92500" lnSpcReduction="10000"/>
          </a:bodyPr>
          <a:lstStyle/>
          <a:p>
            <a:r>
              <a:rPr lang="en-US" b="1" u="sng" dirty="0">
                <a:solidFill>
                  <a:schemeClr val="tx2"/>
                </a:solidFill>
              </a:rPr>
              <a:t>One vs Two-sided Connections</a:t>
            </a:r>
          </a:p>
          <a:p>
            <a:r>
              <a:rPr lang="en-US" sz="2600" b="1" i="1" dirty="0"/>
              <a:t>Two-sided</a:t>
            </a:r>
            <a:r>
              <a:rPr lang="en-US" sz="2600" dirty="0"/>
              <a:t> connections have the following advantages:</a:t>
            </a:r>
          </a:p>
          <a:p>
            <a:r>
              <a:rPr lang="en-US" sz="2600" dirty="0"/>
              <a:t>- Can be used when the end reaction is large </a:t>
            </a:r>
            <a:br>
              <a:rPr lang="en-US" sz="2600" dirty="0"/>
            </a:br>
            <a:r>
              <a:rPr lang="en-US" sz="2600" dirty="0"/>
              <a:t>  (more bolts and/or double shear)</a:t>
            </a:r>
          </a:p>
          <a:p>
            <a:r>
              <a:rPr lang="en-US" sz="2600" dirty="0"/>
              <a:t>- Compact connections (usually the entire </a:t>
            </a:r>
            <a:br>
              <a:rPr lang="en-US" sz="2600" dirty="0"/>
            </a:br>
            <a:r>
              <a:rPr lang="en-US" sz="2600" dirty="0"/>
              <a:t>  connection is contained within the flanges of </a:t>
            </a:r>
            <a:br>
              <a:rPr lang="en-US" sz="2600" dirty="0"/>
            </a:br>
            <a:r>
              <a:rPr lang="en-US" sz="2600" dirty="0"/>
              <a:t>  the supported beam)</a:t>
            </a:r>
          </a:p>
          <a:p>
            <a:r>
              <a:rPr lang="en-US" sz="2600" dirty="0"/>
              <a:t>- Eccentricity perpendicular to the beam axis</a:t>
            </a:r>
            <a:br>
              <a:rPr lang="en-US" sz="2600" dirty="0"/>
            </a:br>
            <a:r>
              <a:rPr lang="en-US" sz="2600" dirty="0"/>
              <a:t>  need not be considered for workable gages </a:t>
            </a:r>
            <a:br>
              <a:rPr lang="en-US" sz="2600" dirty="0"/>
            </a:br>
            <a:r>
              <a:rPr lang="en-US" sz="2600" dirty="0"/>
              <a:t>  (the connection is symmetric perpendicular to </a:t>
            </a:r>
            <a:br>
              <a:rPr lang="en-US" sz="2600" dirty="0"/>
            </a:br>
            <a:r>
              <a:rPr lang="en-US" sz="2600" dirty="0"/>
              <a:t>  the beam)</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1255" y="2451606"/>
            <a:ext cx="2196995" cy="3090549"/>
          </a:xfrm>
          <a:prstGeom prst="rect">
            <a:avLst/>
          </a:prstGeo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18</a:t>
            </a:fld>
            <a:endParaRPr lang="en-US" altLang="en-US"/>
          </a:p>
        </p:txBody>
      </p:sp>
    </p:spTree>
    <p:extLst>
      <p:ext uri="{BB962C8B-B14F-4D97-AF65-F5344CB8AC3E}">
        <p14:creationId xmlns:p14="http://schemas.microsoft.com/office/powerpoint/2010/main" val="3199515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776549"/>
            <a:ext cx="5864352" cy="4532811"/>
          </a:xfrm>
        </p:spPr>
        <p:txBody>
          <a:bodyPr>
            <a:normAutofit/>
          </a:bodyPr>
          <a:lstStyle/>
          <a:p>
            <a:r>
              <a:rPr lang="en-US" b="1" u="sng" dirty="0">
                <a:solidFill>
                  <a:schemeClr val="tx2"/>
                </a:solidFill>
              </a:rPr>
              <a:t>Two-sided Connection Concerns</a:t>
            </a:r>
          </a:p>
          <a:p>
            <a:r>
              <a:rPr lang="en-US" dirty="0"/>
              <a:t>brought into its final position</a:t>
            </a:r>
          </a:p>
        </p:txBody>
      </p:sp>
      <p:pic>
        <p:nvPicPr>
          <p:cNvPr id="5" name="Picture 5" descr="Diagram&#10;&#10;Description automatically generated">
            <a:extLst>
              <a:ext uri="{FF2B5EF4-FFF2-40B4-BE49-F238E27FC236}">
                <a16:creationId xmlns:a16="http://schemas.microsoft.com/office/drawing/2014/main" id="{5BA22F39-43EA-40EF-8B54-6C89BEE33A7B}"/>
              </a:ext>
            </a:extLst>
          </p:cNvPr>
          <p:cNvPicPr>
            <a:picLocks noChangeAspect="1"/>
          </p:cNvPicPr>
          <p:nvPr/>
        </p:nvPicPr>
        <p:blipFill rotWithShape="1">
          <a:blip r:embed="rId3">
            <a:extLst>
              <a:ext uri="{28A0092B-C50C-407E-A947-70E740481C1C}">
                <a14:useLocalDpi xmlns:a14="http://schemas.microsoft.com/office/drawing/2010/main" val="0"/>
              </a:ext>
            </a:extLst>
          </a:blip>
          <a:srcRect l="2066"/>
          <a:stretch/>
        </p:blipFill>
        <p:spPr>
          <a:xfrm>
            <a:off x="336550" y="2321320"/>
            <a:ext cx="5142484" cy="4532197"/>
          </a:xfrm>
          <a:prstGeom prst="rect">
            <a:avLst/>
          </a:prstGeom>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19</a:t>
            </a:fld>
            <a:endParaRPr lang="en-US" altLang="en-US"/>
          </a:p>
        </p:txBody>
      </p:sp>
      <p:sp>
        <p:nvSpPr>
          <p:cNvPr id="4" name="Rectangle 3"/>
          <p:cNvSpPr/>
          <p:nvPr/>
        </p:nvSpPr>
        <p:spPr>
          <a:xfrm>
            <a:off x="5479034" y="3073458"/>
            <a:ext cx="3549904" cy="1938992"/>
          </a:xfrm>
          <a:prstGeom prst="rect">
            <a:avLst/>
          </a:prstGeom>
        </p:spPr>
        <p:txBody>
          <a:bodyPr wrap="square">
            <a:spAutoFit/>
          </a:bodyPr>
          <a:lstStyle/>
          <a:p>
            <a:r>
              <a:rPr lang="en-US" sz="2400" dirty="0"/>
              <a:t>Positive connection must be made and maintained for the first member to be erected while the second member is erected.</a:t>
            </a:r>
          </a:p>
        </p:txBody>
      </p:sp>
    </p:spTree>
    <p:extLst>
      <p:ext uri="{BB962C8B-B14F-4D97-AF65-F5344CB8AC3E}">
        <p14:creationId xmlns:p14="http://schemas.microsoft.com/office/powerpoint/2010/main" val="40326376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fontScale="90000"/>
          </a:bodyPr>
          <a:lstStyle/>
          <a:p>
            <a:r>
              <a:rPr lang="en-US" dirty="0"/>
              <a:t>Design and analysis of steel connections</a:t>
            </a:r>
          </a:p>
        </p:txBody>
      </p:sp>
      <p:sp>
        <p:nvSpPr>
          <p:cNvPr id="3" name="Content Placeholder 2"/>
          <p:cNvSpPr>
            <a:spLocks noGrp="1"/>
          </p:cNvSpPr>
          <p:nvPr>
            <p:ph idx="1"/>
          </p:nvPr>
        </p:nvSpPr>
        <p:spPr/>
        <p:txBody>
          <a:bodyPr/>
          <a:lstStyle/>
          <a:p>
            <a:r>
              <a:rPr lang="en-US" dirty="0"/>
              <a:t>1  </a:t>
            </a:r>
            <a:r>
              <a:rPr lang="en-US" altLang="en-US" dirty="0"/>
              <a:t>-</a:t>
            </a:r>
            <a:r>
              <a:rPr lang="en-US" dirty="0"/>
              <a:t>  Introduction, Basic Principles, and Limit States</a:t>
            </a:r>
          </a:p>
          <a:p>
            <a:r>
              <a:rPr lang="en-US" altLang="en-US" dirty="0"/>
              <a:t>2  -  Connection Basics: Bolts &amp; Welds</a:t>
            </a:r>
          </a:p>
          <a:p>
            <a:r>
              <a:rPr lang="en-US" altLang="en-US" b="1" dirty="0">
                <a:solidFill>
                  <a:schemeClr val="tx2"/>
                </a:solidFill>
              </a:rPr>
              <a:t>3  -  Constructability Considerations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a:t>
            </a:fld>
            <a:endParaRPr lang="en-US" altLang="en-US"/>
          </a:p>
        </p:txBody>
      </p:sp>
    </p:spTree>
    <p:extLst>
      <p:ext uri="{BB962C8B-B14F-4D97-AF65-F5344CB8AC3E}">
        <p14:creationId xmlns:p14="http://schemas.microsoft.com/office/powerpoint/2010/main" val="8047043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399" y="404530"/>
            <a:ext cx="4638634" cy="6134101"/>
          </a:xfrm>
          <a:prstGeom prst="rect">
            <a:avLst/>
          </a:prstGeom>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20</a:t>
            </a:fld>
            <a:endParaRPr lang="en-US" altLang="en-US"/>
          </a:p>
        </p:txBody>
      </p:sp>
      <p:sp>
        <p:nvSpPr>
          <p:cNvPr id="5" name="Rectangle 4"/>
          <p:cNvSpPr/>
          <p:nvPr/>
        </p:nvSpPr>
        <p:spPr>
          <a:xfrm>
            <a:off x="5650824" y="2548250"/>
            <a:ext cx="3212170" cy="1569660"/>
          </a:xfrm>
          <a:prstGeom prst="rect">
            <a:avLst/>
          </a:prstGeom>
        </p:spPr>
        <p:txBody>
          <a:bodyPr wrap="square">
            <a:spAutoFit/>
          </a:bodyPr>
          <a:lstStyle/>
          <a:p>
            <a:r>
              <a:rPr lang="en-US" sz="2400" dirty="0"/>
              <a:t>Positive connection can be achieved by staggering angles or using an erection seat</a:t>
            </a:r>
          </a:p>
        </p:txBody>
      </p:sp>
    </p:spTree>
    <p:extLst>
      <p:ext uri="{BB962C8B-B14F-4D97-AF65-F5344CB8AC3E}">
        <p14:creationId xmlns:p14="http://schemas.microsoft.com/office/powerpoint/2010/main" val="2451178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Content Placeholder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675" y="395287"/>
            <a:ext cx="8375650" cy="6281738"/>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21</a:t>
            </a:fld>
            <a:endParaRPr lang="en-US" altLang="en-US"/>
          </a:p>
        </p:txBody>
      </p:sp>
      <p:sp>
        <p:nvSpPr>
          <p:cNvPr id="6" name="TextBox 5"/>
          <p:cNvSpPr txBox="1"/>
          <p:nvPr/>
        </p:nvSpPr>
        <p:spPr>
          <a:xfrm>
            <a:off x="5472112" y="1344471"/>
            <a:ext cx="2362200" cy="553998"/>
          </a:xfrm>
          <a:prstGeom prst="rect">
            <a:avLst/>
          </a:prstGeom>
          <a:noFill/>
        </p:spPr>
        <p:txBody>
          <a:bodyPr wrap="square" rtlCol="0">
            <a:spAutoFit/>
          </a:bodyPr>
          <a:lstStyle/>
          <a:p>
            <a:r>
              <a:rPr lang="en-US" sz="3000" dirty="0">
                <a:solidFill>
                  <a:schemeClr val="bg1"/>
                </a:solidFill>
              </a:rPr>
              <a:t>Bolt stagger</a:t>
            </a:r>
          </a:p>
        </p:txBody>
      </p:sp>
      <p:cxnSp>
        <p:nvCxnSpPr>
          <p:cNvPr id="8" name="Straight Arrow Connector 7"/>
          <p:cNvCxnSpPr/>
          <p:nvPr/>
        </p:nvCxnSpPr>
        <p:spPr>
          <a:xfrm flipH="1">
            <a:off x="4267200" y="1621470"/>
            <a:ext cx="1204912" cy="53390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6" idx="1"/>
          </p:cNvCxnSpPr>
          <p:nvPr/>
        </p:nvCxnSpPr>
        <p:spPr>
          <a:xfrm flipH="1">
            <a:off x="4267200" y="1621470"/>
            <a:ext cx="1204912" cy="108789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3493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898469"/>
            <a:ext cx="4130475" cy="4410891"/>
          </a:xfrm>
        </p:spPr>
        <p:txBody>
          <a:bodyPr/>
          <a:lstStyle/>
          <a:p>
            <a:pPr marL="0" indent="0">
              <a:buNone/>
            </a:pPr>
            <a:r>
              <a:rPr lang="en-US" b="1" u="sng" dirty="0">
                <a:solidFill>
                  <a:schemeClr val="tx2"/>
                </a:solidFill>
              </a:rPr>
              <a:t>Two-sided Connections</a:t>
            </a:r>
          </a:p>
          <a:p>
            <a:pPr marL="0" indent="0">
              <a:buNone/>
            </a:pPr>
            <a:r>
              <a:rPr lang="en-US" dirty="0"/>
              <a:t>Also a problem framing into girders:  </a:t>
            </a:r>
          </a:p>
          <a:p>
            <a:pPr>
              <a:buFont typeface="Arial" panose="020B0604020202020204" pitchFamily="34" charset="0"/>
              <a:buChar char="•"/>
            </a:pPr>
            <a:r>
              <a:rPr lang="en-US" dirty="0"/>
              <a:t> Members must be secured with </a:t>
            </a:r>
            <a:br>
              <a:rPr lang="en-US" dirty="0"/>
            </a:br>
            <a:r>
              <a:rPr lang="en-US" dirty="0"/>
              <a:t> at least two bolts per </a:t>
            </a:r>
            <a:br>
              <a:rPr lang="en-US" dirty="0"/>
            </a:br>
            <a:r>
              <a:rPr lang="en-US" dirty="0"/>
              <a:t> connection before removing </a:t>
            </a:r>
            <a:br>
              <a:rPr lang="en-US" dirty="0"/>
            </a:br>
            <a:r>
              <a:rPr lang="en-US" dirty="0"/>
              <a:t> hoisting line</a:t>
            </a:r>
          </a:p>
          <a:p>
            <a:pPr>
              <a:buFont typeface="Arial" panose="020B0604020202020204" pitchFamily="34" charset="0"/>
              <a:buChar char="•"/>
            </a:pPr>
            <a:r>
              <a:rPr lang="en-US" dirty="0"/>
              <a:t> In order to bolt in the second </a:t>
            </a:r>
            <a:br>
              <a:rPr lang="en-US" dirty="0"/>
            </a:br>
            <a:r>
              <a:rPr lang="en-US" dirty="0"/>
              <a:t> beam, the first beam would </a:t>
            </a:r>
            <a:br>
              <a:rPr lang="en-US" dirty="0"/>
            </a:br>
            <a:r>
              <a:rPr lang="en-US" dirty="0"/>
              <a:t> need to be temporarily </a:t>
            </a:r>
            <a:br>
              <a:rPr lang="en-US" dirty="0"/>
            </a:br>
            <a:r>
              <a:rPr lang="en-US" dirty="0"/>
              <a:t> braced and bolts removed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22</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6889" y="1776549"/>
            <a:ext cx="3600450" cy="3714750"/>
          </a:xfrm>
          <a:prstGeom prst="rect">
            <a:avLst/>
          </a:prstGeom>
        </p:spPr>
      </p:pic>
      <p:sp>
        <p:nvSpPr>
          <p:cNvPr id="6" name="Rectangle 5"/>
          <p:cNvSpPr/>
          <p:nvPr/>
        </p:nvSpPr>
        <p:spPr>
          <a:xfrm>
            <a:off x="5595257" y="4615543"/>
            <a:ext cx="968829" cy="4354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59603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DBAC5ED-916B-4A4B-9960-52DDD2B57D0D}" type="slidenum">
              <a:rPr lang="en-US" altLang="en-US" smtClean="0"/>
              <a:pPr/>
              <a:t>23</a:t>
            </a:fld>
            <a:endParaRPr lang="en-US" altLang="en-US"/>
          </a:p>
        </p:txBody>
      </p:sp>
      <p:sp>
        <p:nvSpPr>
          <p:cNvPr id="4" name="Title 3"/>
          <p:cNvSpPr>
            <a:spLocks noGrp="1"/>
          </p:cNvSpPr>
          <p:nvPr>
            <p:ph type="title"/>
          </p:nvPr>
        </p:nvSpPr>
        <p:spPr/>
        <p:txBody>
          <a:bodyPr/>
          <a:lstStyle/>
          <a:p>
            <a:r>
              <a:rPr lang="en-US" dirty="0"/>
              <a:t>Erection &amp; Safety</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8693" y="70447"/>
            <a:ext cx="4286250" cy="2763322"/>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t="2090" r="44612"/>
          <a:stretch/>
        </p:blipFill>
        <p:spPr>
          <a:xfrm>
            <a:off x="592582" y="3284619"/>
            <a:ext cx="4037844" cy="3754903"/>
          </a:xfrm>
          <a:prstGeom prst="rect">
            <a:avLst/>
          </a:prstGeom>
        </p:spPr>
      </p:pic>
      <p:sp>
        <p:nvSpPr>
          <p:cNvPr id="2" name="Rectangle 1"/>
          <p:cNvSpPr/>
          <p:nvPr/>
        </p:nvSpPr>
        <p:spPr>
          <a:xfrm>
            <a:off x="669235" y="1743096"/>
            <a:ext cx="4572000" cy="1569660"/>
          </a:xfrm>
          <a:prstGeom prst="rect">
            <a:avLst/>
          </a:prstGeom>
        </p:spPr>
        <p:txBody>
          <a:bodyPr>
            <a:spAutoFit/>
          </a:bodyPr>
          <a:lstStyle/>
          <a:p>
            <a:pPr>
              <a:buFont typeface="Arial" panose="020B0604020202020204" pitchFamily="34" charset="0"/>
              <a:buChar char="•"/>
            </a:pPr>
            <a:r>
              <a:rPr lang="en-US" sz="2400" dirty="0"/>
              <a:t> When beams frame opposite </a:t>
            </a:r>
            <a:br>
              <a:rPr lang="en-US" sz="2400" dirty="0"/>
            </a:br>
            <a:r>
              <a:rPr lang="en-US" sz="2400" dirty="0"/>
              <a:t>  each other but slightly offset, </a:t>
            </a:r>
            <a:br>
              <a:rPr lang="en-US" sz="2400" dirty="0"/>
            </a:br>
            <a:r>
              <a:rPr lang="en-US" sz="2400" dirty="0"/>
              <a:t>  connection can be designed with </a:t>
            </a:r>
            <a:br>
              <a:rPr lang="en-US" sz="2400" dirty="0"/>
            </a:br>
            <a:r>
              <a:rPr lang="en-US" sz="2400" dirty="0"/>
              <a:t>  all bolts on the same gage lines </a:t>
            </a:r>
          </a:p>
        </p:txBody>
      </p:sp>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t="1" r="58208" b="49503"/>
          <a:stretch/>
        </p:blipFill>
        <p:spPr>
          <a:xfrm>
            <a:off x="4796821" y="3910616"/>
            <a:ext cx="4088496" cy="2300415"/>
          </a:xfrm>
          <a:prstGeom prst="rect">
            <a:avLst/>
          </a:prstGeom>
        </p:spPr>
      </p:pic>
      <p:sp>
        <p:nvSpPr>
          <p:cNvPr id="3" name="Rectangle 2"/>
          <p:cNvSpPr/>
          <p:nvPr/>
        </p:nvSpPr>
        <p:spPr>
          <a:xfrm>
            <a:off x="4211053" y="3763607"/>
            <a:ext cx="541426" cy="25650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047574" y="2462133"/>
            <a:ext cx="2168613" cy="1569660"/>
          </a:xfrm>
          <a:prstGeom prst="rect">
            <a:avLst/>
          </a:prstGeom>
        </p:spPr>
        <p:txBody>
          <a:bodyPr wrap="square">
            <a:spAutoFit/>
          </a:bodyPr>
          <a:lstStyle/>
          <a:p>
            <a:r>
              <a:rPr lang="en-US" sz="2400" dirty="0"/>
              <a:t>Bolts shared; </a:t>
            </a:r>
          </a:p>
          <a:p>
            <a:r>
              <a:rPr lang="en-US" sz="2400" dirty="0"/>
              <a:t>in double shear and carry additional load</a:t>
            </a:r>
          </a:p>
        </p:txBody>
      </p:sp>
      <p:cxnSp>
        <p:nvCxnSpPr>
          <p:cNvPr id="11" name="Straight Arrow Connector 10"/>
          <p:cNvCxnSpPr>
            <a:stCxn id="6" idx="1"/>
            <a:endCxn id="12" idx="7"/>
          </p:cNvCxnSpPr>
          <p:nvPr/>
        </p:nvCxnSpPr>
        <p:spPr>
          <a:xfrm flipH="1">
            <a:off x="6308115" y="3246963"/>
            <a:ext cx="739459" cy="168005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5874978" y="4897773"/>
            <a:ext cx="507451" cy="19966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3181" y="6274489"/>
            <a:ext cx="1759576" cy="765033"/>
          </a:xfrm>
          <a:prstGeom prst="rect">
            <a:avLst/>
          </a:prstGeom>
        </p:spPr>
      </p:pic>
    </p:spTree>
    <p:extLst>
      <p:ext uri="{BB962C8B-B14F-4D97-AF65-F5344CB8AC3E}">
        <p14:creationId xmlns:p14="http://schemas.microsoft.com/office/powerpoint/2010/main" val="5017432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DBAC5ED-916B-4A4B-9960-52DDD2B57D0D}" type="slidenum">
              <a:rPr lang="en-US" altLang="en-US" smtClean="0"/>
              <a:pPr/>
              <a:t>24</a:t>
            </a:fld>
            <a:endParaRPr lang="en-US" altLang="en-US"/>
          </a:p>
        </p:txBody>
      </p:sp>
      <p:sp>
        <p:nvSpPr>
          <p:cNvPr id="6" name="Rectangle 5"/>
          <p:cNvSpPr/>
          <p:nvPr/>
        </p:nvSpPr>
        <p:spPr>
          <a:xfrm>
            <a:off x="5212080" y="2994660"/>
            <a:ext cx="1836420" cy="528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l="49747" t="1" b="-999"/>
          <a:stretch/>
        </p:blipFill>
        <p:spPr>
          <a:xfrm>
            <a:off x="938747" y="2994660"/>
            <a:ext cx="3983982" cy="4212256"/>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52441" t="1" r="9604" b="49486"/>
          <a:stretch/>
        </p:blipFill>
        <p:spPr>
          <a:xfrm>
            <a:off x="5078530" y="3740842"/>
            <a:ext cx="3779720" cy="2342475"/>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52440" t="50962" r="-12084" b="15916"/>
          <a:stretch/>
        </p:blipFill>
        <p:spPr>
          <a:xfrm>
            <a:off x="4698065" y="6342993"/>
            <a:ext cx="3582443" cy="926432"/>
          </a:xfrm>
          <a:prstGeom prst="rect">
            <a:avLst/>
          </a:prstGeom>
        </p:spPr>
      </p:pic>
      <p:sp>
        <p:nvSpPr>
          <p:cNvPr id="9" name="Title 3"/>
          <p:cNvSpPr>
            <a:spLocks noGrp="1"/>
          </p:cNvSpPr>
          <p:nvPr>
            <p:ph type="title"/>
          </p:nvPr>
        </p:nvSpPr>
        <p:spPr>
          <a:xfrm>
            <a:off x="768096" y="836023"/>
            <a:ext cx="7290054" cy="940526"/>
          </a:xfrm>
        </p:spPr>
        <p:txBody>
          <a:bodyPr/>
          <a:lstStyle/>
          <a:p>
            <a:r>
              <a:rPr lang="en-US" dirty="0"/>
              <a:t>Erection &amp; Safety</a:t>
            </a: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8693" y="70447"/>
            <a:ext cx="4286250" cy="2763322"/>
          </a:xfrm>
          <a:prstGeom prst="rect">
            <a:avLst/>
          </a:prstGeom>
        </p:spPr>
      </p:pic>
      <p:sp>
        <p:nvSpPr>
          <p:cNvPr id="11" name="Rectangle 10"/>
          <p:cNvSpPr/>
          <p:nvPr/>
        </p:nvSpPr>
        <p:spPr>
          <a:xfrm>
            <a:off x="669235" y="1743096"/>
            <a:ext cx="4572000" cy="830997"/>
          </a:xfrm>
          <a:prstGeom prst="rect">
            <a:avLst/>
          </a:prstGeom>
        </p:spPr>
        <p:txBody>
          <a:bodyPr>
            <a:spAutoFit/>
          </a:bodyPr>
          <a:lstStyle/>
          <a:p>
            <a:pPr>
              <a:buFont typeface="Arial" panose="020B0604020202020204" pitchFamily="34" charset="0"/>
              <a:buChar char="•"/>
            </a:pPr>
            <a:r>
              <a:rPr lang="en-US" sz="2400" dirty="0"/>
              <a:t> Or connection can be designed </a:t>
            </a:r>
            <a:br>
              <a:rPr lang="en-US" sz="2400" dirty="0"/>
            </a:br>
            <a:r>
              <a:rPr lang="en-US" sz="2400" dirty="0"/>
              <a:t>  with bolts staggered</a:t>
            </a:r>
          </a:p>
        </p:txBody>
      </p:sp>
      <p:sp>
        <p:nvSpPr>
          <p:cNvPr id="2" name="Rectangle 1"/>
          <p:cNvSpPr/>
          <p:nvPr/>
        </p:nvSpPr>
        <p:spPr>
          <a:xfrm>
            <a:off x="526093" y="2994660"/>
            <a:ext cx="864296" cy="6253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1792705" y="4155010"/>
            <a:ext cx="613611" cy="100653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669235" y="2999043"/>
            <a:ext cx="3043343" cy="461665"/>
          </a:xfrm>
          <a:prstGeom prst="rect">
            <a:avLst/>
          </a:prstGeom>
        </p:spPr>
        <p:txBody>
          <a:bodyPr wrap="square">
            <a:spAutoFit/>
          </a:bodyPr>
          <a:lstStyle/>
          <a:p>
            <a:r>
              <a:rPr lang="en-US" sz="2400" dirty="0"/>
              <a:t>Bolts staggered</a:t>
            </a:r>
          </a:p>
        </p:txBody>
      </p:sp>
      <p:cxnSp>
        <p:nvCxnSpPr>
          <p:cNvPr id="14" name="Straight Arrow Connector 13"/>
          <p:cNvCxnSpPr/>
          <p:nvPr/>
        </p:nvCxnSpPr>
        <p:spPr>
          <a:xfrm>
            <a:off x="1925053" y="3523217"/>
            <a:ext cx="132347" cy="631793"/>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885082" y="2774389"/>
            <a:ext cx="4166615" cy="830997"/>
          </a:xfrm>
          <a:prstGeom prst="rect">
            <a:avLst/>
          </a:prstGeom>
        </p:spPr>
        <p:txBody>
          <a:bodyPr wrap="square">
            <a:spAutoFit/>
          </a:bodyPr>
          <a:lstStyle/>
          <a:p>
            <a:r>
              <a:rPr lang="en-US" sz="2400" dirty="0"/>
              <a:t>Bolts shared; in double shear and carry equal load</a:t>
            </a:r>
          </a:p>
        </p:txBody>
      </p:sp>
      <p:sp>
        <p:nvSpPr>
          <p:cNvPr id="20" name="Oval 19"/>
          <p:cNvSpPr/>
          <p:nvPr/>
        </p:nvSpPr>
        <p:spPr>
          <a:xfrm>
            <a:off x="6352651" y="4194989"/>
            <a:ext cx="481263" cy="34488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Arrow Connector 20"/>
          <p:cNvCxnSpPr/>
          <p:nvPr/>
        </p:nvCxnSpPr>
        <p:spPr>
          <a:xfrm>
            <a:off x="6135118" y="3613521"/>
            <a:ext cx="274627" cy="531372"/>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6352651" y="5161547"/>
            <a:ext cx="481263" cy="34488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6065981" y="3650538"/>
            <a:ext cx="274627" cy="168345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11159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4" name="Content Placeholder 3"/>
          <p:cNvSpPr>
            <a:spLocks noGrp="1"/>
          </p:cNvSpPr>
          <p:nvPr>
            <p:ph idx="1"/>
          </p:nvPr>
        </p:nvSpPr>
        <p:spPr>
          <a:xfrm>
            <a:off x="768096" y="1898469"/>
            <a:ext cx="7290055" cy="4410891"/>
          </a:xfrm>
        </p:spPr>
        <p:txBody>
          <a:bodyPr/>
          <a:lstStyle/>
          <a:p>
            <a:r>
              <a:rPr lang="en-US" b="1" u="sng" dirty="0">
                <a:solidFill>
                  <a:schemeClr val="tx2"/>
                </a:solidFill>
              </a:rPr>
              <a:t>Temporary Bracing</a:t>
            </a:r>
          </a:p>
        </p:txBody>
      </p:sp>
      <p:pic>
        <p:nvPicPr>
          <p:cNvPr id="5" name="Picture 6" descr="0118022803 (5)"/>
          <p:cNvPicPr>
            <a:picLocks noChangeAspect="1" noChangeArrowheads="1"/>
          </p:cNvPicPr>
          <p:nvPr/>
        </p:nvPicPr>
        <p:blipFill rotWithShape="1">
          <a:blip r:embed="rId3">
            <a:extLst>
              <a:ext uri="{28A0092B-C50C-407E-A947-70E740481C1C}">
                <a14:useLocalDpi xmlns:a14="http://schemas.microsoft.com/office/drawing/2010/main" val="0"/>
              </a:ext>
            </a:extLst>
          </a:blip>
          <a:srcRect b="11515"/>
          <a:stretch/>
        </p:blipFill>
        <p:spPr bwMode="auto">
          <a:xfrm>
            <a:off x="989716" y="2322649"/>
            <a:ext cx="6668384" cy="44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25</a:t>
            </a:fld>
            <a:endParaRPr lang="en-US" alt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8741" y="75489"/>
            <a:ext cx="3699509" cy="27746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11422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898469"/>
            <a:ext cx="3751653" cy="4410891"/>
          </a:xfrm>
          <a:noFill/>
        </p:spPr>
        <p:txBody>
          <a:bodyPr>
            <a:normAutofit fontScale="92500" lnSpcReduction="10000"/>
          </a:bodyPr>
          <a:lstStyle/>
          <a:p>
            <a:pPr marL="0" indent="0">
              <a:buNone/>
            </a:pPr>
            <a:r>
              <a:rPr lang="en-US" b="1" u="sng" dirty="0">
                <a:solidFill>
                  <a:schemeClr val="tx2"/>
                </a:solidFill>
              </a:rPr>
              <a:t>Plumbing of the Structure</a:t>
            </a:r>
          </a:p>
          <a:p>
            <a:pPr>
              <a:buFont typeface="Arial" panose="020B0604020202020204" pitchFamily="34" charset="0"/>
              <a:buChar char="•"/>
            </a:pPr>
            <a:r>
              <a:rPr lang="en-US" dirty="0"/>
              <a:t> Vertical alignment of the </a:t>
            </a:r>
            <a:br>
              <a:rPr lang="en-US" dirty="0"/>
            </a:br>
            <a:r>
              <a:rPr lang="en-US" dirty="0"/>
              <a:t> structure  </a:t>
            </a:r>
          </a:p>
          <a:p>
            <a:pPr>
              <a:buFont typeface="Arial" panose="020B0604020202020204" pitchFamily="34" charset="0"/>
              <a:buChar char="•"/>
            </a:pPr>
            <a:r>
              <a:rPr lang="en-US" dirty="0"/>
              <a:t>  Erector is responsible for </a:t>
            </a:r>
            <a:br>
              <a:rPr lang="en-US" dirty="0"/>
            </a:br>
            <a:r>
              <a:rPr lang="en-US" dirty="0"/>
              <a:t>  installation of framing to </a:t>
            </a:r>
            <a:br>
              <a:rPr lang="en-US" dirty="0"/>
            </a:br>
            <a:r>
              <a:rPr lang="en-US" dirty="0"/>
              <a:t>  the specified </a:t>
            </a:r>
            <a:r>
              <a:rPr lang="en-US" dirty="0" err="1"/>
              <a:t>plumbness</a:t>
            </a:r>
            <a:r>
              <a:rPr lang="en-US" dirty="0"/>
              <a:t>, </a:t>
            </a:r>
            <a:br>
              <a:rPr lang="en-US" dirty="0"/>
            </a:br>
            <a:r>
              <a:rPr lang="en-US" dirty="0"/>
              <a:t>  elevation &amp; alignment within </a:t>
            </a:r>
            <a:br>
              <a:rPr lang="en-US" dirty="0"/>
            </a:br>
            <a:r>
              <a:rPr lang="en-US" dirty="0"/>
              <a:t>  erection tolerances (per AISC </a:t>
            </a:r>
            <a:br>
              <a:rPr lang="en-US" dirty="0"/>
            </a:br>
            <a:r>
              <a:rPr lang="en-US" dirty="0"/>
              <a:t>  Code of Standard Practice)</a:t>
            </a:r>
          </a:p>
          <a:p>
            <a:pPr>
              <a:buFont typeface="Arial" panose="020B0604020202020204" pitchFamily="34" charset="0"/>
              <a:buChar char="•"/>
            </a:pPr>
            <a:r>
              <a:rPr lang="en-US" dirty="0"/>
              <a:t>  Generally, maximum </a:t>
            </a:r>
            <a:br>
              <a:rPr lang="en-US" dirty="0"/>
            </a:br>
            <a:r>
              <a:rPr lang="en-US" dirty="0"/>
              <a:t>  permitted out-of-plumb: </a:t>
            </a:r>
          </a:p>
          <a:p>
            <a:pPr marL="0" indent="0">
              <a:buNone/>
            </a:pPr>
            <a:r>
              <a:rPr lang="en-US" dirty="0"/>
              <a:t>      </a:t>
            </a:r>
            <a:r>
              <a:rPr lang="el-GR" dirty="0">
                <a:latin typeface="Times New Roman" panose="02020603050405020304" pitchFamily="18" charset="0"/>
                <a:cs typeface="Times New Roman" panose="02020603050405020304" pitchFamily="18" charset="0"/>
              </a:rPr>
              <a:t>Δ</a:t>
            </a:r>
            <a:r>
              <a:rPr lang="en-US" dirty="0">
                <a:latin typeface="Times New Roman" panose="02020603050405020304" pitchFamily="18" charset="0"/>
                <a:cs typeface="Times New Roman" panose="02020603050405020304" pitchFamily="18" charset="0"/>
              </a:rPr>
              <a:t> </a:t>
            </a:r>
            <a:r>
              <a:rPr lang="en-US" dirty="0"/>
              <a:t>= L/500</a:t>
            </a:r>
          </a:p>
          <a:p>
            <a:pPr>
              <a:buFont typeface="Arial" panose="020B0604020202020204" pitchFamily="34" charset="0"/>
              <a:buChar char="•"/>
            </a:pPr>
            <a:endParaRPr lang="en-US" dirty="0"/>
          </a:p>
        </p:txBody>
      </p:sp>
      <p:sp>
        <p:nvSpPr>
          <p:cNvPr id="7" name="Slide Number Placeholder 6"/>
          <p:cNvSpPr>
            <a:spLocks noGrp="1"/>
          </p:cNvSpPr>
          <p:nvPr>
            <p:ph type="sldNum" sz="quarter" idx="12"/>
          </p:nvPr>
        </p:nvSpPr>
        <p:spPr/>
        <p:txBody>
          <a:bodyPr/>
          <a:lstStyle/>
          <a:p>
            <a:fld id="{9DBAC5ED-916B-4A4B-9960-52DDD2B57D0D}" type="slidenum">
              <a:rPr lang="en-US" altLang="en-US" smtClean="0"/>
              <a:pPr/>
              <a:t>26</a:t>
            </a:fld>
            <a:endParaRPr lang="en-US" altLang="en-US"/>
          </a:p>
        </p:txBody>
      </p:sp>
      <p:cxnSp>
        <p:nvCxnSpPr>
          <p:cNvPr id="5" name="Straight Connector 4"/>
          <p:cNvCxnSpPr/>
          <p:nvPr/>
        </p:nvCxnSpPr>
        <p:spPr>
          <a:xfrm flipV="1">
            <a:off x="5642811" y="2298032"/>
            <a:ext cx="0" cy="2875547"/>
          </a:xfrm>
          <a:prstGeom prst="line">
            <a:avLst/>
          </a:prstGeom>
          <a:ln w="57150"/>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5149516" y="5197642"/>
            <a:ext cx="1010652"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H="1">
            <a:off x="5149516"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H="1">
            <a:off x="5438274"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H="1">
            <a:off x="5750519"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H="1">
            <a:off x="5942216"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Arrow Connector 15"/>
          <p:cNvCxnSpPr/>
          <p:nvPr/>
        </p:nvCxnSpPr>
        <p:spPr>
          <a:xfrm flipV="1">
            <a:off x="5149516" y="2298032"/>
            <a:ext cx="0" cy="2791326"/>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17" name="Content Placeholder 2"/>
          <p:cNvSpPr txBox="1">
            <a:spLocks/>
          </p:cNvSpPr>
          <p:nvPr/>
        </p:nvSpPr>
        <p:spPr>
          <a:xfrm>
            <a:off x="4400885" y="3460396"/>
            <a:ext cx="850899" cy="115816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lgn="ctr">
              <a:buNone/>
            </a:pPr>
            <a:r>
              <a:rPr lang="en-US" i="1" dirty="0"/>
              <a:t>L</a:t>
            </a:r>
            <a:endParaRPr lang="en-US" dirty="0"/>
          </a:p>
        </p:txBody>
      </p:sp>
      <p:sp>
        <p:nvSpPr>
          <p:cNvPr id="18" name="Content Placeholder 2"/>
          <p:cNvSpPr txBox="1">
            <a:spLocks/>
          </p:cNvSpPr>
          <p:nvPr/>
        </p:nvSpPr>
        <p:spPr>
          <a:xfrm>
            <a:off x="4834029" y="5716179"/>
            <a:ext cx="1554171" cy="115816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lgn="ctr">
              <a:buNone/>
            </a:pPr>
            <a:r>
              <a:rPr lang="en-US" i="1" dirty="0"/>
              <a:t>Plumb Structure</a:t>
            </a:r>
            <a:endParaRPr lang="en-US" dirty="0"/>
          </a:p>
        </p:txBody>
      </p:sp>
      <p:sp>
        <p:nvSpPr>
          <p:cNvPr id="19" name="Content Placeholder 2"/>
          <p:cNvSpPr txBox="1">
            <a:spLocks/>
          </p:cNvSpPr>
          <p:nvPr/>
        </p:nvSpPr>
        <p:spPr>
          <a:xfrm>
            <a:off x="7023774" y="5716179"/>
            <a:ext cx="1762284" cy="115816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lgn="ctr">
              <a:buNone/>
            </a:pPr>
            <a:r>
              <a:rPr lang="en-US" i="1" dirty="0"/>
              <a:t>Out-of-Plumb Structure</a:t>
            </a:r>
            <a:endParaRPr lang="en-US" dirty="0"/>
          </a:p>
        </p:txBody>
      </p:sp>
      <p:cxnSp>
        <p:nvCxnSpPr>
          <p:cNvPr id="20" name="Straight Connector 19"/>
          <p:cNvCxnSpPr/>
          <p:nvPr/>
        </p:nvCxnSpPr>
        <p:spPr>
          <a:xfrm flipV="1">
            <a:off x="7715317" y="2298032"/>
            <a:ext cx="517357" cy="2875548"/>
          </a:xfrm>
          <a:prstGeom prst="line">
            <a:avLst/>
          </a:prstGeom>
          <a:ln w="57150"/>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7222022" y="5197642"/>
            <a:ext cx="1010652" cy="0"/>
          </a:xfrm>
          <a:prstGeom prst="line">
            <a:avLst/>
          </a:prstGeom>
          <a:ln w="57150"/>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flipH="1">
            <a:off x="7222022"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H="1">
            <a:off x="7510780"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H="1">
            <a:off x="7823025"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flipH="1">
            <a:off x="8014722" y="5197642"/>
            <a:ext cx="204537" cy="228600"/>
          </a:xfrm>
          <a:prstGeom prst="line">
            <a:avLst/>
          </a:prstGeom>
        </p:spPr>
        <p:style>
          <a:lnRef idx="1">
            <a:schemeClr val="dk1"/>
          </a:lnRef>
          <a:fillRef idx="0">
            <a:schemeClr val="dk1"/>
          </a:fillRef>
          <a:effectRef idx="0">
            <a:schemeClr val="dk1"/>
          </a:effectRef>
          <a:fontRef idx="minor">
            <a:schemeClr val="tx1"/>
          </a:fontRef>
        </p:style>
      </p:cxnSp>
      <p:cxnSp>
        <p:nvCxnSpPr>
          <p:cNvPr id="26" name="Straight Arrow Connector 25"/>
          <p:cNvCxnSpPr/>
          <p:nvPr/>
        </p:nvCxnSpPr>
        <p:spPr>
          <a:xfrm flipV="1">
            <a:off x="7222022" y="2298032"/>
            <a:ext cx="0" cy="2791326"/>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V="1">
            <a:off x="7715317" y="2379693"/>
            <a:ext cx="0" cy="2793887"/>
          </a:xfrm>
          <a:prstGeom prst="line">
            <a:avLst/>
          </a:prstGeom>
          <a:ln w="28575">
            <a:prstDash val="sysDash"/>
          </a:ln>
        </p:spPr>
        <p:style>
          <a:lnRef idx="1">
            <a:schemeClr val="dk1"/>
          </a:lnRef>
          <a:fillRef idx="0">
            <a:schemeClr val="dk1"/>
          </a:fillRef>
          <a:effectRef idx="0">
            <a:schemeClr val="dk1"/>
          </a:effectRef>
          <a:fontRef idx="minor">
            <a:schemeClr val="tx1"/>
          </a:fontRef>
        </p:style>
      </p:cxnSp>
      <p:cxnSp>
        <p:nvCxnSpPr>
          <p:cNvPr id="30" name="Straight Arrow Connector 29"/>
          <p:cNvCxnSpPr/>
          <p:nvPr/>
        </p:nvCxnSpPr>
        <p:spPr>
          <a:xfrm flipH="1">
            <a:off x="7727348" y="2298032"/>
            <a:ext cx="505327" cy="0"/>
          </a:xfrm>
          <a:prstGeom prst="straightConnector1">
            <a:avLst/>
          </a:prstGeom>
          <a:ln w="19050">
            <a:headEnd type="triangle"/>
            <a:tailEnd type="triangle"/>
          </a:ln>
        </p:spPr>
        <p:style>
          <a:lnRef idx="1">
            <a:schemeClr val="dk1"/>
          </a:lnRef>
          <a:fillRef idx="0">
            <a:schemeClr val="dk1"/>
          </a:fillRef>
          <a:effectRef idx="0">
            <a:schemeClr val="dk1"/>
          </a:effectRef>
          <a:fontRef idx="minor">
            <a:schemeClr val="tx1"/>
          </a:fontRef>
        </p:style>
      </p:cxnSp>
      <p:sp>
        <p:nvSpPr>
          <p:cNvPr id="33" name="Content Placeholder 2"/>
          <p:cNvSpPr txBox="1">
            <a:spLocks/>
          </p:cNvSpPr>
          <p:nvPr/>
        </p:nvSpPr>
        <p:spPr>
          <a:xfrm>
            <a:off x="7510780" y="1800611"/>
            <a:ext cx="850899" cy="115816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lgn="ctr">
              <a:buNone/>
            </a:pPr>
            <a:r>
              <a:rPr lang="el-GR" i="1" dirty="0">
                <a:latin typeface="Times New Roman" panose="02020603050405020304" pitchFamily="18" charset="0"/>
                <a:cs typeface="Times New Roman" panose="02020603050405020304" pitchFamily="18" charset="0"/>
              </a:rPr>
              <a:t>Δ</a:t>
            </a:r>
            <a:endParaRPr lang="en-US" dirty="0"/>
          </a:p>
        </p:txBody>
      </p:sp>
      <p:sp>
        <p:nvSpPr>
          <p:cNvPr id="36" name="Content Placeholder 2"/>
          <p:cNvSpPr txBox="1">
            <a:spLocks/>
          </p:cNvSpPr>
          <p:nvPr/>
        </p:nvSpPr>
        <p:spPr>
          <a:xfrm>
            <a:off x="6575660" y="3460396"/>
            <a:ext cx="850899" cy="115816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lgn="ctr">
              <a:buNone/>
            </a:pPr>
            <a:r>
              <a:rPr lang="en-US" i="1" dirty="0"/>
              <a:t>L</a:t>
            </a:r>
            <a:endParaRPr lang="en-US" dirty="0"/>
          </a:p>
        </p:txBody>
      </p:sp>
    </p:spTree>
    <p:extLst>
      <p:ext uri="{BB962C8B-B14F-4D97-AF65-F5344CB8AC3E}">
        <p14:creationId xmlns:p14="http://schemas.microsoft.com/office/powerpoint/2010/main" val="42139677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24110" y="551544"/>
            <a:ext cx="3865448" cy="5153931"/>
          </a:xfrm>
        </p:spPr>
      </p:pic>
      <p:sp>
        <p:nvSpPr>
          <p:cNvPr id="7" name="Slide Number Placeholder 6"/>
          <p:cNvSpPr>
            <a:spLocks noGrp="1"/>
          </p:cNvSpPr>
          <p:nvPr>
            <p:ph type="sldNum" sz="quarter" idx="12"/>
          </p:nvPr>
        </p:nvSpPr>
        <p:spPr/>
        <p:txBody>
          <a:bodyPr/>
          <a:lstStyle/>
          <a:p>
            <a:fld id="{9DBAC5ED-916B-4A4B-9960-52DDD2B57D0D}" type="slidenum">
              <a:rPr lang="en-US" altLang="en-US" smtClean="0"/>
              <a:pPr/>
              <a:t>27</a:t>
            </a:fld>
            <a:endParaRPr lang="en-US" alt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066" y="0"/>
            <a:ext cx="5143500" cy="6858000"/>
          </a:xfrm>
          <a:prstGeom prst="rect">
            <a:avLst/>
          </a:prstGeom>
        </p:spPr>
      </p:pic>
    </p:spTree>
    <p:extLst>
      <p:ext uri="{BB962C8B-B14F-4D97-AF65-F5344CB8AC3E}">
        <p14:creationId xmlns:p14="http://schemas.microsoft.com/office/powerpoint/2010/main" val="17345389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7" name="Slide Number Placeholder 6"/>
          <p:cNvSpPr>
            <a:spLocks noGrp="1"/>
          </p:cNvSpPr>
          <p:nvPr>
            <p:ph type="sldNum" sz="quarter" idx="12"/>
          </p:nvPr>
        </p:nvSpPr>
        <p:spPr>
          <a:xfrm>
            <a:off x="203208" y="6470704"/>
            <a:ext cx="730250" cy="274320"/>
          </a:xfrm>
        </p:spPr>
        <p:txBody>
          <a:bodyPr/>
          <a:lstStyle/>
          <a:p>
            <a:fld id="{9DBAC5ED-916B-4A4B-9960-52DDD2B57D0D}" type="slidenum">
              <a:rPr lang="en-US" altLang="en-US" smtClean="0"/>
              <a:pPr/>
              <a:t>28</a:t>
            </a:fld>
            <a:endParaRPr lang="en-US" alt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0789"/>
            <a:ext cx="7315200" cy="5486400"/>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0444" y="3071947"/>
            <a:ext cx="4946468" cy="37098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942647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898469"/>
            <a:ext cx="7510272" cy="4410891"/>
          </a:xfrm>
        </p:spPr>
        <p:txBody>
          <a:bodyPr>
            <a:normAutofit/>
          </a:bodyPr>
          <a:lstStyle/>
          <a:p>
            <a:pPr marL="0" indent="0">
              <a:buNone/>
            </a:pPr>
            <a:r>
              <a:rPr lang="en-US" b="1" u="sng" dirty="0">
                <a:solidFill>
                  <a:schemeClr val="tx2"/>
                </a:solidFill>
              </a:rPr>
              <a:t>Bolt Tightening</a:t>
            </a:r>
            <a:r>
              <a:rPr lang="en-US" dirty="0"/>
              <a:t> </a:t>
            </a:r>
          </a:p>
          <a:p>
            <a:pPr>
              <a:buFont typeface="Arial" panose="020B0604020202020204" pitchFamily="34" charset="0"/>
              <a:buChar char="•"/>
            </a:pPr>
            <a:r>
              <a:rPr lang="en-US" dirty="0"/>
              <a:t>  After the structure has been plumbed, connections should </a:t>
            </a:r>
            <a:br>
              <a:rPr lang="en-US" dirty="0"/>
            </a:br>
            <a:r>
              <a:rPr lang="en-US" dirty="0"/>
              <a:t>  all be secured (all bolts and in-field welds installed) prior </a:t>
            </a:r>
            <a:br>
              <a:rPr lang="en-US" dirty="0"/>
            </a:br>
            <a:r>
              <a:rPr lang="en-US" dirty="0"/>
              <a:t>  to removing temporary bracing.</a:t>
            </a:r>
          </a:p>
          <a:p>
            <a:pPr>
              <a:buFont typeface="Arial" panose="020B0604020202020204" pitchFamily="34" charset="0"/>
              <a:buChar char="•"/>
            </a:pPr>
            <a:r>
              <a:rPr lang="en-US" dirty="0"/>
              <a:t>  At no time shall there be more than four floors or 48 feet </a:t>
            </a:r>
            <a:br>
              <a:rPr lang="en-US" dirty="0"/>
            </a:br>
            <a:r>
              <a:rPr lang="en-US" dirty="0"/>
              <a:t>  of unfinished bolting or welding above foundation or </a:t>
            </a:r>
            <a:br>
              <a:rPr lang="en-US" dirty="0"/>
            </a:br>
            <a:r>
              <a:rPr lang="en-US" dirty="0"/>
              <a:t>  permanently secured floor.</a:t>
            </a:r>
          </a:p>
          <a:p>
            <a:pPr>
              <a:buFont typeface="Arial" panose="020B0604020202020204" pitchFamily="34" charset="0"/>
              <a:buChar char="•"/>
            </a:pPr>
            <a:r>
              <a:rPr lang="en-US" dirty="0"/>
              <a:t>  Ensure bolts reach necessary pretension if specified </a:t>
            </a:r>
            <a:br>
              <a:rPr lang="en-US" dirty="0"/>
            </a:br>
            <a:r>
              <a:rPr lang="en-US" dirty="0"/>
              <a:t>  (check twist offs, DTIs, etc.). Use snug-tight wherever </a:t>
            </a:r>
            <a:br>
              <a:rPr lang="en-US" dirty="0"/>
            </a:br>
            <a:r>
              <a:rPr lang="en-US" dirty="0"/>
              <a:t>  possible.</a:t>
            </a:r>
            <a:endParaRPr lang="en-US" dirty="0">
              <a:solidFill>
                <a:srgbClr val="FF0000"/>
              </a:solidFill>
            </a:endParaRP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29</a:t>
            </a:fld>
            <a:endParaRPr lang="en-US" altLang="en-US"/>
          </a:p>
        </p:txBody>
      </p:sp>
    </p:spTree>
    <p:extLst>
      <p:ext uri="{BB962C8B-B14F-4D97-AF65-F5344CB8AC3E}">
        <p14:creationId xmlns:p14="http://schemas.microsoft.com/office/powerpoint/2010/main" val="1804336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Steel Connections &amp; Safety</a:t>
            </a:r>
          </a:p>
        </p:txBody>
      </p:sp>
      <p:sp>
        <p:nvSpPr>
          <p:cNvPr id="3" name="Content Placeholder 2"/>
          <p:cNvSpPr>
            <a:spLocks noGrp="1"/>
          </p:cNvSpPr>
          <p:nvPr>
            <p:ph idx="1"/>
          </p:nvPr>
        </p:nvSpPr>
        <p:spPr/>
        <p:txBody>
          <a:bodyPr>
            <a:normAutofit lnSpcReduction="10000"/>
          </a:bodyPr>
          <a:lstStyle/>
          <a:p>
            <a:r>
              <a:rPr lang="en-US" dirty="0"/>
              <a:t>Steel connections are a combination of structural elements and joints used to transmit forces between two or more members.</a:t>
            </a:r>
          </a:p>
          <a:p>
            <a:endParaRPr lang="en-US" dirty="0"/>
          </a:p>
          <a:p>
            <a:r>
              <a:rPr lang="en-US" dirty="0"/>
              <a:t>Connections are </a:t>
            </a:r>
            <a:r>
              <a:rPr lang="en-US" b="1" dirty="0">
                <a:solidFill>
                  <a:srgbClr val="C00000"/>
                </a:solidFill>
              </a:rPr>
              <a:t>critical</a:t>
            </a:r>
            <a:r>
              <a:rPr lang="en-US" dirty="0"/>
              <a:t> to ensuring proper load path in a structural system, and </a:t>
            </a:r>
            <a:r>
              <a:rPr lang="en-US" b="1" dirty="0">
                <a:solidFill>
                  <a:srgbClr val="C00000"/>
                </a:solidFill>
              </a:rPr>
              <a:t>ductility</a:t>
            </a:r>
            <a:r>
              <a:rPr lang="en-US" dirty="0"/>
              <a:t> is essential to successful connections.</a:t>
            </a:r>
          </a:p>
          <a:p>
            <a:endParaRPr lang="en-US" dirty="0"/>
          </a:p>
          <a:p>
            <a:pPr marL="0" indent="0">
              <a:buNone/>
            </a:pPr>
            <a:r>
              <a:rPr lang="en-US" dirty="0"/>
              <a:t>Connections allow individual members (that can be easily fabricated, transported, and erected) to be connected to other members in order to create the structural frame.</a:t>
            </a:r>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a:t>
            </a:fld>
            <a:endParaRPr lang="en-US" altLang="en-US"/>
          </a:p>
        </p:txBody>
      </p:sp>
    </p:spTree>
    <p:extLst>
      <p:ext uri="{BB962C8B-B14F-4D97-AF65-F5344CB8AC3E}">
        <p14:creationId xmlns:p14="http://schemas.microsoft.com/office/powerpoint/2010/main" val="3870465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tightening</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62149" y="1563462"/>
            <a:ext cx="6949197" cy="5211897"/>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30</a:t>
            </a:fld>
            <a:endParaRPr lang="en-US" altLang="en-US"/>
          </a:p>
        </p:txBody>
      </p:sp>
    </p:spTree>
    <p:extLst>
      <p:ext uri="{BB962C8B-B14F-4D97-AF65-F5344CB8AC3E}">
        <p14:creationId xmlns:p14="http://schemas.microsoft.com/office/powerpoint/2010/main" val="12317798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tightening</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4872" y="2025379"/>
            <a:ext cx="3307556" cy="4410075"/>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31</a:t>
            </a:fld>
            <a:endParaRPr lang="en-US" alt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8898" y="2025379"/>
            <a:ext cx="5475102" cy="4106327"/>
          </a:xfrm>
          <a:prstGeom prst="rect">
            <a:avLst/>
          </a:prstGeom>
        </p:spPr>
      </p:pic>
    </p:spTree>
    <p:extLst>
      <p:ext uri="{BB962C8B-B14F-4D97-AF65-F5344CB8AC3E}">
        <p14:creationId xmlns:p14="http://schemas.microsoft.com/office/powerpoint/2010/main" val="3562679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898469"/>
            <a:ext cx="7632192" cy="4410891"/>
          </a:xfrm>
        </p:spPr>
        <p:txBody>
          <a:bodyPr>
            <a:normAutofit/>
          </a:bodyPr>
          <a:lstStyle/>
          <a:p>
            <a:pPr marL="0" indent="0">
              <a:buNone/>
            </a:pPr>
            <a:r>
              <a:rPr lang="en-US" b="1" u="sng" dirty="0">
                <a:solidFill>
                  <a:schemeClr val="tx2"/>
                </a:solidFill>
              </a:rPr>
              <a:t>Bolt Tightening</a:t>
            </a:r>
            <a:r>
              <a:rPr lang="en-US" dirty="0"/>
              <a:t> </a:t>
            </a:r>
          </a:p>
          <a:p>
            <a:pPr>
              <a:buFont typeface="Arial" panose="020B0604020202020204" pitchFamily="34" charset="0"/>
              <a:buChar char="•"/>
            </a:pPr>
            <a:r>
              <a:rPr lang="en-US" dirty="0"/>
              <a:t> Connection details must provide </a:t>
            </a:r>
            <a:br>
              <a:rPr lang="en-US" dirty="0"/>
            </a:br>
            <a:r>
              <a:rPr lang="en-US" dirty="0"/>
              <a:t>  proper clearance to install and </a:t>
            </a:r>
            <a:br>
              <a:rPr lang="en-US" dirty="0"/>
            </a:br>
            <a:r>
              <a:rPr lang="en-US" dirty="0"/>
              <a:t>  tighten the bolts</a:t>
            </a:r>
          </a:p>
          <a:p>
            <a:pPr>
              <a:buFont typeface="Arial" panose="020B0604020202020204" pitchFamily="34" charset="0"/>
              <a:buChar char="•"/>
            </a:pPr>
            <a:r>
              <a:rPr lang="en-US" dirty="0"/>
              <a:t> Use common gages for angles, T-shapes and W-shapes, etc.</a:t>
            </a:r>
          </a:p>
          <a:p>
            <a:pPr>
              <a:buFont typeface="Arial" panose="020B0604020202020204" pitchFamily="34" charset="0"/>
              <a:buChar char="•"/>
            </a:pPr>
            <a:r>
              <a:rPr lang="en-US" dirty="0"/>
              <a:t> Workable gage is the spacing for fasteners in the flange </a:t>
            </a:r>
            <a:br>
              <a:rPr lang="en-US" dirty="0"/>
            </a:br>
            <a:r>
              <a:rPr lang="en-US" dirty="0"/>
              <a:t>  that provides for entering and tightening clearances and </a:t>
            </a:r>
            <a:br>
              <a:rPr lang="en-US" dirty="0"/>
            </a:br>
            <a:r>
              <a:rPr lang="en-US" dirty="0"/>
              <a:t>  edge distance and spacing requirements</a:t>
            </a:r>
          </a:p>
          <a:p>
            <a:pPr>
              <a:buFont typeface="Arial" panose="020B0604020202020204" pitchFamily="34" charset="0"/>
              <a:buChar char="•"/>
            </a:pPr>
            <a:r>
              <a:rPr lang="en-US" dirty="0"/>
              <a:t> Tight conditions or skewed connections may eliminate some </a:t>
            </a:r>
            <a:br>
              <a:rPr lang="en-US" dirty="0"/>
            </a:br>
            <a:r>
              <a:rPr lang="en-US" dirty="0"/>
              <a:t> bolt tightening methods from being possible</a:t>
            </a:r>
          </a:p>
          <a:p>
            <a:pPr>
              <a:buFont typeface="Arial" panose="020B0604020202020204" pitchFamily="34" charset="0"/>
              <a:buChar char="•"/>
            </a:pPr>
            <a:endParaRPr lang="en-US" dirty="0"/>
          </a:p>
          <a:p>
            <a:pPr>
              <a:buFont typeface="Arial" panose="020B0604020202020204" pitchFamily="34" charset="0"/>
              <a:buChar char="•"/>
            </a:pPr>
            <a:endParaRPr lang="en-US" dirty="0">
              <a:solidFill>
                <a:srgbClr val="FF0000"/>
              </a:solidFill>
            </a:endParaRP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32</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8875" y="383994"/>
            <a:ext cx="3524250" cy="3028950"/>
          </a:xfrm>
          <a:prstGeom prst="rect">
            <a:avLst/>
          </a:prstGeom>
        </p:spPr>
      </p:pic>
    </p:spTree>
    <p:extLst>
      <p:ext uri="{BB962C8B-B14F-4D97-AF65-F5344CB8AC3E}">
        <p14:creationId xmlns:p14="http://schemas.microsoft.com/office/powerpoint/2010/main" val="584661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DBAC5ED-916B-4A4B-9960-52DDD2B57D0D}" type="slidenum">
              <a:rPr lang="en-US" altLang="en-US" smtClean="0"/>
              <a:pPr/>
              <a:t>33</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51887"/>
          <a:stretch/>
        </p:blipFill>
        <p:spPr>
          <a:xfrm>
            <a:off x="829056" y="3289486"/>
            <a:ext cx="6939344" cy="3455538"/>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b="3717"/>
          <a:stretch/>
        </p:blipFill>
        <p:spPr>
          <a:xfrm>
            <a:off x="933831" y="109729"/>
            <a:ext cx="6934200" cy="3108960"/>
          </a:xfrm>
          <a:prstGeom prst="rect">
            <a:avLst/>
          </a:prstGeom>
        </p:spPr>
      </p:pic>
    </p:spTree>
    <p:extLst>
      <p:ext uri="{BB962C8B-B14F-4D97-AF65-F5344CB8AC3E}">
        <p14:creationId xmlns:p14="http://schemas.microsoft.com/office/powerpoint/2010/main" val="21048176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34</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9533"/>
            <a:ext cx="8236106" cy="6595491"/>
          </a:xfrm>
          <a:prstGeom prst="rect">
            <a:avLst/>
          </a:prstGeom>
        </p:spPr>
      </p:pic>
      <p:sp>
        <p:nvSpPr>
          <p:cNvPr id="6" name="Rectangle 5"/>
          <p:cNvSpPr/>
          <p:nvPr/>
        </p:nvSpPr>
        <p:spPr>
          <a:xfrm>
            <a:off x="7205472" y="2621280"/>
            <a:ext cx="633984" cy="412374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t="9560" r="35427" b="10963"/>
          <a:stretch/>
        </p:blipFill>
        <p:spPr>
          <a:xfrm rot="5400000">
            <a:off x="6681972" y="160039"/>
            <a:ext cx="2007744" cy="1986732"/>
          </a:xfrm>
          <a:prstGeom prst="rect">
            <a:avLst/>
          </a:prstGeom>
        </p:spPr>
      </p:pic>
      <p:cxnSp>
        <p:nvCxnSpPr>
          <p:cNvPr id="9" name="Straight Arrow Connector 8"/>
          <p:cNvCxnSpPr/>
          <p:nvPr/>
        </p:nvCxnSpPr>
        <p:spPr>
          <a:xfrm>
            <a:off x="7205472" y="2157277"/>
            <a:ext cx="922528" cy="0"/>
          </a:xfrm>
          <a:prstGeom prst="straightConnector1">
            <a:avLst/>
          </a:prstGeom>
          <a:ln w="38100">
            <a:headEnd type="triangle"/>
            <a:tailEnd type="triangle"/>
          </a:ln>
        </p:spPr>
        <p:style>
          <a:lnRef idx="1">
            <a:schemeClr val="dk1"/>
          </a:lnRef>
          <a:fillRef idx="0">
            <a:schemeClr val="dk1"/>
          </a:fillRef>
          <a:effectRef idx="0">
            <a:schemeClr val="dk1"/>
          </a:effectRef>
          <a:fontRef idx="minor">
            <a:schemeClr val="tx1"/>
          </a:fontRef>
        </p:style>
      </p:cxnSp>
      <p:sp>
        <p:nvSpPr>
          <p:cNvPr id="10" name="Rectangle 9"/>
          <p:cNvSpPr/>
          <p:nvPr/>
        </p:nvSpPr>
        <p:spPr>
          <a:xfrm>
            <a:off x="6476104" y="387275"/>
            <a:ext cx="365760" cy="17700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8460486" y="387275"/>
            <a:ext cx="365760" cy="17700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p:nvPr/>
        </p:nvCxnSpPr>
        <p:spPr>
          <a:xfrm flipH="1">
            <a:off x="7522464" y="2205317"/>
            <a:ext cx="144272" cy="38368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7205472" y="2011680"/>
            <a:ext cx="0" cy="385481"/>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8125848" y="2011680"/>
            <a:ext cx="0" cy="385481"/>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795500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Rectangle 328"/>
          <p:cNvSpPr/>
          <p:nvPr/>
        </p:nvSpPr>
        <p:spPr>
          <a:xfrm>
            <a:off x="768096" y="1776549"/>
            <a:ext cx="7577618" cy="461665"/>
          </a:xfrm>
          <a:prstGeom prst="rect">
            <a:avLst/>
          </a:prstGeom>
        </p:spPr>
        <p:txBody>
          <a:bodyPr wrap="square">
            <a:spAutoFit/>
          </a:bodyPr>
          <a:lstStyle/>
          <a:p>
            <a:r>
              <a:rPr lang="en-US" sz="2400"/>
              <a:t>.</a:t>
            </a:r>
          </a:p>
        </p:txBody>
      </p:sp>
      <p:sp>
        <p:nvSpPr>
          <p:cNvPr id="5" name="Slide Number Placeholder 4"/>
          <p:cNvSpPr>
            <a:spLocks noGrp="1"/>
          </p:cNvSpPr>
          <p:nvPr>
            <p:ph type="sldNum" sz="quarter" idx="12"/>
          </p:nvPr>
        </p:nvSpPr>
        <p:spPr/>
        <p:txBody>
          <a:bodyPr/>
          <a:lstStyle/>
          <a:p>
            <a:fld id="{9DBAC5ED-916B-4A4B-9960-52DDD2B57D0D}" type="slidenum">
              <a:rPr lang="en-US" altLang="en-US" smtClean="0"/>
              <a:pPr/>
              <a:t>35</a:t>
            </a:fld>
            <a:endParaRPr lang="en-US" altLang="en-US"/>
          </a:p>
        </p:txBody>
      </p:sp>
      <p:sp>
        <p:nvSpPr>
          <p:cNvPr id="4" name="Title 3"/>
          <p:cNvSpPr>
            <a:spLocks noGrp="1"/>
          </p:cNvSpPr>
          <p:nvPr>
            <p:ph type="title"/>
          </p:nvPr>
        </p:nvSpPr>
        <p:spPr/>
        <p:txBody>
          <a:bodyPr/>
          <a:lstStyle/>
          <a:p>
            <a:r>
              <a:rPr lang="en-US" dirty="0"/>
              <a:t>Erection &amp; Safety</a:t>
            </a:r>
          </a:p>
        </p:txBody>
      </p:sp>
      <p:sp>
        <p:nvSpPr>
          <p:cNvPr id="14" name="Content Placeholder 2"/>
          <p:cNvSpPr>
            <a:spLocks noGrp="1"/>
          </p:cNvSpPr>
          <p:nvPr>
            <p:ph idx="1"/>
          </p:nvPr>
        </p:nvSpPr>
        <p:spPr>
          <a:xfrm>
            <a:off x="768096" y="1898469"/>
            <a:ext cx="8223504" cy="4410891"/>
          </a:xfrm>
        </p:spPr>
        <p:txBody>
          <a:bodyPr>
            <a:normAutofit/>
          </a:bodyPr>
          <a:lstStyle/>
          <a:p>
            <a:pPr marL="0" indent="0">
              <a:buNone/>
            </a:pPr>
            <a:r>
              <a:rPr lang="en-US" b="1" u="sng" dirty="0">
                <a:solidFill>
                  <a:schemeClr val="tx2"/>
                </a:solidFill>
              </a:rPr>
              <a:t>Additional Options to Ensure Bolt Tightening Clearance</a:t>
            </a:r>
          </a:p>
          <a:p>
            <a:r>
              <a:rPr lang="en-US" dirty="0"/>
              <a:t>Stagger shop &amp; field bolts to provide ample clearance as shown</a:t>
            </a:r>
          </a:p>
          <a:p>
            <a:r>
              <a:rPr lang="en-US" dirty="0"/>
              <a:t>Staggering bolts is also beneficial for erection safety &amp; stability </a:t>
            </a:r>
          </a:p>
          <a:p>
            <a:r>
              <a:rPr lang="en-US" dirty="0"/>
              <a:t>Manual Table 7-15 can be used to check clearances</a:t>
            </a:r>
          </a:p>
        </p:txBody>
      </p:sp>
      <p:grpSp>
        <p:nvGrpSpPr>
          <p:cNvPr id="13" name="Group 12"/>
          <p:cNvGrpSpPr/>
          <p:nvPr/>
        </p:nvGrpSpPr>
        <p:grpSpPr>
          <a:xfrm>
            <a:off x="2593616" y="3973521"/>
            <a:ext cx="3639014" cy="2634343"/>
            <a:chOff x="2593616" y="3962400"/>
            <a:chExt cx="3639014" cy="2634343"/>
          </a:xfrm>
        </p:grpSpPr>
        <p:pic>
          <p:nvPicPr>
            <p:cNvPr id="6" name="Picture 8" descr="Diagram&#10;&#10;Description automatically generated">
              <a:extLst>
                <a:ext uri="{FF2B5EF4-FFF2-40B4-BE49-F238E27FC236}">
                  <a16:creationId xmlns:a16="http://schemas.microsoft.com/office/drawing/2014/main" id="{5F7F15D2-BD78-4EB7-8DE6-71A904590BE0}"/>
                </a:ext>
              </a:extLst>
            </p:cNvPr>
            <p:cNvPicPr>
              <a:picLocks noChangeAspect="1"/>
            </p:cNvPicPr>
            <p:nvPr/>
          </p:nvPicPr>
          <p:blipFill rotWithShape="1">
            <a:blip r:embed="rId3">
              <a:extLst>
                <a:ext uri="{28A0092B-C50C-407E-A947-70E740481C1C}">
                  <a14:useLocalDpi xmlns:a14="http://schemas.microsoft.com/office/drawing/2010/main" val="0"/>
                </a:ext>
              </a:extLst>
            </a:blip>
            <a:srcRect l="54739" t="8002" b="18971"/>
            <a:stretch/>
          </p:blipFill>
          <p:spPr>
            <a:xfrm>
              <a:off x="2593616" y="3962400"/>
              <a:ext cx="3639014" cy="2634343"/>
            </a:xfrm>
            <a:prstGeom prst="rect">
              <a:avLst/>
            </a:prstGeom>
          </p:spPr>
        </p:pic>
        <p:sp>
          <p:nvSpPr>
            <p:cNvPr id="9" name="Rectangle 8"/>
            <p:cNvSpPr/>
            <p:nvPr/>
          </p:nvSpPr>
          <p:spPr>
            <a:xfrm>
              <a:off x="4563092" y="5878342"/>
              <a:ext cx="27432" cy="56876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563092" y="4638442"/>
              <a:ext cx="27432" cy="3657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173456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Rectangle 328"/>
          <p:cNvSpPr/>
          <p:nvPr/>
        </p:nvSpPr>
        <p:spPr>
          <a:xfrm>
            <a:off x="768096" y="1776549"/>
            <a:ext cx="7577618" cy="461665"/>
          </a:xfrm>
          <a:prstGeom prst="rect">
            <a:avLst/>
          </a:prstGeom>
        </p:spPr>
        <p:txBody>
          <a:bodyPr wrap="square">
            <a:spAutoFit/>
          </a:bodyPr>
          <a:lstStyle/>
          <a:p>
            <a:r>
              <a:rPr lang="en-US" sz="2400"/>
              <a:t>.</a:t>
            </a:r>
          </a:p>
        </p:txBody>
      </p:sp>
      <p:sp>
        <p:nvSpPr>
          <p:cNvPr id="5" name="Slide Number Placeholder 4"/>
          <p:cNvSpPr>
            <a:spLocks noGrp="1"/>
          </p:cNvSpPr>
          <p:nvPr>
            <p:ph type="sldNum" sz="quarter" idx="12"/>
          </p:nvPr>
        </p:nvSpPr>
        <p:spPr/>
        <p:txBody>
          <a:bodyPr/>
          <a:lstStyle/>
          <a:p>
            <a:fld id="{9DBAC5ED-916B-4A4B-9960-52DDD2B57D0D}" type="slidenum">
              <a:rPr lang="en-US" altLang="en-US" smtClean="0"/>
              <a:pPr/>
              <a:t>36</a:t>
            </a:fld>
            <a:endParaRPr lang="en-US" altLang="en-US"/>
          </a:p>
        </p:txBody>
      </p:sp>
      <p:sp>
        <p:nvSpPr>
          <p:cNvPr id="4" name="Title 3"/>
          <p:cNvSpPr>
            <a:spLocks noGrp="1"/>
          </p:cNvSpPr>
          <p:nvPr>
            <p:ph type="title"/>
          </p:nvPr>
        </p:nvSpPr>
        <p:spPr/>
        <p:txBody>
          <a:bodyPr/>
          <a:lstStyle/>
          <a:p>
            <a:r>
              <a:rPr lang="en-US" dirty="0"/>
              <a:t>Erection &amp; Safety</a:t>
            </a:r>
          </a:p>
        </p:txBody>
      </p:sp>
      <p:sp>
        <p:nvSpPr>
          <p:cNvPr id="14" name="Content Placeholder 2"/>
          <p:cNvSpPr>
            <a:spLocks noGrp="1"/>
          </p:cNvSpPr>
          <p:nvPr>
            <p:ph idx="1"/>
          </p:nvPr>
        </p:nvSpPr>
        <p:spPr>
          <a:xfrm>
            <a:off x="768096" y="1898470"/>
            <a:ext cx="7290055" cy="1494770"/>
          </a:xfrm>
        </p:spPr>
        <p:txBody>
          <a:bodyPr>
            <a:normAutofit/>
          </a:bodyPr>
          <a:lstStyle/>
          <a:p>
            <a:pPr marL="0" indent="0">
              <a:buNone/>
            </a:pPr>
            <a:r>
              <a:rPr lang="en-US" b="1" u="sng" dirty="0">
                <a:solidFill>
                  <a:schemeClr val="tx2"/>
                </a:solidFill>
              </a:rPr>
              <a:t>Additional Options to Ensure Bolt Tightening Clearance</a:t>
            </a:r>
          </a:p>
          <a:p>
            <a:pPr marL="0" indent="0">
              <a:buNone/>
            </a:pPr>
            <a:r>
              <a:rPr lang="en-US" dirty="0"/>
              <a:t>Increase connection angle gages to provide adequate driving clearance</a:t>
            </a:r>
            <a:endParaRPr lang="en-US" b="1" u="sng" dirty="0">
              <a:solidFill>
                <a:schemeClr val="tx2"/>
              </a:solidFill>
            </a:endParaRPr>
          </a:p>
        </p:txBody>
      </p:sp>
      <p:pic>
        <p:nvPicPr>
          <p:cNvPr id="3" name="Picture 2">
            <a:extLst>
              <a:ext uri="{FF2B5EF4-FFF2-40B4-BE49-F238E27FC236}">
                <a16:creationId xmlns:a16="http://schemas.microsoft.com/office/drawing/2014/main" id="{581A8BEC-074C-45C1-AE90-DF09BD90D6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086" y="3513410"/>
            <a:ext cx="4010140" cy="3120390"/>
          </a:xfrm>
          <a:prstGeom prst="rect">
            <a:avLst/>
          </a:prstGeom>
        </p:spPr>
      </p:pic>
      <p:grpSp>
        <p:nvGrpSpPr>
          <p:cNvPr id="2" name="Group 1"/>
          <p:cNvGrpSpPr/>
          <p:nvPr/>
        </p:nvGrpSpPr>
        <p:grpSpPr>
          <a:xfrm>
            <a:off x="4192100" y="3169393"/>
            <a:ext cx="4725179" cy="2952170"/>
            <a:chOff x="4361291" y="2627829"/>
            <a:chExt cx="4725179" cy="2952170"/>
          </a:xfrm>
        </p:grpSpPr>
        <p:pic>
          <p:nvPicPr>
            <p:cNvPr id="7" name="Picture 6">
              <a:extLst>
                <a:ext uri="{FF2B5EF4-FFF2-40B4-BE49-F238E27FC236}">
                  <a16:creationId xmlns:a16="http://schemas.microsoft.com/office/drawing/2014/main" id="{D358EA1C-667C-483A-84F0-176342AC43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3123" y="2627829"/>
              <a:ext cx="4634277" cy="2952170"/>
            </a:xfrm>
            <a:prstGeom prst="rect">
              <a:avLst/>
            </a:prstGeom>
          </p:spPr>
        </p:pic>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903A5C8-63F6-4576-99EF-4409AD84A332}"/>
                    </a:ext>
                  </a:extLst>
                </p:cNvPr>
                <p:cNvSpPr txBox="1"/>
                <p:nvPr/>
              </p:nvSpPr>
              <p:spPr>
                <a:xfrm>
                  <a:off x="4361291" y="4532041"/>
                  <a:ext cx="391228" cy="2616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b="0" i="1" smtClean="0">
                            <a:latin typeface="Cambria Math" panose="02040503050406030204" pitchFamily="18" charset="0"/>
                          </a:rPr>
                          <m:t>7"</m:t>
                        </m:r>
                      </m:oMath>
                    </m:oMathPara>
                  </a14:m>
                  <a:endParaRPr lang="en-US" sz="1100" dirty="0"/>
                </a:p>
              </p:txBody>
            </p:sp>
          </mc:Choice>
          <mc:Fallback xmlns="">
            <p:sp>
              <p:nvSpPr>
                <p:cNvPr id="10" name="TextBox 9">
                  <a:extLst>
                    <a:ext uri="{FF2B5EF4-FFF2-40B4-BE49-F238E27FC236}">
                      <a16:creationId xmlns:a16="http://schemas.microsoft.com/office/drawing/2014/main" id="{A903A5C8-63F6-4576-99EF-4409AD84A332}"/>
                    </a:ext>
                  </a:extLst>
                </p:cNvPr>
                <p:cNvSpPr txBox="1">
                  <a:spLocks noRot="1" noChangeAspect="1" noMove="1" noResize="1" noEditPoints="1" noAdjustHandles="1" noChangeArrowheads="1" noChangeShapeType="1" noTextEdit="1"/>
                </p:cNvSpPr>
                <p:nvPr/>
              </p:nvSpPr>
              <p:spPr>
                <a:xfrm>
                  <a:off x="4361291" y="4532041"/>
                  <a:ext cx="391228" cy="26161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E6DF4FF3-72B9-4748-9C99-1B8DDF021C93}"/>
                    </a:ext>
                  </a:extLst>
                </p:cNvPr>
                <p:cNvSpPr txBox="1"/>
                <p:nvPr/>
              </p:nvSpPr>
              <p:spPr>
                <a:xfrm>
                  <a:off x="4752519" y="4244520"/>
                  <a:ext cx="391228" cy="4238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i="1" smtClean="0">
                            <a:latin typeface="Cambria Math" panose="02040503050406030204" pitchFamily="18" charset="0"/>
                          </a:rPr>
                          <m:t>3</m:t>
                        </m:r>
                        <m:f>
                          <m:fPr>
                            <m:ctrlPr>
                              <a:rPr lang="en-US" sz="1100" i="1" smtClean="0">
                                <a:latin typeface="Cambria Math" panose="02040503050406030204" pitchFamily="18" charset="0"/>
                              </a:rPr>
                            </m:ctrlPr>
                          </m:fPr>
                          <m:num>
                            <m:r>
                              <a:rPr lang="en-US" sz="1100" b="0" i="1" smtClean="0">
                                <a:latin typeface="Cambria Math" panose="02040503050406030204" pitchFamily="18" charset="0"/>
                              </a:rPr>
                              <m:t>1</m:t>
                            </m:r>
                          </m:num>
                          <m:den>
                            <m:r>
                              <a:rPr lang="en-US" sz="1100" b="0" i="1" smtClean="0">
                                <a:latin typeface="Cambria Math" panose="02040503050406030204" pitchFamily="18" charset="0"/>
                              </a:rPr>
                              <m:t>2</m:t>
                            </m:r>
                          </m:den>
                        </m:f>
                        <m:r>
                          <a:rPr lang="en-US" sz="1100" b="0" i="1" smtClean="0">
                            <a:latin typeface="Cambria Math" panose="02040503050406030204" pitchFamily="18" charset="0"/>
                          </a:rPr>
                          <m:t>"</m:t>
                        </m:r>
                      </m:oMath>
                    </m:oMathPara>
                  </a14:m>
                  <a:endParaRPr lang="en-US" sz="1100" dirty="0"/>
                </a:p>
              </p:txBody>
            </p:sp>
          </mc:Choice>
          <mc:Fallback xmlns="">
            <p:sp>
              <p:nvSpPr>
                <p:cNvPr id="15" name="TextBox 14">
                  <a:extLst>
                    <a:ext uri="{FF2B5EF4-FFF2-40B4-BE49-F238E27FC236}">
                      <a16:creationId xmlns:a16="http://schemas.microsoft.com/office/drawing/2014/main" id="{E6DF4FF3-72B9-4748-9C99-1B8DDF021C93}"/>
                    </a:ext>
                  </a:extLst>
                </p:cNvPr>
                <p:cNvSpPr txBox="1">
                  <a:spLocks noRot="1" noChangeAspect="1" noMove="1" noResize="1" noEditPoints="1" noAdjustHandles="1" noChangeArrowheads="1" noChangeShapeType="1" noTextEdit="1"/>
                </p:cNvSpPr>
                <p:nvPr/>
              </p:nvSpPr>
              <p:spPr>
                <a:xfrm>
                  <a:off x="4752519" y="4244520"/>
                  <a:ext cx="391228" cy="423834"/>
                </a:xfrm>
                <a:prstGeom prst="rect">
                  <a:avLst/>
                </a:prstGeom>
                <a:blipFill>
                  <a:blip r:embed="rId6"/>
                  <a:stretch>
                    <a:fillRect r="-15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999FE082-313C-478F-9644-7C0CD71C36E6}"/>
                    </a:ext>
                  </a:extLst>
                </p:cNvPr>
                <p:cNvSpPr txBox="1"/>
                <p:nvPr/>
              </p:nvSpPr>
              <p:spPr>
                <a:xfrm>
                  <a:off x="4752519" y="4567959"/>
                  <a:ext cx="391228" cy="4238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i="1" smtClean="0">
                            <a:latin typeface="Cambria Math" panose="02040503050406030204" pitchFamily="18" charset="0"/>
                          </a:rPr>
                          <m:t>3</m:t>
                        </m:r>
                        <m:f>
                          <m:fPr>
                            <m:ctrlPr>
                              <a:rPr lang="en-US" sz="1100" i="1" smtClean="0">
                                <a:latin typeface="Cambria Math" panose="02040503050406030204" pitchFamily="18" charset="0"/>
                              </a:rPr>
                            </m:ctrlPr>
                          </m:fPr>
                          <m:num>
                            <m:r>
                              <a:rPr lang="en-US" sz="1100" b="0" i="1" smtClean="0">
                                <a:latin typeface="Cambria Math" panose="02040503050406030204" pitchFamily="18" charset="0"/>
                              </a:rPr>
                              <m:t>1</m:t>
                            </m:r>
                          </m:num>
                          <m:den>
                            <m:r>
                              <a:rPr lang="en-US" sz="1100" b="0" i="1" smtClean="0">
                                <a:latin typeface="Cambria Math" panose="02040503050406030204" pitchFamily="18" charset="0"/>
                              </a:rPr>
                              <m:t>2</m:t>
                            </m:r>
                          </m:den>
                        </m:f>
                        <m:r>
                          <a:rPr lang="en-US" sz="1100" b="0" i="1" smtClean="0">
                            <a:latin typeface="Cambria Math" panose="02040503050406030204" pitchFamily="18" charset="0"/>
                          </a:rPr>
                          <m:t>"</m:t>
                        </m:r>
                      </m:oMath>
                    </m:oMathPara>
                  </a14:m>
                  <a:endParaRPr lang="en-US" sz="1100" dirty="0"/>
                </a:p>
              </p:txBody>
            </p:sp>
          </mc:Choice>
          <mc:Fallback xmlns="">
            <p:sp>
              <p:nvSpPr>
                <p:cNvPr id="16" name="TextBox 15">
                  <a:extLst>
                    <a:ext uri="{FF2B5EF4-FFF2-40B4-BE49-F238E27FC236}">
                      <a16:creationId xmlns:a16="http://schemas.microsoft.com/office/drawing/2014/main" id="{999FE082-313C-478F-9644-7C0CD71C36E6}"/>
                    </a:ext>
                  </a:extLst>
                </p:cNvPr>
                <p:cNvSpPr txBox="1">
                  <a:spLocks noRot="1" noChangeAspect="1" noMove="1" noResize="1" noEditPoints="1" noAdjustHandles="1" noChangeArrowheads="1" noChangeShapeType="1" noTextEdit="1"/>
                </p:cNvSpPr>
                <p:nvPr/>
              </p:nvSpPr>
              <p:spPr>
                <a:xfrm>
                  <a:off x="4752519" y="4567959"/>
                  <a:ext cx="391228" cy="423834"/>
                </a:xfrm>
                <a:prstGeom prst="rect">
                  <a:avLst/>
                </a:prstGeom>
                <a:blipFill>
                  <a:blip r:embed="rId6"/>
                  <a:stretch>
                    <a:fillRect r="-156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1EB12B79-FEE9-4358-8587-A4E33CABA89F}"/>
                    </a:ext>
                  </a:extLst>
                </p:cNvPr>
                <p:cNvSpPr txBox="1"/>
                <p:nvPr/>
              </p:nvSpPr>
              <p:spPr>
                <a:xfrm rot="16200000">
                  <a:off x="7447261" y="3920572"/>
                  <a:ext cx="391228" cy="4238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i="1">
                            <a:latin typeface="Cambria Math" panose="02040503050406030204" pitchFamily="18" charset="0"/>
                          </a:rPr>
                          <m:t>1</m:t>
                        </m:r>
                        <m:f>
                          <m:fPr>
                            <m:ctrlPr>
                              <a:rPr lang="en-US" sz="1100" i="1" smtClean="0">
                                <a:latin typeface="Cambria Math" panose="02040503050406030204" pitchFamily="18" charset="0"/>
                              </a:rPr>
                            </m:ctrlPr>
                          </m:fPr>
                          <m:num>
                            <m:r>
                              <a:rPr lang="en-US" sz="1100" b="0" i="1" smtClean="0">
                                <a:latin typeface="Cambria Math" panose="02040503050406030204" pitchFamily="18" charset="0"/>
                              </a:rPr>
                              <m:t>1</m:t>
                            </m:r>
                          </m:num>
                          <m:den>
                            <m:r>
                              <a:rPr lang="en-US" sz="1100" b="0" i="1" smtClean="0">
                                <a:latin typeface="Cambria Math" panose="02040503050406030204" pitchFamily="18" charset="0"/>
                              </a:rPr>
                              <m:t>4</m:t>
                            </m:r>
                          </m:den>
                        </m:f>
                        <m:r>
                          <a:rPr lang="en-US" sz="1100" b="0" i="1" smtClean="0">
                            <a:latin typeface="Cambria Math" panose="02040503050406030204" pitchFamily="18" charset="0"/>
                          </a:rPr>
                          <m:t>"</m:t>
                        </m:r>
                      </m:oMath>
                    </m:oMathPara>
                  </a14:m>
                  <a:endParaRPr lang="en-US" sz="1100" dirty="0"/>
                </a:p>
              </p:txBody>
            </p:sp>
          </mc:Choice>
          <mc:Fallback xmlns="">
            <p:sp>
              <p:nvSpPr>
                <p:cNvPr id="17" name="TextBox 16">
                  <a:extLst>
                    <a:ext uri="{FF2B5EF4-FFF2-40B4-BE49-F238E27FC236}">
                      <a16:creationId xmlns:a16="http://schemas.microsoft.com/office/drawing/2014/main" id="{1EB12B79-FEE9-4358-8587-A4E33CABA89F}"/>
                    </a:ext>
                  </a:extLst>
                </p:cNvPr>
                <p:cNvSpPr txBox="1">
                  <a:spLocks noRot="1" noChangeAspect="1" noMove="1" noResize="1" noEditPoints="1" noAdjustHandles="1" noChangeArrowheads="1" noChangeShapeType="1" noTextEdit="1"/>
                </p:cNvSpPr>
                <p:nvPr/>
              </p:nvSpPr>
              <p:spPr>
                <a:xfrm rot="16200000">
                  <a:off x="7447261" y="3920572"/>
                  <a:ext cx="391228" cy="423834"/>
                </a:xfrm>
                <a:prstGeom prst="rect">
                  <a:avLst/>
                </a:prstGeom>
                <a:blipFill>
                  <a:blip r:embed="rId7"/>
                  <a:stretch>
                    <a:fillRect t="-31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3D67F409-E595-4B5B-876D-83A5F2EFB34C}"/>
                    </a:ext>
                  </a:extLst>
                </p:cNvPr>
                <p:cNvSpPr txBox="1"/>
                <p:nvPr/>
              </p:nvSpPr>
              <p:spPr>
                <a:xfrm>
                  <a:off x="7744472" y="4631747"/>
                  <a:ext cx="391228" cy="4238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i="1">
                            <a:latin typeface="Cambria Math" panose="02040503050406030204" pitchFamily="18" charset="0"/>
                          </a:rPr>
                          <m:t>1</m:t>
                        </m:r>
                        <m:f>
                          <m:fPr>
                            <m:ctrlPr>
                              <a:rPr lang="en-US" sz="1100" i="1" smtClean="0">
                                <a:latin typeface="Cambria Math" panose="02040503050406030204" pitchFamily="18" charset="0"/>
                              </a:rPr>
                            </m:ctrlPr>
                          </m:fPr>
                          <m:num>
                            <m:r>
                              <a:rPr lang="en-US" sz="1100" b="0" i="1" smtClean="0">
                                <a:latin typeface="Cambria Math" panose="02040503050406030204" pitchFamily="18" charset="0"/>
                              </a:rPr>
                              <m:t>15</m:t>
                            </m:r>
                          </m:num>
                          <m:den>
                            <m:r>
                              <a:rPr lang="en-US" sz="1100" b="0" i="1" smtClean="0">
                                <a:latin typeface="Cambria Math" panose="02040503050406030204" pitchFamily="18" charset="0"/>
                              </a:rPr>
                              <m:t>16</m:t>
                            </m:r>
                          </m:den>
                        </m:f>
                        <m:r>
                          <a:rPr lang="en-US" sz="1100" b="0" i="1" smtClean="0">
                            <a:latin typeface="Cambria Math" panose="02040503050406030204" pitchFamily="18" charset="0"/>
                          </a:rPr>
                          <m:t>"</m:t>
                        </m:r>
                      </m:oMath>
                    </m:oMathPara>
                  </a14:m>
                  <a:endParaRPr lang="en-US" sz="1100" dirty="0"/>
                </a:p>
              </p:txBody>
            </p:sp>
          </mc:Choice>
          <mc:Fallback xmlns="">
            <p:sp>
              <p:nvSpPr>
                <p:cNvPr id="18" name="TextBox 17">
                  <a:extLst>
                    <a:ext uri="{FF2B5EF4-FFF2-40B4-BE49-F238E27FC236}">
                      <a16:creationId xmlns:a16="http://schemas.microsoft.com/office/drawing/2014/main" id="{3D67F409-E595-4B5B-876D-83A5F2EFB34C}"/>
                    </a:ext>
                  </a:extLst>
                </p:cNvPr>
                <p:cNvSpPr txBox="1">
                  <a:spLocks noRot="1" noChangeAspect="1" noMove="1" noResize="1" noEditPoints="1" noAdjustHandles="1" noChangeArrowheads="1" noChangeShapeType="1" noTextEdit="1"/>
                </p:cNvSpPr>
                <p:nvPr/>
              </p:nvSpPr>
              <p:spPr>
                <a:xfrm>
                  <a:off x="7744472" y="4631747"/>
                  <a:ext cx="391228" cy="423834"/>
                </a:xfrm>
                <a:prstGeom prst="rect">
                  <a:avLst/>
                </a:prstGeom>
                <a:blipFill>
                  <a:blip r:embed="rId8"/>
                  <a:stretch>
                    <a:fillRect r="-218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4277112B-FDED-4796-9784-9B64703EF30B}"/>
                    </a:ext>
                  </a:extLst>
                </p:cNvPr>
                <p:cNvSpPr txBox="1"/>
                <p:nvPr/>
              </p:nvSpPr>
              <p:spPr>
                <a:xfrm>
                  <a:off x="8662636" y="4198848"/>
                  <a:ext cx="391228" cy="4238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i="1" smtClean="0">
                            <a:latin typeface="Cambria Math" panose="02040503050406030204" pitchFamily="18" charset="0"/>
                          </a:rPr>
                          <m:t>3</m:t>
                        </m:r>
                        <m:f>
                          <m:fPr>
                            <m:ctrlPr>
                              <a:rPr lang="en-US" sz="1100" i="1" smtClean="0">
                                <a:latin typeface="Cambria Math" panose="02040503050406030204" pitchFamily="18" charset="0"/>
                              </a:rPr>
                            </m:ctrlPr>
                          </m:fPr>
                          <m:num>
                            <m:r>
                              <a:rPr lang="en-US" sz="1100" b="0" i="1" smtClean="0">
                                <a:latin typeface="Cambria Math" panose="02040503050406030204" pitchFamily="18" charset="0"/>
                              </a:rPr>
                              <m:t>3</m:t>
                            </m:r>
                          </m:num>
                          <m:den>
                            <m:r>
                              <a:rPr lang="en-US" sz="1100" b="0" i="1" smtClean="0">
                                <a:latin typeface="Cambria Math" panose="02040503050406030204" pitchFamily="18" charset="0"/>
                              </a:rPr>
                              <m:t>16</m:t>
                            </m:r>
                          </m:den>
                        </m:f>
                        <m:r>
                          <a:rPr lang="en-US" sz="1100" b="0" i="1" smtClean="0">
                            <a:latin typeface="Cambria Math" panose="02040503050406030204" pitchFamily="18" charset="0"/>
                          </a:rPr>
                          <m:t>"</m:t>
                        </m:r>
                      </m:oMath>
                    </m:oMathPara>
                  </a14:m>
                  <a:endParaRPr lang="en-US" sz="1100" dirty="0"/>
                </a:p>
              </p:txBody>
            </p:sp>
          </mc:Choice>
          <mc:Fallback xmlns="">
            <p:sp>
              <p:nvSpPr>
                <p:cNvPr id="19" name="TextBox 18">
                  <a:extLst>
                    <a:ext uri="{FF2B5EF4-FFF2-40B4-BE49-F238E27FC236}">
                      <a16:creationId xmlns:a16="http://schemas.microsoft.com/office/drawing/2014/main" id="{4277112B-FDED-4796-9784-9B64703EF30B}"/>
                    </a:ext>
                  </a:extLst>
                </p:cNvPr>
                <p:cNvSpPr txBox="1">
                  <a:spLocks noRot="1" noChangeAspect="1" noMove="1" noResize="1" noEditPoints="1" noAdjustHandles="1" noChangeArrowheads="1" noChangeShapeType="1" noTextEdit="1"/>
                </p:cNvSpPr>
                <p:nvPr/>
              </p:nvSpPr>
              <p:spPr>
                <a:xfrm>
                  <a:off x="8662636" y="4198848"/>
                  <a:ext cx="391228" cy="423834"/>
                </a:xfrm>
                <a:prstGeom prst="rect">
                  <a:avLst/>
                </a:prstGeom>
                <a:blipFill>
                  <a:blip r:embed="rId9"/>
                  <a:stretch>
                    <a:fillRect r="-234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A89149E4-13A8-4075-940E-CC8B3DEE23A2}"/>
                    </a:ext>
                  </a:extLst>
                </p:cNvPr>
                <p:cNvSpPr txBox="1"/>
                <p:nvPr/>
              </p:nvSpPr>
              <p:spPr>
                <a:xfrm rot="16200000">
                  <a:off x="8678939" y="5039278"/>
                  <a:ext cx="391228" cy="42383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sz="1100" b="0" i="1" smtClean="0">
                            <a:latin typeface="Cambria Math" panose="02040503050406030204" pitchFamily="18" charset="0"/>
                          </a:rPr>
                          <m:t>(</m:t>
                        </m:r>
                        <m:r>
                          <a:rPr lang="en-US" sz="1100" b="0" i="1" smtClean="0">
                            <a:latin typeface="Cambria Math" panose="02040503050406030204" pitchFamily="18" charset="0"/>
                          </a:rPr>
                          <m:t>𝑈𝑠𝑒</m:t>
                        </m:r>
                        <m:r>
                          <a:rPr lang="en-US" sz="1100" b="0" i="1" smtClean="0">
                            <a:latin typeface="Cambria Math" panose="02040503050406030204" pitchFamily="18" charset="0"/>
                          </a:rPr>
                          <m:t> 3</m:t>
                        </m:r>
                        <m:f>
                          <m:fPr>
                            <m:ctrlPr>
                              <a:rPr lang="en-US" sz="1100" i="1" smtClean="0">
                                <a:latin typeface="Cambria Math" panose="02040503050406030204" pitchFamily="18" charset="0"/>
                              </a:rPr>
                            </m:ctrlPr>
                          </m:fPr>
                          <m:num>
                            <m:r>
                              <a:rPr lang="en-US" sz="1100" b="0" i="1" smtClean="0">
                                <a:latin typeface="Cambria Math" panose="02040503050406030204" pitchFamily="18" charset="0"/>
                              </a:rPr>
                              <m:t>1</m:t>
                            </m:r>
                          </m:num>
                          <m:den>
                            <m:r>
                              <a:rPr lang="en-US" sz="1100" b="0" i="1" smtClean="0">
                                <a:latin typeface="Cambria Math" panose="02040503050406030204" pitchFamily="18" charset="0"/>
                              </a:rPr>
                              <m:t>2</m:t>
                            </m:r>
                          </m:den>
                        </m:f>
                        <m:r>
                          <a:rPr lang="en-US" sz="1100" b="0" i="1" smtClean="0">
                            <a:latin typeface="Cambria Math" panose="02040503050406030204" pitchFamily="18" charset="0"/>
                          </a:rPr>
                          <m:t>") </m:t>
                        </m:r>
                      </m:oMath>
                    </m:oMathPara>
                  </a14:m>
                  <a:endParaRPr lang="en-US" sz="1100" dirty="0"/>
                </a:p>
              </p:txBody>
            </p:sp>
          </mc:Choice>
          <mc:Fallback xmlns="">
            <p:sp>
              <p:nvSpPr>
                <p:cNvPr id="20" name="TextBox 19">
                  <a:extLst>
                    <a:ext uri="{FF2B5EF4-FFF2-40B4-BE49-F238E27FC236}">
                      <a16:creationId xmlns:a16="http://schemas.microsoft.com/office/drawing/2014/main" id="{A89149E4-13A8-4075-940E-CC8B3DEE23A2}"/>
                    </a:ext>
                  </a:extLst>
                </p:cNvPr>
                <p:cNvSpPr txBox="1">
                  <a:spLocks noRot="1" noChangeAspect="1" noMove="1" noResize="1" noEditPoints="1" noAdjustHandles="1" noChangeArrowheads="1" noChangeShapeType="1" noTextEdit="1"/>
                </p:cNvSpPr>
                <p:nvPr/>
              </p:nvSpPr>
              <p:spPr>
                <a:xfrm rot="16200000">
                  <a:off x="8678939" y="5039278"/>
                  <a:ext cx="391228" cy="423834"/>
                </a:xfrm>
                <a:prstGeom prst="rect">
                  <a:avLst/>
                </a:prstGeom>
                <a:blipFill>
                  <a:blip r:embed="rId10"/>
                  <a:stretch>
                    <a:fillRect t="-104688"/>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6C48DA72-1C68-492F-9C73-5C41D9E26C1C}"/>
                  </a:ext>
                </a:extLst>
              </p:cNvPr>
              <p:cNvSpPr txBox="1"/>
              <p:nvPr/>
            </p:nvSpPr>
            <p:spPr>
              <a:xfrm>
                <a:off x="2366156" y="3255899"/>
                <a:ext cx="1266940" cy="394852"/>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f>
                        <m:fPr>
                          <m:ctrlPr>
                            <a:rPr lang="en-US" sz="1050" b="0" i="1" smtClean="0">
                              <a:latin typeface="Cambria Math" panose="02040503050406030204" pitchFamily="18" charset="0"/>
                            </a:rPr>
                          </m:ctrlPr>
                        </m:fPr>
                        <m:num>
                          <m:r>
                            <a:rPr lang="en-US" sz="1050" b="0" i="1" smtClean="0">
                              <a:latin typeface="Cambria Math" panose="02040503050406030204" pitchFamily="18" charset="0"/>
                            </a:rPr>
                            <m:t>3</m:t>
                          </m:r>
                        </m:num>
                        <m:den>
                          <m:r>
                            <a:rPr lang="en-US" sz="1050" b="0" i="1" smtClean="0">
                              <a:latin typeface="Cambria Math" panose="02040503050406030204" pitchFamily="18" charset="0"/>
                            </a:rPr>
                            <m:t>4</m:t>
                          </m:r>
                        </m:den>
                      </m:f>
                      <m:r>
                        <a:rPr lang="en-US" sz="1050" b="0" i="1" smtClean="0">
                          <a:latin typeface="Cambria Math" panose="02040503050406030204" pitchFamily="18" charset="0"/>
                          <a:ea typeface="Cambria Math" panose="02040503050406030204" pitchFamily="18" charset="0"/>
                        </a:rPr>
                        <m:t>∅ </m:t>
                      </m:r>
                      <m:r>
                        <a:rPr lang="en-US" sz="1050" b="0" i="1" smtClean="0">
                          <a:latin typeface="Cambria Math" panose="02040503050406030204" pitchFamily="18" charset="0"/>
                          <a:ea typeface="Cambria Math" panose="02040503050406030204" pitchFamily="18" charset="0"/>
                        </a:rPr>
                        <m:t>𝑏𝑜𝑙𝑡𝑠</m:t>
                      </m:r>
                      <m:r>
                        <a:rPr lang="en-US" sz="1050" b="0" i="1" smtClean="0">
                          <a:latin typeface="Cambria Math" panose="02040503050406030204" pitchFamily="18" charset="0"/>
                          <a:ea typeface="Cambria Math" panose="02040503050406030204" pitchFamily="18" charset="0"/>
                        </a:rPr>
                        <m:t>×2</m:t>
                      </m:r>
                      <m:f>
                        <m:fPr>
                          <m:ctrlPr>
                            <a:rPr lang="en-US" sz="1050" b="0" i="1" smtClean="0">
                              <a:latin typeface="Cambria Math" panose="02040503050406030204" pitchFamily="18" charset="0"/>
                              <a:ea typeface="Cambria Math" panose="02040503050406030204" pitchFamily="18" charset="0"/>
                            </a:rPr>
                          </m:ctrlPr>
                        </m:fPr>
                        <m:num>
                          <m:r>
                            <a:rPr lang="en-US" sz="1050" b="0" i="1" smtClean="0">
                              <a:latin typeface="Cambria Math" panose="02040503050406030204" pitchFamily="18" charset="0"/>
                              <a:ea typeface="Cambria Math" panose="02040503050406030204" pitchFamily="18" charset="0"/>
                            </a:rPr>
                            <m:t>1</m:t>
                          </m:r>
                        </m:num>
                        <m:den>
                          <m:r>
                            <a:rPr lang="en-US" sz="1050" b="0" i="1" smtClean="0">
                              <a:latin typeface="Cambria Math" panose="02040503050406030204" pitchFamily="18" charset="0"/>
                              <a:ea typeface="Cambria Math" panose="02040503050406030204" pitchFamily="18" charset="0"/>
                            </a:rPr>
                            <m:t>4</m:t>
                          </m:r>
                        </m:den>
                      </m:f>
                    </m:oMath>
                  </m:oMathPara>
                </a14:m>
                <a:endParaRPr lang="en-US" sz="1050" dirty="0"/>
              </a:p>
            </p:txBody>
          </p:sp>
        </mc:Choice>
        <mc:Fallback xmlns="">
          <p:sp>
            <p:nvSpPr>
              <p:cNvPr id="9" name="TextBox 8">
                <a:extLst>
                  <a:ext uri="{FF2B5EF4-FFF2-40B4-BE49-F238E27FC236}">
                    <a16:creationId xmlns:a16="http://schemas.microsoft.com/office/drawing/2014/main" id="{6C48DA72-1C68-492F-9C73-5C41D9E26C1C}"/>
                  </a:ext>
                </a:extLst>
              </p:cNvPr>
              <p:cNvSpPr txBox="1">
                <a:spLocks noRot="1" noChangeAspect="1" noMove="1" noResize="1" noEditPoints="1" noAdjustHandles="1" noChangeArrowheads="1" noChangeShapeType="1" noTextEdit="1"/>
              </p:cNvSpPr>
              <p:nvPr/>
            </p:nvSpPr>
            <p:spPr>
              <a:xfrm>
                <a:off x="2366156" y="3255899"/>
                <a:ext cx="1266940" cy="394852"/>
              </a:xfrm>
              <a:prstGeom prst="rect">
                <a:avLst/>
              </a:prstGeom>
              <a:blipFill>
                <a:blip r:embed="rId11"/>
                <a:stretch>
                  <a:fillRect b="-1538"/>
                </a:stretch>
              </a:blipFill>
            </p:spPr>
            <p:txBody>
              <a:bodyPr/>
              <a:lstStyle/>
              <a:p>
                <a:r>
                  <a:rPr lang="en-US">
                    <a:noFill/>
                  </a:rPr>
                  <a:t> </a:t>
                </a:r>
              </a:p>
            </p:txBody>
          </p:sp>
        </mc:Fallback>
      </mc:AlternateContent>
      <p:sp>
        <p:nvSpPr>
          <p:cNvPr id="6" name="TextBox 5"/>
          <p:cNvSpPr txBox="1"/>
          <p:nvPr/>
        </p:nvSpPr>
        <p:spPr>
          <a:xfrm>
            <a:off x="5747657" y="6121563"/>
            <a:ext cx="1937944" cy="369332"/>
          </a:xfrm>
          <a:prstGeom prst="rect">
            <a:avLst/>
          </a:prstGeom>
          <a:noFill/>
        </p:spPr>
        <p:txBody>
          <a:bodyPr wrap="square" rtlCol="0">
            <a:spAutoFit/>
          </a:bodyPr>
          <a:lstStyle/>
          <a:p>
            <a:r>
              <a:rPr lang="en-US" u="sng" dirty="0"/>
              <a:t>Section A</a:t>
            </a:r>
          </a:p>
        </p:txBody>
      </p:sp>
    </p:spTree>
    <p:extLst>
      <p:ext uri="{BB962C8B-B14F-4D97-AF65-F5344CB8AC3E}">
        <p14:creationId xmlns:p14="http://schemas.microsoft.com/office/powerpoint/2010/main" val="37672770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 Constructability considerations</a:t>
            </a:r>
          </a:p>
        </p:txBody>
      </p:sp>
      <p:sp>
        <p:nvSpPr>
          <p:cNvPr id="3" name="Content Placeholder 2"/>
          <p:cNvSpPr>
            <a:spLocks noGrp="1"/>
          </p:cNvSpPr>
          <p:nvPr>
            <p:ph idx="1"/>
          </p:nvPr>
        </p:nvSpPr>
        <p:spPr>
          <a:xfrm>
            <a:off x="768096" y="1898469"/>
            <a:ext cx="7290055" cy="4692831"/>
          </a:xfrm>
          <a:noFill/>
        </p:spPr>
        <p:txBody>
          <a:bodyPr>
            <a:normAutofit/>
          </a:bodyPr>
          <a:lstStyle/>
          <a:p>
            <a:pPr>
              <a:buFont typeface="Arial" panose="020B0604020202020204" pitchFamily="34" charset="0"/>
              <a:buChar char="•"/>
            </a:pPr>
            <a:r>
              <a:rPr lang="en-US" dirty="0"/>
              <a:t>  Erection &amp; Safety</a:t>
            </a:r>
          </a:p>
          <a:p>
            <a:pPr>
              <a:buFont typeface="Arial" panose="020B0604020202020204" pitchFamily="34" charset="0"/>
              <a:buChar char="•"/>
            </a:pPr>
            <a:r>
              <a:rPr lang="en-US" b="1" dirty="0">
                <a:solidFill>
                  <a:schemeClr val="tx2"/>
                </a:solidFill>
              </a:rPr>
              <a:t>  Bolt Inspection </a:t>
            </a:r>
          </a:p>
          <a:p>
            <a:pPr>
              <a:buFont typeface="Arial" panose="020B0604020202020204" pitchFamily="34" charset="0"/>
              <a:buChar char="•"/>
            </a:pPr>
            <a:r>
              <a:rPr lang="en-US" dirty="0"/>
              <a:t>  Weld Safety &amp; Inspection</a:t>
            </a:r>
          </a:p>
          <a:p>
            <a:pPr>
              <a:buFont typeface="Arial" panose="020B0604020202020204" pitchFamily="34" charset="0"/>
              <a:buChar char="•"/>
            </a:pPr>
            <a:r>
              <a:rPr lang="en-US" dirty="0"/>
              <a:t>  Base Plate Connections</a:t>
            </a:r>
          </a:p>
          <a:p>
            <a:pPr>
              <a:buFont typeface="Arial" panose="020B0604020202020204" pitchFamily="34" charset="0"/>
              <a:buChar char="•"/>
            </a:pPr>
            <a:r>
              <a:rPr lang="en-US" dirty="0"/>
              <a:t>  Splices</a:t>
            </a:r>
          </a:p>
          <a:p>
            <a:pPr>
              <a:buFont typeface="Arial" panose="020B0604020202020204" pitchFamily="34" charset="0"/>
              <a:buChar char="•"/>
            </a:pPr>
            <a:r>
              <a:rPr lang="en-US" dirty="0"/>
              <a:t>  Tolerances</a:t>
            </a:r>
          </a:p>
          <a:p>
            <a:pPr>
              <a:buFont typeface="Arial" panose="020B0604020202020204" pitchFamily="34" charset="0"/>
              <a:buChar char="•"/>
            </a:pPr>
            <a:r>
              <a:rPr lang="en-US" dirty="0"/>
              <a:t>  Best Practices for Connections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37</a:t>
            </a:fld>
            <a:endParaRPr lang="en-US" altLang="en-US"/>
          </a:p>
        </p:txBody>
      </p:sp>
    </p:spTree>
    <p:extLst>
      <p:ext uri="{BB962C8B-B14F-4D97-AF65-F5344CB8AC3E}">
        <p14:creationId xmlns:p14="http://schemas.microsoft.com/office/powerpoint/2010/main" val="34817664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Bolt inspection</a:t>
            </a:r>
          </a:p>
        </p:txBody>
      </p:sp>
      <p:sp>
        <p:nvSpPr>
          <p:cNvPr id="3" name="Content Placeholder 2"/>
          <p:cNvSpPr>
            <a:spLocks noGrp="1"/>
          </p:cNvSpPr>
          <p:nvPr>
            <p:ph idx="1"/>
          </p:nvPr>
        </p:nvSpPr>
        <p:spPr>
          <a:noFill/>
        </p:spPr>
        <p:txBody>
          <a:bodyPr>
            <a:normAutofit/>
          </a:bodyPr>
          <a:lstStyle/>
          <a:p>
            <a:endParaRPr lang="en-US" dirty="0"/>
          </a:p>
          <a:p>
            <a:r>
              <a:rPr lang="en-US" dirty="0"/>
              <a:t>The most important features in the inspection of installation of high-strength bolts are:</a:t>
            </a:r>
          </a:p>
          <a:p>
            <a:r>
              <a:rPr lang="en-US" dirty="0"/>
              <a:t>• To know whether bolt pretension is required or not. If bolt pretension is not required, do not inspect for it.</a:t>
            </a:r>
          </a:p>
          <a:p>
            <a:r>
              <a:rPr lang="en-US" dirty="0"/>
              <a:t>• To know what pre-installation verification is required and to monitor it at the job site on a regular basis.</a:t>
            </a:r>
          </a:p>
          <a:p>
            <a:r>
              <a:rPr lang="en-US" dirty="0"/>
              <a:t>• To observe the work in progress on a regular basis.</a:t>
            </a:r>
          </a:p>
          <a:p>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38</a:t>
            </a:fld>
            <a:endParaRPr lang="en-US" altLang="en-US"/>
          </a:p>
        </p:txBody>
      </p:sp>
    </p:spTree>
    <p:extLst>
      <p:ext uri="{BB962C8B-B14F-4D97-AF65-F5344CB8AC3E}">
        <p14:creationId xmlns:p14="http://schemas.microsoft.com/office/powerpoint/2010/main" val="2507945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Bolt inspection</a:t>
            </a:r>
          </a:p>
        </p:txBody>
      </p:sp>
      <p:sp>
        <p:nvSpPr>
          <p:cNvPr id="3" name="Content Placeholder 2"/>
          <p:cNvSpPr>
            <a:spLocks noGrp="1"/>
          </p:cNvSpPr>
          <p:nvPr>
            <p:ph idx="1"/>
          </p:nvPr>
        </p:nvSpPr>
        <p:spPr>
          <a:xfrm>
            <a:off x="768096" y="1898469"/>
            <a:ext cx="7897922" cy="4410891"/>
          </a:xfrm>
          <a:noFill/>
        </p:spPr>
        <p:txBody>
          <a:bodyPr>
            <a:normAutofit/>
          </a:bodyPr>
          <a:lstStyle/>
          <a:p>
            <a:endParaRPr lang="en-US" b="1" dirty="0">
              <a:solidFill>
                <a:schemeClr val="tx2"/>
              </a:solidFill>
            </a:endParaRPr>
          </a:p>
          <a:p>
            <a:r>
              <a:rPr lang="en-US" dirty="0"/>
              <a:t>For snug-tight joints:</a:t>
            </a:r>
          </a:p>
          <a:p>
            <a:r>
              <a:rPr lang="en-US" dirty="0"/>
              <a:t>• Establish that bolts, nuts, washers (if required) and condition </a:t>
            </a:r>
            <a:br>
              <a:rPr lang="en-US" dirty="0"/>
            </a:br>
            <a:r>
              <a:rPr lang="en-US" dirty="0"/>
              <a:t>  of faying surfaces meet the RCSC Spec requirements</a:t>
            </a:r>
          </a:p>
          <a:p>
            <a:r>
              <a:rPr lang="en-US" dirty="0"/>
              <a:t>• Verify hole types and bolt grades conform with the drawings</a:t>
            </a:r>
          </a:p>
          <a:p>
            <a:pPr marL="0" indent="0">
              <a:buNone/>
            </a:pPr>
            <a:r>
              <a:rPr lang="en-US" dirty="0"/>
              <a:t> • Ensure faying surfaces are free of loose scale, dirt, etc.</a:t>
            </a:r>
          </a:p>
          <a:p>
            <a:pPr marL="0" indent="0">
              <a:buNone/>
            </a:pPr>
            <a:r>
              <a:rPr lang="en-US" dirty="0"/>
              <a:t>•  Verify steel parts fit solidly together</a:t>
            </a:r>
          </a:p>
          <a:p>
            <a:pPr marL="0" indent="0">
              <a:buNone/>
            </a:pPr>
            <a:endParaRPr lang="en-US" dirty="0"/>
          </a:p>
          <a:p>
            <a:pPr marL="0" indent="0">
              <a:buNone/>
            </a:pPr>
            <a:endParaRPr lang="en-US" dirty="0"/>
          </a:p>
          <a:p>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39</a:t>
            </a:fld>
            <a:endParaRPr lang="en-US" altLang="en-US"/>
          </a:p>
        </p:txBody>
      </p:sp>
    </p:spTree>
    <p:extLst>
      <p:ext uri="{BB962C8B-B14F-4D97-AF65-F5344CB8AC3E}">
        <p14:creationId xmlns:p14="http://schemas.microsoft.com/office/powerpoint/2010/main" val="1618957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Steel Connections &amp; Safety</a:t>
            </a:r>
          </a:p>
        </p:txBody>
      </p:sp>
      <p:sp>
        <p:nvSpPr>
          <p:cNvPr id="3" name="Content Placeholder 2"/>
          <p:cNvSpPr>
            <a:spLocks noGrp="1"/>
          </p:cNvSpPr>
          <p:nvPr>
            <p:ph idx="1"/>
          </p:nvPr>
        </p:nvSpPr>
        <p:spPr/>
        <p:txBody>
          <a:bodyPr>
            <a:normAutofit/>
          </a:bodyPr>
          <a:lstStyle/>
          <a:p>
            <a:pPr marL="0" indent="0">
              <a:buNone/>
            </a:pPr>
            <a:r>
              <a:rPr lang="en-US" dirty="0"/>
              <a:t>Connections are </a:t>
            </a:r>
            <a:r>
              <a:rPr lang="en-US" b="1" dirty="0">
                <a:solidFill>
                  <a:srgbClr val="C00000"/>
                </a:solidFill>
              </a:rPr>
              <a:t>critical</a:t>
            </a:r>
            <a:r>
              <a:rPr lang="en-US" dirty="0"/>
              <a:t> to ensuring proper load path in a structural system. </a:t>
            </a:r>
          </a:p>
          <a:p>
            <a:pPr marL="0" indent="0">
              <a:buNone/>
            </a:pPr>
            <a:endParaRPr lang="en-US" dirty="0"/>
          </a:p>
          <a:p>
            <a:pPr marL="0" indent="0">
              <a:buNone/>
            </a:pPr>
            <a:r>
              <a:rPr lang="en-US" dirty="0"/>
              <a:t>Thus, </a:t>
            </a:r>
            <a:r>
              <a:rPr lang="en-US" b="1" dirty="0">
                <a:solidFill>
                  <a:srgbClr val="C00000"/>
                </a:solidFill>
              </a:rPr>
              <a:t>safety</a:t>
            </a:r>
            <a:r>
              <a:rPr lang="en-US" dirty="0"/>
              <a:t> is paramount for all phase of connection design, fabrication, and erection.</a:t>
            </a:r>
          </a:p>
          <a:p>
            <a:pPr marL="0" indent="0">
              <a:buNone/>
            </a:pPr>
            <a:endParaRPr lang="en-US" dirty="0"/>
          </a:p>
          <a:p>
            <a:pPr marL="0" indent="0">
              <a:buNone/>
            </a:pPr>
            <a:r>
              <a:rPr lang="en-US" dirty="0"/>
              <a:t>Connection integrity must be maintained during erection and proper installation and inspection procedures must be followed.</a:t>
            </a:r>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a:t>
            </a:fld>
            <a:endParaRPr lang="en-US" altLang="en-US"/>
          </a:p>
        </p:txBody>
      </p:sp>
    </p:spTree>
    <p:extLst>
      <p:ext uri="{BB962C8B-B14F-4D97-AF65-F5344CB8AC3E}">
        <p14:creationId xmlns:p14="http://schemas.microsoft.com/office/powerpoint/2010/main" val="26089217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Bolt inspection</a:t>
            </a:r>
          </a:p>
        </p:txBody>
      </p:sp>
      <p:sp>
        <p:nvSpPr>
          <p:cNvPr id="3" name="Content Placeholder 2"/>
          <p:cNvSpPr>
            <a:spLocks noGrp="1"/>
          </p:cNvSpPr>
          <p:nvPr>
            <p:ph idx="1"/>
          </p:nvPr>
        </p:nvSpPr>
        <p:spPr>
          <a:xfrm>
            <a:off x="768096" y="1898469"/>
            <a:ext cx="7552944" cy="4410891"/>
          </a:xfrm>
          <a:noFill/>
        </p:spPr>
        <p:txBody>
          <a:bodyPr>
            <a:normAutofit/>
          </a:bodyPr>
          <a:lstStyle/>
          <a:p>
            <a:endParaRPr lang="en-US" dirty="0"/>
          </a:p>
          <a:p>
            <a:r>
              <a:rPr lang="en-US" dirty="0"/>
              <a:t>For </a:t>
            </a:r>
            <a:r>
              <a:rPr lang="en-US" dirty="0" err="1"/>
              <a:t>pretensioned</a:t>
            </a:r>
            <a:r>
              <a:rPr lang="en-US" dirty="0"/>
              <a:t> joints (in addition to inspection process for snug-tight):</a:t>
            </a:r>
          </a:p>
          <a:p>
            <a:r>
              <a:rPr lang="en-US" dirty="0"/>
              <a:t>• Verification process must be employed and pre-installation </a:t>
            </a:r>
            <a:br>
              <a:rPr lang="en-US" dirty="0"/>
            </a:br>
            <a:r>
              <a:rPr lang="en-US" dirty="0"/>
              <a:t>  testing must be observed</a:t>
            </a:r>
          </a:p>
          <a:p>
            <a:r>
              <a:rPr lang="en-US" dirty="0"/>
              <a:t>• Testing consists of installation of representative number </a:t>
            </a:r>
            <a:br>
              <a:rPr lang="en-US" dirty="0"/>
            </a:br>
            <a:r>
              <a:rPr lang="en-US" dirty="0"/>
              <a:t>  of fasteners in a device capable of indicating bolt </a:t>
            </a:r>
            <a:br>
              <a:rPr lang="en-US" dirty="0"/>
            </a:br>
            <a:r>
              <a:rPr lang="en-US" dirty="0"/>
              <a:t>  pretension (i.e. – calibrated wrench, calibrating tension-</a:t>
            </a:r>
            <a:br>
              <a:rPr lang="en-US" dirty="0"/>
            </a:br>
            <a:r>
              <a:rPr lang="en-US" dirty="0"/>
              <a:t>  control bolts, etc.)</a:t>
            </a:r>
          </a:p>
          <a:p>
            <a:endParaRPr lang="en-US" dirty="0"/>
          </a:p>
          <a:p>
            <a:endParaRPr lang="en-US" dirty="0"/>
          </a:p>
          <a:p>
            <a:pPr marL="0" indent="0">
              <a:buNone/>
            </a:pPr>
            <a:endParaRPr lang="en-US" dirty="0"/>
          </a:p>
          <a:p>
            <a:pPr marL="0" indent="0">
              <a:buNone/>
            </a:pPr>
            <a:endParaRPr lang="en-US" dirty="0"/>
          </a:p>
          <a:p>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40</a:t>
            </a:fld>
            <a:endParaRPr lang="en-US" altLang="en-US"/>
          </a:p>
        </p:txBody>
      </p:sp>
    </p:spTree>
    <p:extLst>
      <p:ext uri="{BB962C8B-B14F-4D97-AF65-F5344CB8AC3E}">
        <p14:creationId xmlns:p14="http://schemas.microsoft.com/office/powerpoint/2010/main" val="36307686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Bolt inspection</a:t>
            </a:r>
          </a:p>
        </p:txBody>
      </p:sp>
      <p:sp>
        <p:nvSpPr>
          <p:cNvPr id="3" name="Content Placeholder 2"/>
          <p:cNvSpPr>
            <a:spLocks noGrp="1"/>
          </p:cNvSpPr>
          <p:nvPr>
            <p:ph idx="1"/>
          </p:nvPr>
        </p:nvSpPr>
        <p:spPr>
          <a:xfrm>
            <a:off x="768096" y="1898469"/>
            <a:ext cx="7897922" cy="4410891"/>
          </a:xfrm>
          <a:noFill/>
        </p:spPr>
        <p:txBody>
          <a:bodyPr>
            <a:normAutofit/>
          </a:bodyPr>
          <a:lstStyle/>
          <a:p>
            <a:r>
              <a:rPr lang="en-US" dirty="0"/>
              <a:t>For </a:t>
            </a:r>
            <a:r>
              <a:rPr lang="en-US" dirty="0" err="1"/>
              <a:t>pretensioned</a:t>
            </a:r>
            <a:r>
              <a:rPr lang="en-US" dirty="0"/>
              <a:t> joints (in addition to inspection process explained for snug-tight):</a:t>
            </a:r>
          </a:p>
          <a:p>
            <a:r>
              <a:rPr lang="en-US" dirty="0"/>
              <a:t>• For tension control (TC) bolts, look for splined tips that </a:t>
            </a:r>
            <a:br>
              <a:rPr lang="en-US" dirty="0"/>
            </a:br>
            <a:r>
              <a:rPr lang="en-US" dirty="0"/>
              <a:t>  haven’t sheared off (routine observation of installation to </a:t>
            </a:r>
            <a:br>
              <a:rPr lang="en-US" dirty="0"/>
            </a:br>
            <a:r>
              <a:rPr lang="en-US" dirty="0"/>
              <a:t>  ensure being done correctly)</a:t>
            </a:r>
          </a:p>
          <a:p>
            <a:r>
              <a:rPr lang="en-US" dirty="0"/>
              <a:t>• For turn-of-nut, routine observation of crew or </a:t>
            </a:r>
            <a:r>
              <a:rPr lang="en-US" dirty="0" err="1"/>
              <a:t>matchmarking</a:t>
            </a:r>
            <a:r>
              <a:rPr lang="en-US" dirty="0"/>
              <a:t> </a:t>
            </a:r>
            <a:br>
              <a:rPr lang="en-US" dirty="0"/>
            </a:br>
            <a:r>
              <a:rPr lang="en-US" dirty="0"/>
              <a:t>  can be used</a:t>
            </a:r>
          </a:p>
          <a:p>
            <a:r>
              <a:rPr lang="en-US" dirty="0"/>
              <a:t>• For DTIs, determine that washer configuration is appropriate </a:t>
            </a:r>
            <a:br>
              <a:rPr lang="en-US" dirty="0"/>
            </a:br>
            <a:r>
              <a:rPr lang="en-US" dirty="0"/>
              <a:t>  and feeler gage is refused in at least half of the openings</a:t>
            </a:r>
            <a:br>
              <a:rPr lang="en-US" dirty="0"/>
            </a:br>
            <a:endParaRPr lang="en-US" dirty="0"/>
          </a:p>
          <a:p>
            <a:endParaRPr lang="en-US" dirty="0"/>
          </a:p>
          <a:p>
            <a:endParaRPr lang="en-US" dirty="0"/>
          </a:p>
          <a:p>
            <a:pPr marL="0" indent="0">
              <a:buNone/>
            </a:pPr>
            <a:endParaRPr lang="en-US" dirty="0"/>
          </a:p>
          <a:p>
            <a:pPr marL="0" indent="0">
              <a:buNone/>
            </a:pPr>
            <a:endParaRPr lang="en-US" dirty="0"/>
          </a:p>
          <a:p>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41</a:t>
            </a:fld>
            <a:endParaRPr lang="en-US" altLang="en-US"/>
          </a:p>
        </p:txBody>
      </p:sp>
    </p:spTree>
    <p:extLst>
      <p:ext uri="{BB962C8B-B14F-4D97-AF65-F5344CB8AC3E}">
        <p14:creationId xmlns:p14="http://schemas.microsoft.com/office/powerpoint/2010/main" val="39009583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 Constructability considerations</a:t>
            </a:r>
          </a:p>
        </p:txBody>
      </p:sp>
      <p:sp>
        <p:nvSpPr>
          <p:cNvPr id="3" name="Content Placeholder 2"/>
          <p:cNvSpPr>
            <a:spLocks noGrp="1"/>
          </p:cNvSpPr>
          <p:nvPr>
            <p:ph idx="1"/>
          </p:nvPr>
        </p:nvSpPr>
        <p:spPr>
          <a:xfrm>
            <a:off x="768096" y="1898469"/>
            <a:ext cx="7290055" cy="4692831"/>
          </a:xfrm>
          <a:noFill/>
        </p:spPr>
        <p:txBody>
          <a:bodyPr>
            <a:normAutofit/>
          </a:bodyPr>
          <a:lstStyle/>
          <a:p>
            <a:pPr>
              <a:buFont typeface="Arial" panose="020B0604020202020204" pitchFamily="34" charset="0"/>
              <a:buChar char="•"/>
            </a:pPr>
            <a:r>
              <a:rPr lang="en-US" dirty="0"/>
              <a:t> Erection &amp; Safety</a:t>
            </a:r>
          </a:p>
          <a:p>
            <a:pPr>
              <a:buFont typeface="Arial" panose="020B0604020202020204" pitchFamily="34" charset="0"/>
              <a:buChar char="•"/>
            </a:pPr>
            <a:r>
              <a:rPr lang="en-US" dirty="0"/>
              <a:t>  Bolt Inspection </a:t>
            </a:r>
          </a:p>
          <a:p>
            <a:pPr>
              <a:buFont typeface="Arial" panose="020B0604020202020204" pitchFamily="34" charset="0"/>
              <a:buChar char="•"/>
            </a:pPr>
            <a:r>
              <a:rPr lang="en-US" b="1" dirty="0">
                <a:solidFill>
                  <a:schemeClr val="tx2"/>
                </a:solidFill>
              </a:rPr>
              <a:t>  Weld Safety &amp; Inspection</a:t>
            </a:r>
          </a:p>
          <a:p>
            <a:pPr>
              <a:buFont typeface="Arial" panose="020B0604020202020204" pitchFamily="34" charset="0"/>
              <a:buChar char="•"/>
            </a:pPr>
            <a:r>
              <a:rPr lang="en-US" dirty="0"/>
              <a:t>  Base Plate Connections</a:t>
            </a:r>
          </a:p>
          <a:p>
            <a:pPr>
              <a:buFont typeface="Arial" panose="020B0604020202020204" pitchFamily="34" charset="0"/>
              <a:buChar char="•"/>
            </a:pPr>
            <a:r>
              <a:rPr lang="en-US" dirty="0"/>
              <a:t>  Splices</a:t>
            </a:r>
          </a:p>
          <a:p>
            <a:pPr>
              <a:buFont typeface="Arial" panose="020B0604020202020204" pitchFamily="34" charset="0"/>
              <a:buChar char="•"/>
            </a:pPr>
            <a:r>
              <a:rPr lang="en-US" dirty="0"/>
              <a:t>  Tolerances</a:t>
            </a:r>
          </a:p>
          <a:p>
            <a:pPr>
              <a:buFont typeface="Arial" panose="020B0604020202020204" pitchFamily="34" charset="0"/>
              <a:buChar char="•"/>
            </a:pPr>
            <a:r>
              <a:rPr lang="en-US" dirty="0"/>
              <a:t>  Best Practices for Connections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42</a:t>
            </a:fld>
            <a:endParaRPr lang="en-US" altLang="en-US"/>
          </a:p>
        </p:txBody>
      </p:sp>
    </p:spTree>
    <p:extLst>
      <p:ext uri="{BB962C8B-B14F-4D97-AF65-F5344CB8AC3E}">
        <p14:creationId xmlns:p14="http://schemas.microsoft.com/office/powerpoint/2010/main" val="27668552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Weld Safety</a:t>
            </a:r>
          </a:p>
        </p:txBody>
      </p:sp>
      <p:sp>
        <p:nvSpPr>
          <p:cNvPr id="3" name="Content Placeholder 2"/>
          <p:cNvSpPr>
            <a:spLocks noGrp="1"/>
          </p:cNvSpPr>
          <p:nvPr>
            <p:ph idx="1"/>
          </p:nvPr>
        </p:nvSpPr>
        <p:spPr>
          <a:xfrm>
            <a:off x="768096" y="1898469"/>
            <a:ext cx="7716998" cy="4410891"/>
          </a:xfrm>
          <a:noFill/>
        </p:spPr>
        <p:txBody>
          <a:bodyPr>
            <a:normAutofit fontScale="85000" lnSpcReduction="20000"/>
          </a:bodyPr>
          <a:lstStyle/>
          <a:p>
            <a:r>
              <a:rPr lang="en-US" sz="3100" dirty="0"/>
              <a:t>Welding is a safe operation when sufficient measures are taken to protect welder from potential hazards such as: electrical shock, overexposure to arc radiation, fumes and gases, and fire and explosions.</a:t>
            </a:r>
          </a:p>
          <a:p>
            <a:endParaRPr lang="en-US" sz="3100" dirty="0"/>
          </a:p>
          <a:p>
            <a:r>
              <a:rPr lang="en-US" sz="3100" u="sng" dirty="0"/>
              <a:t>Safety Resources</a:t>
            </a:r>
            <a:r>
              <a:rPr lang="en-US" sz="3100" dirty="0"/>
              <a:t>:</a:t>
            </a:r>
          </a:p>
          <a:p>
            <a:r>
              <a:rPr lang="en-US" sz="3100" dirty="0"/>
              <a:t>ANSI Z49.1:2012 - </a:t>
            </a:r>
            <a:r>
              <a:rPr lang="en-US" sz="3100" i="1" dirty="0"/>
              <a:t>Safety in Welding, Cutting, &amp; Allied Processes</a:t>
            </a:r>
            <a:r>
              <a:rPr lang="en-US" sz="3100" dirty="0"/>
              <a:t> </a:t>
            </a:r>
            <a:r>
              <a:rPr lang="en-US" sz="3100" dirty="0">
                <a:solidFill>
                  <a:srgbClr val="C00000"/>
                </a:solidFill>
              </a:rPr>
              <a:t>*</a:t>
            </a:r>
          </a:p>
          <a:p>
            <a:r>
              <a:rPr lang="en-US" sz="3100" dirty="0"/>
              <a:t>AWS Safety &amp; Health Fact Sheets </a:t>
            </a:r>
            <a:r>
              <a:rPr lang="en-US" sz="3100" dirty="0">
                <a:solidFill>
                  <a:srgbClr val="C00000"/>
                </a:solidFill>
              </a:rPr>
              <a:t>*</a:t>
            </a:r>
          </a:p>
          <a:p>
            <a:r>
              <a:rPr lang="en-US" sz="3100" dirty="0"/>
              <a:t>Manufacturers’ material safety data sheets (MSDSs) for welding equipment and consumables</a:t>
            </a:r>
          </a:p>
          <a:p>
            <a:endParaRPr lang="en-US" dirty="0">
              <a:latin typeface="Times New Roman" panose="02020603050405020304" pitchFamily="18" charset="0"/>
            </a:endParaRPr>
          </a:p>
          <a:p>
            <a:endParaRPr lang="en-US" dirty="0">
              <a:latin typeface="Times New Roman" panose="02020603050405020304" pitchFamily="18" charset="0"/>
            </a:endParaRPr>
          </a:p>
          <a:p>
            <a:endParaRPr lang="en-US" dirty="0"/>
          </a:p>
          <a:p>
            <a:endParaRPr lang="en-US" dirty="0"/>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43</a:t>
            </a:fld>
            <a:endParaRPr lang="en-US" altLang="en-US"/>
          </a:p>
        </p:txBody>
      </p:sp>
      <p:sp>
        <p:nvSpPr>
          <p:cNvPr id="5" name="Rectangle 4"/>
          <p:cNvSpPr/>
          <p:nvPr/>
        </p:nvSpPr>
        <p:spPr>
          <a:xfrm>
            <a:off x="147917" y="6147538"/>
            <a:ext cx="6844554" cy="646331"/>
          </a:xfrm>
          <a:prstGeom prst="rect">
            <a:avLst/>
          </a:prstGeom>
        </p:spPr>
        <p:txBody>
          <a:bodyPr wrap="square">
            <a:spAutoFit/>
          </a:bodyPr>
          <a:lstStyle/>
          <a:p>
            <a:endParaRPr lang="en-US" dirty="0">
              <a:latin typeface="Times New Roman" panose="02020603050405020304" pitchFamily="18" charset="0"/>
            </a:endParaRPr>
          </a:p>
          <a:p>
            <a:r>
              <a:rPr lang="en-US" dirty="0">
                <a:solidFill>
                  <a:srgbClr val="C00000"/>
                </a:solidFill>
                <a:latin typeface="Times New Roman" panose="02020603050405020304" pitchFamily="18" charset="0"/>
              </a:rPr>
              <a:t>*</a:t>
            </a:r>
            <a:r>
              <a:rPr lang="en-US" dirty="0">
                <a:latin typeface="Times New Roman" panose="02020603050405020304" pitchFamily="18" charset="0"/>
              </a:rPr>
              <a:t> available as a free download from  (http://www.aws.org/)</a:t>
            </a:r>
            <a:endParaRPr lang="en-US" dirty="0"/>
          </a:p>
        </p:txBody>
      </p:sp>
    </p:spTree>
    <p:extLst>
      <p:ext uri="{BB962C8B-B14F-4D97-AF65-F5344CB8AC3E}">
        <p14:creationId xmlns:p14="http://schemas.microsoft.com/office/powerpoint/2010/main" val="12111075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Weld Inspection</a:t>
            </a:r>
          </a:p>
        </p:txBody>
      </p:sp>
      <p:sp>
        <p:nvSpPr>
          <p:cNvPr id="3" name="Content Placeholder 2"/>
          <p:cNvSpPr>
            <a:spLocks noGrp="1"/>
          </p:cNvSpPr>
          <p:nvPr>
            <p:ph idx="1"/>
          </p:nvPr>
        </p:nvSpPr>
        <p:spPr>
          <a:xfrm>
            <a:off x="768096" y="1898469"/>
            <a:ext cx="7997952" cy="4410891"/>
          </a:xfrm>
          <a:noFill/>
        </p:spPr>
        <p:txBody>
          <a:bodyPr>
            <a:noAutofit/>
          </a:bodyPr>
          <a:lstStyle/>
          <a:p>
            <a:pPr>
              <a:buFont typeface="Arial" panose="020B0604020202020204" pitchFamily="34" charset="0"/>
              <a:buChar char="•"/>
            </a:pPr>
            <a:r>
              <a:rPr lang="en-US" dirty="0"/>
              <a:t>  Primarily addressed in AWS D1.1 Section 6</a:t>
            </a:r>
          </a:p>
          <a:p>
            <a:pPr>
              <a:buFont typeface="Arial" panose="020B0604020202020204" pitchFamily="34" charset="0"/>
              <a:buChar char="•"/>
            </a:pPr>
            <a:r>
              <a:rPr lang="en-US" dirty="0"/>
              <a:t>  Unless specified in contract documents, visual inspection is </a:t>
            </a:r>
            <a:br>
              <a:rPr lang="en-US" dirty="0"/>
            </a:br>
            <a:r>
              <a:rPr lang="en-US" dirty="0"/>
              <a:t>  only method required</a:t>
            </a:r>
          </a:p>
          <a:p>
            <a:pPr>
              <a:buFont typeface="Arial" panose="020B0604020202020204" pitchFamily="34" charset="0"/>
              <a:buChar char="•"/>
            </a:pPr>
            <a:r>
              <a:rPr lang="en-US" dirty="0"/>
              <a:t>  Nondestructive testing (NDT) requirements are to be stated in </a:t>
            </a:r>
            <a:br>
              <a:rPr lang="en-US" dirty="0"/>
            </a:br>
            <a:r>
              <a:rPr lang="en-US" dirty="0"/>
              <a:t>  bid documents: including types of welds to be examined, </a:t>
            </a:r>
            <a:br>
              <a:rPr lang="en-US" dirty="0"/>
            </a:br>
            <a:r>
              <a:rPr lang="en-US" dirty="0"/>
              <a:t>  extent of examination, and method(s) of testing</a:t>
            </a:r>
          </a:p>
          <a:p>
            <a:pPr>
              <a:buFont typeface="Arial" panose="020B0604020202020204" pitchFamily="34" charset="0"/>
              <a:buChar char="•"/>
            </a:pPr>
            <a:r>
              <a:rPr lang="en-US" dirty="0"/>
              <a:t>  All welders, welding operators, and tack welders who perform </a:t>
            </a:r>
            <a:br>
              <a:rPr lang="en-US" dirty="0"/>
            </a:br>
            <a:r>
              <a:rPr lang="en-US" dirty="0"/>
              <a:t>  work governed by the code must be qualified as prescribed in </a:t>
            </a:r>
            <a:br>
              <a:rPr lang="en-US" dirty="0"/>
            </a:br>
            <a:r>
              <a:rPr lang="en-US" dirty="0"/>
              <a:t>  the code</a:t>
            </a:r>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44</a:t>
            </a:fld>
            <a:endParaRPr lang="en-US" altLang="en-US"/>
          </a:p>
        </p:txBody>
      </p:sp>
    </p:spTree>
    <p:extLst>
      <p:ext uri="{BB962C8B-B14F-4D97-AF65-F5344CB8AC3E}">
        <p14:creationId xmlns:p14="http://schemas.microsoft.com/office/powerpoint/2010/main" val="6432047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Weld Inspection</a:t>
            </a:r>
          </a:p>
        </p:txBody>
      </p:sp>
      <p:sp>
        <p:nvSpPr>
          <p:cNvPr id="3" name="Content Placeholder 2"/>
          <p:cNvSpPr>
            <a:spLocks noGrp="1"/>
          </p:cNvSpPr>
          <p:nvPr>
            <p:ph idx="1"/>
          </p:nvPr>
        </p:nvSpPr>
        <p:spPr>
          <a:xfrm>
            <a:off x="768096" y="1898469"/>
            <a:ext cx="7676657" cy="4410891"/>
          </a:xfrm>
          <a:noFill/>
        </p:spPr>
        <p:txBody>
          <a:bodyPr>
            <a:noAutofit/>
          </a:bodyPr>
          <a:lstStyle/>
          <a:p>
            <a:pPr marL="0" indent="0">
              <a:buNone/>
            </a:pPr>
            <a:r>
              <a:rPr lang="en-US" b="1" u="sng" dirty="0">
                <a:solidFill>
                  <a:schemeClr val="tx2"/>
                </a:solidFill>
              </a:rPr>
              <a:t>Visual Inspection</a:t>
            </a:r>
          </a:p>
          <a:p>
            <a:pPr>
              <a:lnSpc>
                <a:spcPct val="100000"/>
              </a:lnSpc>
              <a:spcBef>
                <a:spcPts val="0"/>
              </a:spcBef>
              <a:spcAft>
                <a:spcPts val="0"/>
              </a:spcAft>
            </a:pPr>
            <a:r>
              <a:rPr lang="en-US" dirty="0"/>
              <a:t>Inspection tasks that should take place after welding include</a:t>
            </a:r>
          </a:p>
          <a:p>
            <a:pPr>
              <a:lnSpc>
                <a:spcPct val="100000"/>
              </a:lnSpc>
              <a:spcBef>
                <a:spcPts val="0"/>
              </a:spcBef>
              <a:spcAft>
                <a:spcPts val="0"/>
              </a:spcAft>
            </a:pPr>
            <a:r>
              <a:rPr lang="en-US" dirty="0"/>
              <a:t>the following:</a:t>
            </a:r>
          </a:p>
          <a:p>
            <a:r>
              <a:rPr lang="en-US" dirty="0"/>
              <a:t>1.  Inspect final weld appearance (porosity, undercut, cracks, </a:t>
            </a:r>
            <a:br>
              <a:rPr lang="en-US" dirty="0"/>
            </a:br>
            <a:r>
              <a:rPr lang="en-US" dirty="0"/>
              <a:t>     etc.).</a:t>
            </a:r>
          </a:p>
          <a:p>
            <a:r>
              <a:rPr lang="en-US" dirty="0"/>
              <a:t>2.  Inspect final weld size.</a:t>
            </a:r>
          </a:p>
          <a:p>
            <a:r>
              <a:rPr lang="en-US" dirty="0"/>
              <a:t>3.  Inspect weld length.</a:t>
            </a:r>
          </a:p>
          <a:p>
            <a:r>
              <a:rPr lang="en-US" dirty="0"/>
              <a:t>4.  Confirm the presence of all required welds.</a:t>
            </a:r>
          </a:p>
          <a:p>
            <a:r>
              <a:rPr lang="en-US" dirty="0"/>
              <a:t>5.  Verify the absence of unauthorized welds.</a:t>
            </a:r>
          </a:p>
          <a:p>
            <a:r>
              <a:rPr lang="en-US" dirty="0"/>
              <a:t>6.  Check for excessive distortion.</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45</a:t>
            </a:fld>
            <a:endParaRPr lang="en-US" altLang="en-US"/>
          </a:p>
        </p:txBody>
      </p:sp>
    </p:spTree>
    <p:extLst>
      <p:ext uri="{BB962C8B-B14F-4D97-AF65-F5344CB8AC3E}">
        <p14:creationId xmlns:p14="http://schemas.microsoft.com/office/powerpoint/2010/main" val="24277184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Weld Inspection</a:t>
            </a:r>
          </a:p>
        </p:txBody>
      </p:sp>
      <p:sp>
        <p:nvSpPr>
          <p:cNvPr id="3" name="Content Placeholder 2"/>
          <p:cNvSpPr>
            <a:spLocks noGrp="1"/>
          </p:cNvSpPr>
          <p:nvPr>
            <p:ph idx="1"/>
          </p:nvPr>
        </p:nvSpPr>
        <p:spPr>
          <a:noFill/>
        </p:spPr>
        <p:txBody>
          <a:bodyPr>
            <a:normAutofit/>
          </a:bodyPr>
          <a:lstStyle/>
          <a:p>
            <a:pPr marL="0" indent="0">
              <a:buNone/>
            </a:pPr>
            <a:r>
              <a:rPr lang="en-US" b="1" u="sng" dirty="0">
                <a:solidFill>
                  <a:schemeClr val="tx2"/>
                </a:solidFill>
              </a:rPr>
              <a:t>Nondestructive Testing</a:t>
            </a:r>
          </a:p>
          <a:p>
            <a:pPr marL="0" indent="0">
              <a:buNone/>
            </a:pPr>
            <a:r>
              <a:rPr lang="en-US" b="1" i="1" dirty="0"/>
              <a:t>Penetrant testing </a:t>
            </a:r>
            <a:r>
              <a:rPr lang="en-US" dirty="0"/>
              <a:t>– liquid dye detects surface-breaking discontinuities by absorbing penetrant into the defect</a:t>
            </a:r>
          </a:p>
          <a:p>
            <a:pPr marL="0" indent="0">
              <a:buNone/>
            </a:pPr>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46</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799" y="3186123"/>
            <a:ext cx="5301433" cy="3558901"/>
          </a:xfrm>
          <a:prstGeom prst="rect">
            <a:avLst/>
          </a:prstGeom>
        </p:spPr>
      </p:pic>
    </p:spTree>
    <p:extLst>
      <p:ext uri="{BB962C8B-B14F-4D97-AF65-F5344CB8AC3E}">
        <p14:creationId xmlns:p14="http://schemas.microsoft.com/office/powerpoint/2010/main" val="39303170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Inspection</a:t>
            </a:r>
          </a:p>
        </p:txBody>
      </p:sp>
      <p:sp>
        <p:nvSpPr>
          <p:cNvPr id="3" name="Content Placeholder 2"/>
          <p:cNvSpPr>
            <a:spLocks noGrp="1"/>
          </p:cNvSpPr>
          <p:nvPr>
            <p:ph idx="1"/>
          </p:nvPr>
        </p:nvSpPr>
        <p:spPr>
          <a:xfrm>
            <a:off x="768096" y="1898469"/>
            <a:ext cx="7592133" cy="4410891"/>
          </a:xfrm>
          <a:noFill/>
        </p:spPr>
        <p:txBody>
          <a:bodyPr/>
          <a:lstStyle/>
          <a:p>
            <a:r>
              <a:rPr lang="en-US" b="1" u="sng" dirty="0">
                <a:solidFill>
                  <a:schemeClr val="tx2"/>
                </a:solidFill>
              </a:rPr>
              <a:t>Nondestructive Testing</a:t>
            </a:r>
          </a:p>
          <a:p>
            <a:r>
              <a:rPr lang="en-US" dirty="0"/>
              <a:t>Magnetic Particle Inspection (MT) – magnetic flux used and different patterns of magnetic powders form where discontinuities exist</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47</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6181"/>
          <a:stretch/>
        </p:blipFill>
        <p:spPr>
          <a:xfrm>
            <a:off x="2133600" y="3441216"/>
            <a:ext cx="5126521" cy="3303808"/>
          </a:xfrm>
          <a:prstGeom prst="rect">
            <a:avLst/>
          </a:prstGeom>
        </p:spPr>
      </p:pic>
    </p:spTree>
    <p:extLst>
      <p:ext uri="{BB962C8B-B14F-4D97-AF65-F5344CB8AC3E}">
        <p14:creationId xmlns:p14="http://schemas.microsoft.com/office/powerpoint/2010/main" val="38521318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Inspection</a:t>
            </a:r>
          </a:p>
        </p:txBody>
      </p:sp>
      <p:sp>
        <p:nvSpPr>
          <p:cNvPr id="3" name="Content Placeholder 2"/>
          <p:cNvSpPr>
            <a:spLocks noGrp="1"/>
          </p:cNvSpPr>
          <p:nvPr>
            <p:ph idx="1"/>
          </p:nvPr>
        </p:nvSpPr>
        <p:spPr/>
        <p:txBody>
          <a:bodyPr/>
          <a:lstStyle/>
          <a:p>
            <a:r>
              <a:rPr lang="en-US" b="1" u="sng" dirty="0">
                <a:solidFill>
                  <a:schemeClr val="tx2"/>
                </a:solidFill>
              </a:rPr>
              <a:t>Nondestructive Testing</a:t>
            </a:r>
          </a:p>
          <a:p>
            <a:r>
              <a:rPr lang="en-US" dirty="0"/>
              <a:t>Radiographic Inspection (RT) – X / gamma rays expose radiographic film on opposite side of weld</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48</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9530" y="3261494"/>
            <a:ext cx="5131374" cy="3552490"/>
          </a:xfrm>
          <a:prstGeom prst="rect">
            <a:avLst/>
          </a:prstGeom>
        </p:spPr>
      </p:pic>
    </p:spTree>
    <p:extLst>
      <p:ext uri="{BB962C8B-B14F-4D97-AF65-F5344CB8AC3E}">
        <p14:creationId xmlns:p14="http://schemas.microsoft.com/office/powerpoint/2010/main" val="10101035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487" y="2667000"/>
            <a:ext cx="8201025" cy="4191000"/>
          </a:xfrm>
          <a:prstGeom prst="rect">
            <a:avLst/>
          </a:prstGeom>
        </p:spPr>
      </p:pic>
      <p:sp>
        <p:nvSpPr>
          <p:cNvPr id="2" name="Title 1"/>
          <p:cNvSpPr>
            <a:spLocks noGrp="1"/>
          </p:cNvSpPr>
          <p:nvPr>
            <p:ph type="title"/>
          </p:nvPr>
        </p:nvSpPr>
        <p:spPr/>
        <p:txBody>
          <a:bodyPr/>
          <a:lstStyle/>
          <a:p>
            <a:r>
              <a:rPr lang="en-US" dirty="0"/>
              <a:t>Weld Inspection</a:t>
            </a:r>
          </a:p>
        </p:txBody>
      </p:sp>
      <p:sp>
        <p:nvSpPr>
          <p:cNvPr id="3" name="Content Placeholder 2"/>
          <p:cNvSpPr>
            <a:spLocks noGrp="1"/>
          </p:cNvSpPr>
          <p:nvPr>
            <p:ph idx="1"/>
          </p:nvPr>
        </p:nvSpPr>
        <p:spPr/>
        <p:txBody>
          <a:bodyPr/>
          <a:lstStyle/>
          <a:p>
            <a:r>
              <a:rPr lang="en-US" b="1" u="sng" dirty="0">
                <a:solidFill>
                  <a:schemeClr val="tx2"/>
                </a:solidFill>
              </a:rPr>
              <a:t>Nondestructive Testing</a:t>
            </a:r>
          </a:p>
          <a:p>
            <a:r>
              <a:rPr lang="en-US" dirty="0"/>
              <a:t>Ultrasonic Testing (UT) – transmits high frequency sound waves that detects defects in the return wave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49</a:t>
            </a:fld>
            <a:endParaRPr lang="en-US" altLang="en-US"/>
          </a:p>
        </p:txBody>
      </p:sp>
    </p:spTree>
    <p:extLst>
      <p:ext uri="{BB962C8B-B14F-4D97-AF65-F5344CB8AC3E}">
        <p14:creationId xmlns:p14="http://schemas.microsoft.com/office/powerpoint/2010/main" val="1717399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Steel Connections</a:t>
            </a:r>
          </a:p>
        </p:txBody>
      </p:sp>
      <p:sp>
        <p:nvSpPr>
          <p:cNvPr id="3" name="Content Placeholder 2"/>
          <p:cNvSpPr>
            <a:spLocks noGrp="1"/>
          </p:cNvSpPr>
          <p:nvPr>
            <p:ph idx="1"/>
          </p:nvPr>
        </p:nvSpPr>
        <p:spPr/>
        <p:txBody>
          <a:bodyPr/>
          <a:lstStyle/>
          <a:p>
            <a:r>
              <a:rPr lang="en-US"/>
              <a:t>Primary method of connecting elements are: </a:t>
            </a:r>
          </a:p>
          <a:p>
            <a:pPr marL="0" indent="0">
              <a:buNone/>
            </a:pPr>
            <a:endParaRPr lang="en-US"/>
          </a:p>
        </p:txBody>
      </p:sp>
      <p:sp>
        <p:nvSpPr>
          <p:cNvPr id="6" name="Content Placeholder 2"/>
          <p:cNvSpPr txBox="1">
            <a:spLocks/>
          </p:cNvSpPr>
          <p:nvPr/>
        </p:nvSpPr>
        <p:spPr>
          <a:xfrm>
            <a:off x="1853945" y="6309360"/>
            <a:ext cx="7290055"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b="1"/>
              <a:t>Bolting</a:t>
            </a:r>
          </a:p>
          <a:p>
            <a:pPr marL="0" indent="0">
              <a:buFont typeface="Tw Cen MT" panose="020B0602020104020603" pitchFamily="34" charset="0"/>
              <a:buNone/>
            </a:pPr>
            <a:endParaRPr lang="en-US" b="1"/>
          </a:p>
        </p:txBody>
      </p:sp>
      <p:sp>
        <p:nvSpPr>
          <p:cNvPr id="7" name="Content Placeholder 2"/>
          <p:cNvSpPr txBox="1">
            <a:spLocks/>
          </p:cNvSpPr>
          <p:nvPr/>
        </p:nvSpPr>
        <p:spPr>
          <a:xfrm>
            <a:off x="6139521" y="6309360"/>
            <a:ext cx="7290055"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b="1"/>
              <a:t>Welding</a:t>
            </a:r>
          </a:p>
          <a:p>
            <a:pPr marL="0" indent="0">
              <a:buFont typeface="Tw Cen MT" panose="020B0602020104020603" pitchFamily="34" charset="0"/>
              <a:buNone/>
            </a:pPr>
            <a:endParaRPr lang="en-US" b="1"/>
          </a:p>
        </p:txBody>
      </p:sp>
      <p:sp>
        <p:nvSpPr>
          <p:cNvPr id="8" name="Slide Number Placeholder 7"/>
          <p:cNvSpPr>
            <a:spLocks noGrp="1"/>
          </p:cNvSpPr>
          <p:nvPr>
            <p:ph type="sldNum" sz="quarter" idx="12"/>
          </p:nvPr>
        </p:nvSpPr>
        <p:spPr/>
        <p:txBody>
          <a:bodyPr/>
          <a:lstStyle/>
          <a:p>
            <a:fld id="{9DBAC5ED-916B-4A4B-9960-52DDD2B57D0D}" type="slidenum">
              <a:rPr lang="en-US" altLang="en-US" smtClean="0"/>
              <a:pPr/>
              <a:t>5</a:t>
            </a:fld>
            <a:endParaRPr lang="en-US" altLang="en-US"/>
          </a:p>
        </p:txBody>
      </p:sp>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11486"/>
          <a:stretch/>
        </p:blipFill>
        <p:spPr>
          <a:xfrm>
            <a:off x="228599" y="2329066"/>
            <a:ext cx="4590529" cy="388966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1151" y="2315814"/>
            <a:ext cx="3646537" cy="3928315"/>
          </a:xfrm>
          <a:prstGeom prst="rect">
            <a:avLst/>
          </a:prstGeom>
        </p:spPr>
      </p:pic>
    </p:spTree>
    <p:extLst>
      <p:ext uri="{BB962C8B-B14F-4D97-AF65-F5344CB8AC3E}">
        <p14:creationId xmlns:p14="http://schemas.microsoft.com/office/powerpoint/2010/main" val="7158336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 Constructability considerations</a:t>
            </a:r>
          </a:p>
        </p:txBody>
      </p:sp>
      <p:sp>
        <p:nvSpPr>
          <p:cNvPr id="3" name="Content Placeholder 2"/>
          <p:cNvSpPr>
            <a:spLocks noGrp="1"/>
          </p:cNvSpPr>
          <p:nvPr>
            <p:ph idx="1"/>
          </p:nvPr>
        </p:nvSpPr>
        <p:spPr>
          <a:xfrm>
            <a:off x="768096" y="1898469"/>
            <a:ext cx="7290055" cy="4692831"/>
          </a:xfrm>
          <a:noFill/>
        </p:spPr>
        <p:txBody>
          <a:bodyPr>
            <a:normAutofit/>
          </a:bodyPr>
          <a:lstStyle/>
          <a:p>
            <a:pPr>
              <a:buFont typeface="Arial" panose="020B0604020202020204" pitchFamily="34" charset="0"/>
              <a:buChar char="•"/>
            </a:pPr>
            <a:r>
              <a:rPr lang="en-US" dirty="0"/>
              <a:t> Erection &amp; Safety</a:t>
            </a:r>
          </a:p>
          <a:p>
            <a:pPr>
              <a:buFont typeface="Arial" panose="020B0604020202020204" pitchFamily="34" charset="0"/>
              <a:buChar char="•"/>
            </a:pPr>
            <a:r>
              <a:rPr lang="en-US" dirty="0"/>
              <a:t>  Bolt Inspection </a:t>
            </a:r>
          </a:p>
          <a:p>
            <a:pPr>
              <a:buFont typeface="Arial" panose="020B0604020202020204" pitchFamily="34" charset="0"/>
              <a:buChar char="•"/>
            </a:pPr>
            <a:r>
              <a:rPr lang="en-US" dirty="0"/>
              <a:t>  Weld Safety &amp; Inspection</a:t>
            </a:r>
          </a:p>
          <a:p>
            <a:pPr>
              <a:buFont typeface="Arial" panose="020B0604020202020204" pitchFamily="34" charset="0"/>
              <a:buChar char="•"/>
            </a:pPr>
            <a:r>
              <a:rPr lang="en-US" b="1" dirty="0">
                <a:solidFill>
                  <a:schemeClr val="tx2"/>
                </a:solidFill>
              </a:rPr>
              <a:t>  Base Plate Connections</a:t>
            </a:r>
          </a:p>
          <a:p>
            <a:pPr>
              <a:buFont typeface="Arial" panose="020B0604020202020204" pitchFamily="34" charset="0"/>
              <a:buChar char="•"/>
            </a:pPr>
            <a:r>
              <a:rPr lang="en-US" dirty="0"/>
              <a:t>  Splices</a:t>
            </a:r>
          </a:p>
          <a:p>
            <a:pPr>
              <a:buFont typeface="Arial" panose="020B0604020202020204" pitchFamily="34" charset="0"/>
              <a:buChar char="•"/>
            </a:pPr>
            <a:r>
              <a:rPr lang="en-US" dirty="0"/>
              <a:t>  Tolerances</a:t>
            </a:r>
          </a:p>
          <a:p>
            <a:pPr>
              <a:buFont typeface="Arial" panose="020B0604020202020204" pitchFamily="34" charset="0"/>
              <a:buChar char="•"/>
            </a:pPr>
            <a:r>
              <a:rPr lang="en-US" dirty="0"/>
              <a:t>  Best Practices for Connections</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50</a:t>
            </a:fld>
            <a:endParaRPr lang="en-US" altLang="en-US"/>
          </a:p>
        </p:txBody>
      </p:sp>
    </p:spTree>
    <p:extLst>
      <p:ext uri="{BB962C8B-B14F-4D97-AF65-F5344CB8AC3E}">
        <p14:creationId xmlns:p14="http://schemas.microsoft.com/office/powerpoint/2010/main" val="35287353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Base plate Connections</a:t>
            </a:r>
          </a:p>
        </p:txBody>
      </p:sp>
      <p:sp>
        <p:nvSpPr>
          <p:cNvPr id="4" name="Content Placeholder 3"/>
          <p:cNvSpPr>
            <a:spLocks noGrp="1"/>
          </p:cNvSpPr>
          <p:nvPr>
            <p:ph idx="1"/>
          </p:nvPr>
        </p:nvSpPr>
        <p:spPr>
          <a:xfrm>
            <a:off x="581282" y="1950219"/>
            <a:ext cx="8107847" cy="4042149"/>
          </a:xfrm>
        </p:spPr>
        <p:txBody>
          <a:bodyPr>
            <a:normAutofit/>
          </a:bodyPr>
          <a:lstStyle/>
          <a:p>
            <a:r>
              <a:rPr lang="en-US" dirty="0"/>
              <a:t>Connection of steel columns to concrete foundation below (typically concrete pier or spread footing)</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767" t="8905" r="9528" b="13296"/>
          <a:stretch/>
        </p:blipFill>
        <p:spPr>
          <a:xfrm>
            <a:off x="1847850" y="2673298"/>
            <a:ext cx="4930902" cy="4221278"/>
          </a:xfrm>
          <a:prstGeom prst="rect">
            <a:avLst/>
          </a:prstGeom>
        </p:spPr>
      </p:pic>
      <p:sp>
        <p:nvSpPr>
          <p:cNvPr id="3" name="Slide Number Placeholder 2"/>
          <p:cNvSpPr>
            <a:spLocks noGrp="1"/>
          </p:cNvSpPr>
          <p:nvPr>
            <p:ph type="sldNum" sz="quarter" idx="12"/>
          </p:nvPr>
        </p:nvSpPr>
        <p:spPr/>
        <p:txBody>
          <a:bodyPr/>
          <a:lstStyle/>
          <a:p>
            <a:fld id="{9DBAC5ED-916B-4A4B-9960-52DDD2B57D0D}" type="slidenum">
              <a:rPr lang="en-US" altLang="en-US" smtClean="0"/>
              <a:pPr/>
              <a:t>51</a:t>
            </a:fld>
            <a:endParaRPr lang="en-US" altLang="en-US"/>
          </a:p>
        </p:txBody>
      </p:sp>
    </p:spTree>
    <p:extLst>
      <p:ext uri="{BB962C8B-B14F-4D97-AF65-F5344CB8AC3E}">
        <p14:creationId xmlns:p14="http://schemas.microsoft.com/office/powerpoint/2010/main" val="37436073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ase Plate Final">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611457" y="669097"/>
            <a:ext cx="7814246" cy="5913368"/>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52</a:t>
            </a:fld>
            <a:endParaRPr lang="en-US" altLang="en-US"/>
          </a:p>
        </p:txBody>
      </p:sp>
      <p:sp>
        <p:nvSpPr>
          <p:cNvPr id="5" name="Rectangle 4"/>
          <p:cNvSpPr/>
          <p:nvPr/>
        </p:nvSpPr>
        <p:spPr>
          <a:xfrm>
            <a:off x="0" y="6581001"/>
            <a:ext cx="8521115" cy="276999"/>
          </a:xfrm>
          <a:prstGeom prst="rect">
            <a:avLst/>
          </a:prstGeom>
        </p:spPr>
        <p:txBody>
          <a:bodyPr wrap="none">
            <a:spAutoFit/>
          </a:bodyPr>
          <a:lstStyle/>
          <a:p>
            <a:r>
              <a:rPr lang="en-US" altLang="en-US" sz="1200" dirty="0">
                <a:latin typeface="Arial" panose="020B0604020202020204" pitchFamily="34" charset="0"/>
              </a:rPr>
              <a:t>STRUCTURE OF THE EVERYDAY: Structural Steel Connections, AISC Teaching Aid by David Thaddeus (UNC Charlotte) </a:t>
            </a:r>
          </a:p>
        </p:txBody>
      </p:sp>
      <p:sp>
        <p:nvSpPr>
          <p:cNvPr id="7" name="Text Box 10"/>
          <p:cNvSpPr txBox="1">
            <a:spLocks noChangeArrowheads="1"/>
          </p:cNvSpPr>
          <p:nvPr/>
        </p:nvSpPr>
        <p:spPr bwMode="auto">
          <a:xfrm>
            <a:off x="0" y="0"/>
            <a:ext cx="9144000" cy="584200"/>
          </a:xfrm>
          <a:prstGeom prst="rect">
            <a:avLst/>
          </a:prstGeom>
          <a:solidFill>
            <a:srgbClr val="A5937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US" altLang="en-US" sz="2800" b="1" dirty="0">
                <a:solidFill>
                  <a:schemeClr val="bg1"/>
                </a:solidFill>
              </a:rPr>
              <a:t>Base Plate Connection</a:t>
            </a:r>
            <a:endParaRPr lang="en-US" altLang="en-US" sz="28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41504197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Base plate Connections</a:t>
            </a:r>
          </a:p>
        </p:txBody>
      </p:sp>
      <p:sp>
        <p:nvSpPr>
          <p:cNvPr id="3" name="Content Placeholder 2"/>
          <p:cNvSpPr>
            <a:spLocks noGrp="1"/>
          </p:cNvSpPr>
          <p:nvPr>
            <p:ph idx="1"/>
          </p:nvPr>
        </p:nvSpPr>
        <p:spPr/>
        <p:txBody>
          <a:bodyPr>
            <a:normAutofit/>
          </a:bodyPr>
          <a:lstStyle/>
          <a:p>
            <a:r>
              <a:rPr lang="en-US" dirty="0"/>
              <a:t>Base plates and anchor rods transfer gravity and lateral loads from steel superstructure to the concrete foundation</a:t>
            </a:r>
          </a:p>
          <a:p>
            <a:r>
              <a:rPr lang="en-US" dirty="0"/>
              <a:t>Often the last structural steel items to be designed, but the first items required for erection on the jobsite</a:t>
            </a:r>
          </a:p>
          <a:p>
            <a:r>
              <a:rPr lang="en-US" b="1" u="sng" dirty="0">
                <a:solidFill>
                  <a:schemeClr val="tx2"/>
                </a:solidFill>
              </a:rPr>
              <a:t>Accurate placement of anchor rods is crucial to safe and efficient erection and accurate plumbing of the building.</a:t>
            </a:r>
            <a:endParaRPr lang="en-US" dirty="0">
              <a:solidFill>
                <a:schemeClr val="tx2"/>
              </a:solidFill>
            </a:endParaRP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53</a:t>
            </a:fld>
            <a:endParaRPr lang="en-US" altLang="en-US"/>
          </a:p>
        </p:txBody>
      </p:sp>
    </p:spTree>
    <p:extLst>
      <p:ext uri="{BB962C8B-B14F-4D97-AF65-F5344CB8AC3E}">
        <p14:creationId xmlns:p14="http://schemas.microsoft.com/office/powerpoint/2010/main" val="13308952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Base plate Connections</a:t>
            </a:r>
          </a:p>
        </p:txBody>
      </p:sp>
      <p:sp>
        <p:nvSpPr>
          <p:cNvPr id="3" name="Content Placeholder 2"/>
          <p:cNvSpPr>
            <a:spLocks noGrp="1"/>
          </p:cNvSpPr>
          <p:nvPr>
            <p:ph idx="1"/>
          </p:nvPr>
        </p:nvSpPr>
        <p:spPr>
          <a:xfrm>
            <a:off x="768096" y="1898469"/>
            <a:ext cx="7717536" cy="4846555"/>
          </a:xfrm>
        </p:spPr>
        <p:txBody>
          <a:bodyPr>
            <a:normAutofit/>
          </a:bodyPr>
          <a:lstStyle/>
          <a:p>
            <a:r>
              <a:rPr lang="en-US" u="sng" dirty="0"/>
              <a:t>OSHA Requirements </a:t>
            </a:r>
          </a:p>
          <a:p>
            <a:r>
              <a:rPr lang="en-US" i="1" dirty="0"/>
              <a:t>Safety Standards for Steel Erection</a:t>
            </a:r>
            <a:r>
              <a:rPr lang="en-US" b="1" dirty="0"/>
              <a:t> </a:t>
            </a:r>
            <a:r>
              <a:rPr lang="en-US" dirty="0"/>
              <a:t>require a minimum of four anchor rods in column-base-plate connections. </a:t>
            </a:r>
          </a:p>
          <a:p>
            <a:endParaRPr lang="en-US" dirty="0"/>
          </a:p>
          <a:p>
            <a:endParaRPr lang="en-US" dirty="0"/>
          </a:p>
          <a:p>
            <a:endParaRPr lang="en-US" dirty="0"/>
          </a:p>
          <a:p>
            <a:endParaRPr lang="en-US" dirty="0"/>
          </a:p>
          <a:p>
            <a:r>
              <a:rPr lang="en-US" dirty="0"/>
              <a:t>Base plate connections must have sufficient moment strength to resist a minimum eccentric gravity load of 300 pounds located 18 in. from the extreme outer face of the column in each direction.</a:t>
            </a:r>
          </a:p>
          <a:p>
            <a:endParaRPr lang="en-US" dirty="0"/>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54</a:t>
            </a:fld>
            <a:endParaRPr lang="en-US" altLang="en-US"/>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r="7433" b="23956"/>
          <a:stretch/>
        </p:blipFill>
        <p:spPr>
          <a:xfrm>
            <a:off x="3023938" y="3173811"/>
            <a:ext cx="2883086" cy="1636976"/>
          </a:xfrm>
          <a:prstGeom prst="rect">
            <a:avLst/>
          </a:prstGeom>
        </p:spPr>
      </p:pic>
      <p:sp>
        <p:nvSpPr>
          <p:cNvPr id="12" name="Content Placeholder 3"/>
          <p:cNvSpPr txBox="1">
            <a:spLocks/>
          </p:cNvSpPr>
          <p:nvPr/>
        </p:nvSpPr>
        <p:spPr>
          <a:xfrm>
            <a:off x="2106288" y="4941570"/>
            <a:ext cx="1857636" cy="422910"/>
          </a:xfrm>
          <a:prstGeom prst="rect">
            <a:avLst/>
          </a:prstGeom>
        </p:spPr>
        <p:txBody>
          <a:bodyPr vert="horz" lIns="45720" tIns="45720" rIns="4572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Four anchors</a:t>
            </a:r>
          </a:p>
          <a:p>
            <a:endParaRPr lang="en-US" dirty="0"/>
          </a:p>
        </p:txBody>
      </p:sp>
      <p:cxnSp>
        <p:nvCxnSpPr>
          <p:cNvPr id="15" name="Straight Arrow Connector 14"/>
          <p:cNvCxnSpPr>
            <a:endCxn id="19" idx="3"/>
          </p:cNvCxnSpPr>
          <p:nvPr/>
        </p:nvCxnSpPr>
        <p:spPr>
          <a:xfrm flipV="1">
            <a:off x="3363849" y="4462624"/>
            <a:ext cx="273442" cy="51837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363849" y="4444364"/>
            <a:ext cx="1638300" cy="53663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rot="272329">
            <a:off x="3589475" y="3600238"/>
            <a:ext cx="519113" cy="10287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rot="272329">
            <a:off x="4968796" y="3600238"/>
            <a:ext cx="519113" cy="102870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50200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Base plate Connections</a:t>
            </a:r>
          </a:p>
        </p:txBody>
      </p:sp>
      <p:sp>
        <p:nvSpPr>
          <p:cNvPr id="3" name="Content Placeholder 2"/>
          <p:cNvSpPr>
            <a:spLocks noGrp="1"/>
          </p:cNvSpPr>
          <p:nvPr>
            <p:ph idx="1"/>
          </p:nvPr>
        </p:nvSpPr>
        <p:spPr>
          <a:xfrm>
            <a:off x="768096" y="1898469"/>
            <a:ext cx="5470779" cy="4410891"/>
          </a:xfrm>
        </p:spPr>
        <p:txBody>
          <a:bodyPr>
            <a:normAutofit/>
          </a:bodyPr>
          <a:lstStyle/>
          <a:p>
            <a:r>
              <a:rPr lang="en-US" u="sng" dirty="0"/>
              <a:t>OSHA Requirements </a:t>
            </a:r>
          </a:p>
          <a:p>
            <a:r>
              <a:rPr lang="en-US" i="1" dirty="0"/>
              <a:t>Why 18” and 300 </a:t>
            </a:r>
            <a:r>
              <a:rPr lang="en-US" i="1" dirty="0" err="1"/>
              <a:t>lb</a:t>
            </a:r>
            <a:r>
              <a:rPr lang="en-US" i="1" dirty="0"/>
              <a:t>? </a:t>
            </a:r>
          </a:p>
          <a:p>
            <a:pPr marL="0" indent="0">
              <a:buNone/>
            </a:pPr>
            <a:r>
              <a:rPr lang="en-US" i="1" dirty="0"/>
              <a:t>	</a:t>
            </a:r>
            <a:r>
              <a:rPr lang="en-US" dirty="0"/>
              <a:t>Represents the weight of an erector </a:t>
            </a:r>
            <a:br>
              <a:rPr lang="en-US" dirty="0"/>
            </a:br>
            <a:r>
              <a:rPr lang="en-US" dirty="0"/>
              <a:t> 	hanging from a column</a:t>
            </a:r>
            <a:r>
              <a:rPr lang="en-US" i="1" dirty="0"/>
              <a:t> </a:t>
            </a:r>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55</a:t>
            </a:fld>
            <a:endParaRPr lang="en-US" altLang="en-US"/>
          </a:p>
        </p:txBody>
      </p:sp>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r="7493"/>
          <a:stretch/>
        </p:blipFill>
        <p:spPr>
          <a:xfrm>
            <a:off x="554979" y="3873748"/>
            <a:ext cx="3378846" cy="2734116"/>
          </a:xfrm>
          <a:prstGeom prst="rect">
            <a:avLst/>
          </a:prstGeom>
        </p:spPr>
      </p:pic>
      <p:grpSp>
        <p:nvGrpSpPr>
          <p:cNvPr id="26" name="Group 25"/>
          <p:cNvGrpSpPr/>
          <p:nvPr/>
        </p:nvGrpSpPr>
        <p:grpSpPr>
          <a:xfrm>
            <a:off x="6068332" y="581025"/>
            <a:ext cx="4849586" cy="5334000"/>
            <a:chOff x="6047014" y="685800"/>
            <a:chExt cx="4849586" cy="5334000"/>
          </a:xfrm>
        </p:grpSpPr>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47014" y="685800"/>
              <a:ext cx="3086100" cy="4962525"/>
            </a:xfrm>
            <a:prstGeom prst="rect">
              <a:avLst/>
            </a:prstGeom>
          </p:spPr>
        </p:pic>
        <p:sp>
          <p:nvSpPr>
            <p:cNvPr id="28" name="Rectangle 27"/>
            <p:cNvSpPr/>
            <p:nvPr/>
          </p:nvSpPr>
          <p:spPr>
            <a:xfrm>
              <a:off x="8305800" y="4038600"/>
              <a:ext cx="2590800" cy="1981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Rectangle 28"/>
          <p:cNvSpPr/>
          <p:nvPr/>
        </p:nvSpPr>
        <p:spPr>
          <a:xfrm>
            <a:off x="4019551" y="4759792"/>
            <a:ext cx="2709346" cy="1938992"/>
          </a:xfrm>
          <a:prstGeom prst="rect">
            <a:avLst/>
          </a:prstGeom>
        </p:spPr>
        <p:txBody>
          <a:bodyPr wrap="square">
            <a:spAutoFit/>
          </a:bodyPr>
          <a:lstStyle/>
          <a:p>
            <a:r>
              <a:rPr lang="en-US" sz="2400" dirty="0"/>
              <a:t>Failure of anchors may occur if not designed for moments / uplift during erection</a:t>
            </a:r>
          </a:p>
        </p:txBody>
      </p:sp>
    </p:spTree>
    <p:extLst>
      <p:ext uri="{BB962C8B-B14F-4D97-AF65-F5344CB8AC3E}">
        <p14:creationId xmlns:p14="http://schemas.microsoft.com/office/powerpoint/2010/main" val="42101765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3558" t="4342" r="9788" b="6670"/>
          <a:stretch/>
        </p:blipFill>
        <p:spPr>
          <a:xfrm>
            <a:off x="5200650" y="4010025"/>
            <a:ext cx="3943350" cy="2847975"/>
          </a:xfrm>
          <a:prstGeom prst="rect">
            <a:avLst/>
          </a:prstGeom>
        </p:spPr>
      </p:pic>
      <p:sp>
        <p:nvSpPr>
          <p:cNvPr id="2" name="Title 1"/>
          <p:cNvSpPr>
            <a:spLocks noGrp="1"/>
          </p:cNvSpPr>
          <p:nvPr>
            <p:ph type="title"/>
          </p:nvPr>
        </p:nvSpPr>
        <p:spPr/>
        <p:txBody>
          <a:bodyPr/>
          <a:lstStyle/>
          <a:p>
            <a:r>
              <a:rPr lang="en-US" dirty="0"/>
              <a:t>Base plate Connections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56</a:t>
            </a:fld>
            <a:endParaRPr lang="en-US" altLang="en-US"/>
          </a:p>
        </p:txBody>
      </p:sp>
      <p:sp>
        <p:nvSpPr>
          <p:cNvPr id="5" name="Content Placeholder 4"/>
          <p:cNvSpPr>
            <a:spLocks noGrp="1"/>
          </p:cNvSpPr>
          <p:nvPr>
            <p:ph idx="1"/>
          </p:nvPr>
        </p:nvSpPr>
        <p:spPr>
          <a:xfrm>
            <a:off x="768096" y="1898469"/>
            <a:ext cx="7528179" cy="4410891"/>
          </a:xfrm>
        </p:spPr>
        <p:txBody>
          <a:bodyPr/>
          <a:lstStyle/>
          <a:p>
            <a:r>
              <a:rPr lang="en-US" dirty="0"/>
              <a:t>Anchor rods typically have a heavy hex nut or a headed or hooked end which is cast in </a:t>
            </a:r>
            <a:r>
              <a:rPr lang="en-US" sz="2400" dirty="0"/>
              <a:t>place during concrete placement</a:t>
            </a:r>
          </a:p>
          <a:p>
            <a:r>
              <a:rPr lang="en-US" dirty="0"/>
              <a:t>Anchor rods for gravity columns are often not required for the permanent structure and need only be sized to provide for column stability during erection</a:t>
            </a:r>
          </a:p>
          <a:p>
            <a:endParaRPr lang="en-US" dirty="0"/>
          </a:p>
          <a:p>
            <a:endParaRPr lang="en-US" dirty="0"/>
          </a:p>
          <a:p>
            <a:endParaRPr lang="en-US" dirty="0"/>
          </a:p>
        </p:txBody>
      </p:sp>
      <p:sp>
        <p:nvSpPr>
          <p:cNvPr id="6" name="Rectangle 5"/>
          <p:cNvSpPr/>
          <p:nvPr/>
        </p:nvSpPr>
        <p:spPr>
          <a:xfrm>
            <a:off x="806196" y="4065814"/>
            <a:ext cx="4356354" cy="2308324"/>
          </a:xfrm>
          <a:prstGeom prst="rect">
            <a:avLst/>
          </a:prstGeom>
        </p:spPr>
        <p:txBody>
          <a:bodyPr wrap="square">
            <a:spAutoFit/>
          </a:bodyPr>
          <a:lstStyle/>
          <a:p>
            <a:r>
              <a:rPr lang="en-US" sz="2400" dirty="0"/>
              <a:t>Use 3/4-in. diameter ASTM F1554 Grade 36 rod material whenever possible for adequate strength and ductility</a:t>
            </a:r>
          </a:p>
          <a:p>
            <a:endParaRPr lang="en-US" sz="2400" dirty="0"/>
          </a:p>
          <a:p>
            <a:r>
              <a:rPr lang="en-US" sz="2400" dirty="0"/>
              <a:t>Hooks have a lower capacity</a:t>
            </a:r>
          </a:p>
        </p:txBody>
      </p:sp>
    </p:spTree>
    <p:extLst>
      <p:ext uri="{BB962C8B-B14F-4D97-AF65-F5344CB8AC3E}">
        <p14:creationId xmlns:p14="http://schemas.microsoft.com/office/powerpoint/2010/main" val="10406875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 y="747712"/>
            <a:ext cx="8147050" cy="6110288"/>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57</a:t>
            </a:fld>
            <a:endParaRPr lang="en-US" altLang="en-US"/>
          </a:p>
        </p:txBody>
      </p:sp>
      <p:sp>
        <p:nvSpPr>
          <p:cNvPr id="6" name="Content Placeholder 2"/>
          <p:cNvSpPr txBox="1">
            <a:spLocks/>
          </p:cNvSpPr>
          <p:nvPr/>
        </p:nvSpPr>
        <p:spPr>
          <a:xfrm>
            <a:off x="3673221" y="317319"/>
            <a:ext cx="5470779"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Columns are typically shop-welded to the base plates with anchor and grout holes.</a:t>
            </a:r>
          </a:p>
          <a:p>
            <a:endParaRPr lang="en-US" dirty="0"/>
          </a:p>
        </p:txBody>
      </p:sp>
      <p:sp>
        <p:nvSpPr>
          <p:cNvPr id="7" name="Content Placeholder 3"/>
          <p:cNvSpPr txBox="1">
            <a:spLocks/>
          </p:cNvSpPr>
          <p:nvPr/>
        </p:nvSpPr>
        <p:spPr>
          <a:xfrm>
            <a:off x="5948363" y="1776549"/>
            <a:ext cx="2411674" cy="687840"/>
          </a:xfrm>
          <a:prstGeom prst="rect">
            <a:avLst/>
          </a:prstGeom>
        </p:spPr>
        <p:txBody>
          <a:bodyPr vert="horz" lIns="45720" tIns="45720" rIns="45720" bIns="45720" rtlCol="0">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Grout holes </a:t>
            </a:r>
            <a:br>
              <a:rPr lang="en-US" dirty="0"/>
            </a:br>
            <a:r>
              <a:rPr lang="en-US" dirty="0"/>
              <a:t>(for placing grout) </a:t>
            </a:r>
          </a:p>
          <a:p>
            <a:endParaRPr lang="en-US" dirty="0"/>
          </a:p>
        </p:txBody>
      </p:sp>
      <p:cxnSp>
        <p:nvCxnSpPr>
          <p:cNvPr id="8" name="Straight Arrow Connector 7"/>
          <p:cNvCxnSpPr>
            <a:stCxn id="7" idx="1"/>
          </p:cNvCxnSpPr>
          <p:nvPr/>
        </p:nvCxnSpPr>
        <p:spPr>
          <a:xfrm flipH="1">
            <a:off x="3962399" y="2120469"/>
            <a:ext cx="1985964" cy="160173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3"/>
          <p:cNvSpPr txBox="1">
            <a:spLocks/>
          </p:cNvSpPr>
          <p:nvPr/>
        </p:nvSpPr>
        <p:spPr>
          <a:xfrm>
            <a:off x="4912521" y="1262131"/>
            <a:ext cx="2411674" cy="687840"/>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Anchor rod holes</a:t>
            </a:r>
          </a:p>
          <a:p>
            <a:endParaRPr lang="en-US" dirty="0"/>
          </a:p>
        </p:txBody>
      </p:sp>
      <p:cxnSp>
        <p:nvCxnSpPr>
          <p:cNvPr id="15" name="Straight Arrow Connector 14"/>
          <p:cNvCxnSpPr/>
          <p:nvPr/>
        </p:nvCxnSpPr>
        <p:spPr>
          <a:xfrm flipH="1">
            <a:off x="3505326" y="1466850"/>
            <a:ext cx="1427037" cy="159964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3720842" y="3723654"/>
            <a:ext cx="241557" cy="26119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3263769" y="3014991"/>
            <a:ext cx="241557" cy="26119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97011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3726" y="3648073"/>
            <a:ext cx="4020399" cy="31337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lstStyle/>
          <a:p>
            <a:r>
              <a:rPr lang="en-US"/>
              <a:t>Base plate connections</a:t>
            </a:r>
          </a:p>
        </p:txBody>
      </p:sp>
      <p:sp>
        <p:nvSpPr>
          <p:cNvPr id="3" name="Content Placeholder 2"/>
          <p:cNvSpPr>
            <a:spLocks noGrp="1"/>
          </p:cNvSpPr>
          <p:nvPr>
            <p:ph idx="1"/>
          </p:nvPr>
        </p:nvSpPr>
        <p:spPr>
          <a:xfrm>
            <a:off x="438151" y="1896493"/>
            <a:ext cx="8277224" cy="4532811"/>
          </a:xfrm>
        </p:spPr>
        <p:txBody>
          <a:bodyPr/>
          <a:lstStyle/>
          <a:p>
            <a:r>
              <a:rPr lang="en-US" dirty="0"/>
              <a:t>When laying out anchor rods adjacent to walls/other obstructions, ensure erectors have necessary access to tighten anchor rods</a:t>
            </a:r>
          </a:p>
          <a:p>
            <a:r>
              <a:rPr lang="en-US" dirty="0"/>
              <a:t>Anchor rod layouts must be coordinated with the concrete rebar to ensure rods can be installed in the proper location and alignment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58</a:t>
            </a:fld>
            <a:endParaRPr lang="en-US" alt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77" y="3666306"/>
            <a:ext cx="4491024" cy="30972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3303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Base plate connections</a:t>
            </a:r>
          </a:p>
        </p:txBody>
      </p:sp>
      <p:sp>
        <p:nvSpPr>
          <p:cNvPr id="3" name="Content Placeholder 2"/>
          <p:cNvSpPr>
            <a:spLocks noGrp="1"/>
          </p:cNvSpPr>
          <p:nvPr>
            <p:ph idx="1"/>
          </p:nvPr>
        </p:nvSpPr>
        <p:spPr>
          <a:xfrm>
            <a:off x="438151" y="1896493"/>
            <a:ext cx="8277224" cy="4532811"/>
          </a:xfrm>
        </p:spPr>
        <p:txBody>
          <a:bodyPr/>
          <a:lstStyle/>
          <a:p>
            <a:r>
              <a:rPr lang="en-US" dirty="0"/>
              <a:t>Layout (and after-placement surveying) of all anchor rods should be done by an experienced construction surveyor</a:t>
            </a:r>
          </a:p>
          <a:p>
            <a:pPr marL="0" indent="0">
              <a:buNone/>
            </a:pPr>
            <a:r>
              <a:rPr lang="en-US" dirty="0"/>
              <a:t>Templates can be used to ensure proper anchor rod layout</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59</a:t>
            </a:fld>
            <a:endParaRPr lang="en-US" alt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217" y="3835392"/>
            <a:ext cx="2962275" cy="17430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5467" y="3687018"/>
            <a:ext cx="2570508" cy="20398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5478" r="8957"/>
          <a:stretch/>
        </p:blipFill>
        <p:spPr>
          <a:xfrm>
            <a:off x="6076950" y="3920908"/>
            <a:ext cx="2724150" cy="15720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92346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897922" cy="940526"/>
          </a:xfrm>
        </p:spPr>
        <p:txBody>
          <a:bodyPr>
            <a:normAutofit/>
          </a:bodyPr>
          <a:lstStyle/>
          <a:p>
            <a:r>
              <a:rPr lang="en-US" dirty="0"/>
              <a:t>Shop vs Field Connections</a:t>
            </a:r>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a:t>  Connection designer must consider constructability. These </a:t>
            </a:r>
            <a:br>
              <a:rPr lang="en-US" dirty="0"/>
            </a:br>
            <a:r>
              <a:rPr lang="en-US" dirty="0"/>
              <a:t>  decisions also play a large role in connection costs.</a:t>
            </a:r>
          </a:p>
          <a:p>
            <a:pPr>
              <a:buFont typeface="Arial" panose="020B0604020202020204" pitchFamily="34" charset="0"/>
              <a:buChar char="•"/>
            </a:pPr>
            <a:r>
              <a:rPr lang="en-US" dirty="0"/>
              <a:t>  The choice between bolting and welding is complex and </a:t>
            </a:r>
            <a:br>
              <a:rPr lang="en-US" dirty="0"/>
            </a:br>
            <a:r>
              <a:rPr lang="en-US" dirty="0"/>
              <a:t>  depends on geometry of the connection, properties of   </a:t>
            </a:r>
            <a:br>
              <a:rPr lang="en-US" dirty="0"/>
            </a:br>
            <a:r>
              <a:rPr lang="en-US" dirty="0"/>
              <a:t>  the connected members, available equipment, and </a:t>
            </a:r>
            <a:br>
              <a:rPr lang="en-US" dirty="0"/>
            </a:br>
            <a:r>
              <a:rPr lang="en-US" dirty="0"/>
              <a:t>  qualified labor, among other factors. </a:t>
            </a:r>
          </a:p>
          <a:p>
            <a:pPr>
              <a:buFont typeface="Arial" panose="020B0604020202020204" pitchFamily="34" charset="0"/>
              <a:buChar char="•"/>
            </a:pPr>
            <a:r>
              <a:rPr lang="en-US" dirty="0"/>
              <a:t>  Quality welded and bolted connections can be achieved </a:t>
            </a:r>
            <a:br>
              <a:rPr lang="en-US" dirty="0"/>
            </a:br>
            <a:r>
              <a:rPr lang="en-US" dirty="0"/>
              <a:t>  in both the shop and the field.</a:t>
            </a:r>
          </a:p>
          <a:p>
            <a:endParaRPr lang="en-US" dirty="0"/>
          </a:p>
          <a:p>
            <a:pPr marL="0" indent="0">
              <a:buNone/>
            </a:pPr>
            <a:endParaRPr 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a:t>
            </a:fld>
            <a:endParaRPr lang="en-US" altLang="en-US"/>
          </a:p>
        </p:txBody>
      </p:sp>
    </p:spTree>
    <p:extLst>
      <p:ext uri="{BB962C8B-B14F-4D97-AF65-F5344CB8AC3E}">
        <p14:creationId xmlns:p14="http://schemas.microsoft.com/office/powerpoint/2010/main" val="379037607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Base plate connections</a:t>
            </a:r>
          </a:p>
        </p:txBody>
      </p:sp>
      <p:sp>
        <p:nvSpPr>
          <p:cNvPr id="3" name="Content Placeholder 2"/>
          <p:cNvSpPr>
            <a:spLocks noGrp="1"/>
          </p:cNvSpPr>
          <p:nvPr>
            <p:ph idx="1"/>
          </p:nvPr>
        </p:nvSpPr>
        <p:spPr/>
        <p:txBody>
          <a:bodyPr/>
          <a:lstStyle/>
          <a:p>
            <a:r>
              <a:rPr lang="en-US" dirty="0"/>
              <a:t>The most common field problem is anchor rod placement: matching the holes in the base plate with the anchors located in the concrete</a:t>
            </a:r>
          </a:p>
          <a:p>
            <a:r>
              <a:rPr lang="en-US" dirty="0"/>
              <a:t>OSHA requires any modification of anchor rods to be approved by the Engineer of Record (EOR)</a:t>
            </a:r>
          </a:p>
          <a:p>
            <a:r>
              <a:rPr lang="en-US" dirty="0"/>
              <a:t>Larger holes in base plate help to accommodate setting tolerances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60</a:t>
            </a:fld>
            <a:endParaRPr lang="en-US" altLang="en-US"/>
          </a:p>
        </p:txBody>
      </p:sp>
    </p:spTree>
    <p:extLst>
      <p:ext uri="{BB962C8B-B14F-4D97-AF65-F5344CB8AC3E}">
        <p14:creationId xmlns:p14="http://schemas.microsoft.com/office/powerpoint/2010/main" val="6644946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 Constructability considerations</a:t>
            </a:r>
          </a:p>
        </p:txBody>
      </p:sp>
      <p:sp>
        <p:nvSpPr>
          <p:cNvPr id="3" name="Content Placeholder 2"/>
          <p:cNvSpPr>
            <a:spLocks noGrp="1"/>
          </p:cNvSpPr>
          <p:nvPr>
            <p:ph idx="1"/>
          </p:nvPr>
        </p:nvSpPr>
        <p:spPr>
          <a:xfrm>
            <a:off x="768096" y="1898469"/>
            <a:ext cx="7290055" cy="4692831"/>
          </a:xfrm>
          <a:noFill/>
        </p:spPr>
        <p:txBody>
          <a:bodyPr>
            <a:normAutofit/>
          </a:bodyPr>
          <a:lstStyle/>
          <a:p>
            <a:pPr>
              <a:buFont typeface="Arial" panose="020B0604020202020204" pitchFamily="34" charset="0"/>
              <a:buChar char="•"/>
            </a:pPr>
            <a:r>
              <a:rPr lang="en-US" dirty="0"/>
              <a:t>  Erection &amp; Safety</a:t>
            </a:r>
          </a:p>
          <a:p>
            <a:pPr>
              <a:buFont typeface="Arial" panose="020B0604020202020204" pitchFamily="34" charset="0"/>
              <a:buChar char="•"/>
            </a:pPr>
            <a:r>
              <a:rPr lang="en-US" dirty="0"/>
              <a:t>  Bolt Inspection </a:t>
            </a:r>
          </a:p>
          <a:p>
            <a:pPr>
              <a:buFont typeface="Arial" panose="020B0604020202020204" pitchFamily="34" charset="0"/>
              <a:buChar char="•"/>
            </a:pPr>
            <a:r>
              <a:rPr lang="en-US" dirty="0"/>
              <a:t>  Weld Safety &amp; Inspection</a:t>
            </a:r>
          </a:p>
          <a:p>
            <a:pPr>
              <a:buFont typeface="Arial" panose="020B0604020202020204" pitchFamily="34" charset="0"/>
              <a:buChar char="•"/>
            </a:pPr>
            <a:r>
              <a:rPr lang="en-US" dirty="0"/>
              <a:t>  Base Plate Connections</a:t>
            </a:r>
          </a:p>
          <a:p>
            <a:pPr>
              <a:buFont typeface="Arial" panose="020B0604020202020204" pitchFamily="34" charset="0"/>
              <a:buChar char="•"/>
            </a:pPr>
            <a:r>
              <a:rPr lang="en-US" b="1" dirty="0">
                <a:solidFill>
                  <a:schemeClr val="tx2"/>
                </a:solidFill>
              </a:rPr>
              <a:t>  Splices</a:t>
            </a:r>
          </a:p>
          <a:p>
            <a:pPr>
              <a:buFont typeface="Arial" panose="020B0604020202020204" pitchFamily="34" charset="0"/>
              <a:buChar char="•"/>
            </a:pPr>
            <a:r>
              <a:rPr lang="en-US" dirty="0"/>
              <a:t>  Tolerances</a:t>
            </a:r>
          </a:p>
          <a:p>
            <a:pPr>
              <a:buFont typeface="Arial" panose="020B0604020202020204" pitchFamily="34" charset="0"/>
              <a:buChar char="•"/>
            </a:pPr>
            <a:r>
              <a:rPr lang="en-US" dirty="0"/>
              <a:t>  Best Practices for Connections</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61</a:t>
            </a:fld>
            <a:endParaRPr lang="en-US" altLang="en-US"/>
          </a:p>
        </p:txBody>
      </p:sp>
    </p:spTree>
    <p:extLst>
      <p:ext uri="{BB962C8B-B14F-4D97-AF65-F5344CB8AC3E}">
        <p14:creationId xmlns:p14="http://schemas.microsoft.com/office/powerpoint/2010/main" val="9207858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3660" y="2990850"/>
            <a:ext cx="5005565" cy="3754174"/>
          </a:xfrm>
          <a:prstGeom prst="rect">
            <a:avLst/>
          </a:prstGeom>
        </p:spPr>
      </p:pic>
      <p:sp>
        <p:nvSpPr>
          <p:cNvPr id="2" name="Title 1"/>
          <p:cNvSpPr>
            <a:spLocks noGrp="1"/>
          </p:cNvSpPr>
          <p:nvPr>
            <p:ph type="title"/>
          </p:nvPr>
        </p:nvSpPr>
        <p:spPr/>
        <p:txBody>
          <a:bodyPr/>
          <a:lstStyle/>
          <a:p>
            <a:r>
              <a:rPr lang="en-US" dirty="0"/>
              <a:t>Column splices</a:t>
            </a:r>
          </a:p>
        </p:txBody>
      </p:sp>
      <p:sp>
        <p:nvSpPr>
          <p:cNvPr id="3" name="Content Placeholder 2"/>
          <p:cNvSpPr>
            <a:spLocks noGrp="1"/>
          </p:cNvSpPr>
          <p:nvPr>
            <p:ph idx="1"/>
          </p:nvPr>
        </p:nvSpPr>
        <p:spPr/>
        <p:txBody>
          <a:bodyPr/>
          <a:lstStyle/>
          <a:p>
            <a:r>
              <a:rPr lang="en-US" dirty="0"/>
              <a:t>Splices allow columns to be fabricated and transported in shorter lengths (typically 50 </a:t>
            </a:r>
            <a:r>
              <a:rPr lang="en-US" dirty="0" err="1"/>
              <a:t>ft</a:t>
            </a:r>
            <a:r>
              <a:rPr lang="en-US" dirty="0"/>
              <a:t> lengths or less)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21" y="2903313"/>
            <a:ext cx="3861911" cy="3886200"/>
          </a:xfrm>
          <a:prstGeom prst="rect">
            <a:avLst/>
          </a:prstGeom>
        </p:spPr>
      </p:pic>
      <p:sp>
        <p:nvSpPr>
          <p:cNvPr id="7" name="Slide Number Placeholder 6"/>
          <p:cNvSpPr>
            <a:spLocks noGrp="1"/>
          </p:cNvSpPr>
          <p:nvPr>
            <p:ph type="sldNum" sz="quarter" idx="12"/>
          </p:nvPr>
        </p:nvSpPr>
        <p:spPr/>
        <p:txBody>
          <a:bodyPr/>
          <a:lstStyle/>
          <a:p>
            <a:fld id="{9DBAC5ED-916B-4A4B-9960-52DDD2B57D0D}" type="slidenum">
              <a:rPr lang="en-US" altLang="en-US" smtClean="0"/>
              <a:pPr/>
              <a:t>62</a:t>
            </a:fld>
            <a:endParaRPr lang="en-US" altLang="en-US"/>
          </a:p>
        </p:txBody>
      </p:sp>
    </p:spTree>
    <p:extLst>
      <p:ext uri="{BB962C8B-B14F-4D97-AF65-F5344CB8AC3E}">
        <p14:creationId xmlns:p14="http://schemas.microsoft.com/office/powerpoint/2010/main" val="13786150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168157" y="748722"/>
            <a:ext cx="4649436" cy="4000500"/>
          </a:xfrm>
          <a:prstGeom prst="rect">
            <a:avLst/>
          </a:prstGeom>
        </p:spPr>
      </p:pic>
      <p:sp>
        <p:nvSpPr>
          <p:cNvPr id="2" name="Title 1"/>
          <p:cNvSpPr>
            <a:spLocks noGrp="1"/>
          </p:cNvSpPr>
          <p:nvPr>
            <p:ph type="title"/>
          </p:nvPr>
        </p:nvSpPr>
        <p:spPr/>
        <p:txBody>
          <a:bodyPr/>
          <a:lstStyle/>
          <a:p>
            <a:r>
              <a:rPr lang="en-US" dirty="0"/>
              <a:t>Column splices</a:t>
            </a:r>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7843" b="8088"/>
          <a:stretch/>
        </p:blipFill>
        <p:spPr>
          <a:xfrm>
            <a:off x="60816" y="2631714"/>
            <a:ext cx="4552950" cy="3851676"/>
          </a:xfrm>
          <a:prstGeom prst="rect">
            <a:avLst/>
          </a:prstGeom>
        </p:spPr>
      </p:pic>
      <p:sp>
        <p:nvSpPr>
          <p:cNvPr id="7" name="Slide Number Placeholder 6"/>
          <p:cNvSpPr>
            <a:spLocks noGrp="1"/>
          </p:cNvSpPr>
          <p:nvPr>
            <p:ph type="sldNum" sz="quarter" idx="12"/>
          </p:nvPr>
        </p:nvSpPr>
        <p:spPr/>
        <p:txBody>
          <a:bodyPr/>
          <a:lstStyle/>
          <a:p>
            <a:fld id="{9DBAC5ED-916B-4A4B-9960-52DDD2B57D0D}" type="slidenum">
              <a:rPr lang="en-US" altLang="en-US" smtClean="0"/>
              <a:pPr/>
              <a:t>63</a:t>
            </a:fld>
            <a:endParaRPr lang="en-US" altLang="en-US"/>
          </a:p>
        </p:txBody>
      </p:sp>
      <p:sp>
        <p:nvSpPr>
          <p:cNvPr id="8" name="Content Placeholder 3"/>
          <p:cNvSpPr txBox="1">
            <a:spLocks/>
          </p:cNvSpPr>
          <p:nvPr/>
        </p:nvSpPr>
        <p:spPr>
          <a:xfrm>
            <a:off x="613266" y="1998437"/>
            <a:ext cx="3502818" cy="633277"/>
          </a:xfrm>
          <a:prstGeom prst="rect">
            <a:avLst/>
          </a:prstGeom>
        </p:spPr>
        <p:txBody>
          <a:bodyPr vert="horz" lIns="45720" tIns="45720" rIns="45720" bIns="45720" rtlCol="0">
            <a:normAutofit fontScale="9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Erection hole for lifting column with crane</a:t>
            </a:r>
          </a:p>
          <a:p>
            <a:endParaRPr lang="en-US" dirty="0"/>
          </a:p>
        </p:txBody>
      </p:sp>
      <p:cxnSp>
        <p:nvCxnSpPr>
          <p:cNvPr id="9" name="Straight Arrow Connector 8"/>
          <p:cNvCxnSpPr/>
          <p:nvPr/>
        </p:nvCxnSpPr>
        <p:spPr>
          <a:xfrm>
            <a:off x="2076450" y="2489229"/>
            <a:ext cx="288226" cy="251139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Content Placeholder 3"/>
          <p:cNvSpPr txBox="1">
            <a:spLocks/>
          </p:cNvSpPr>
          <p:nvPr/>
        </p:nvSpPr>
        <p:spPr>
          <a:xfrm>
            <a:off x="4524374" y="5216175"/>
            <a:ext cx="4333875" cy="110842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Field-bolted connections typically preferred over field-welded connections</a:t>
            </a:r>
          </a:p>
          <a:p>
            <a:endParaRPr lang="en-US" dirty="0"/>
          </a:p>
        </p:txBody>
      </p:sp>
    </p:spTree>
    <p:extLst>
      <p:ext uri="{BB962C8B-B14F-4D97-AF65-F5344CB8AC3E}">
        <p14:creationId xmlns:p14="http://schemas.microsoft.com/office/powerpoint/2010/main" val="13281672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Column Splices</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8920" y="1778886"/>
            <a:ext cx="3621733" cy="4828978"/>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64</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1477" y="1567542"/>
            <a:ext cx="5608319" cy="4206239"/>
          </a:xfrm>
          <a:prstGeom prst="rect">
            <a:avLst/>
          </a:prstGeom>
        </p:spPr>
      </p:pic>
    </p:spTree>
    <p:extLst>
      <p:ext uri="{BB962C8B-B14F-4D97-AF65-F5344CB8AC3E}">
        <p14:creationId xmlns:p14="http://schemas.microsoft.com/office/powerpoint/2010/main" val="9750178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12">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30960" y="656397"/>
            <a:ext cx="7961767" cy="6025003"/>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65</a:t>
            </a:fld>
            <a:endParaRPr lang="en-US" altLang="en-US"/>
          </a:p>
        </p:txBody>
      </p:sp>
      <p:sp>
        <p:nvSpPr>
          <p:cNvPr id="6" name="Rectangle 5"/>
          <p:cNvSpPr/>
          <p:nvPr/>
        </p:nvSpPr>
        <p:spPr>
          <a:xfrm>
            <a:off x="0" y="6581001"/>
            <a:ext cx="8521115" cy="276999"/>
          </a:xfrm>
          <a:prstGeom prst="rect">
            <a:avLst/>
          </a:prstGeom>
        </p:spPr>
        <p:txBody>
          <a:bodyPr wrap="none">
            <a:spAutoFit/>
          </a:bodyPr>
          <a:lstStyle/>
          <a:p>
            <a:r>
              <a:rPr lang="en-US" altLang="en-US" sz="1200" dirty="0">
                <a:latin typeface="Arial" panose="020B0604020202020204" pitchFamily="34" charset="0"/>
              </a:rPr>
              <a:t>STRUCTURE OF THE EVERYDAY: Structural Steel Connections, AISC Teaching Aid by David Thaddeus (UNC Charlotte) </a:t>
            </a:r>
          </a:p>
        </p:txBody>
      </p:sp>
      <p:sp>
        <p:nvSpPr>
          <p:cNvPr id="7" name="Text Box 10"/>
          <p:cNvSpPr txBox="1">
            <a:spLocks noChangeArrowheads="1"/>
          </p:cNvSpPr>
          <p:nvPr/>
        </p:nvSpPr>
        <p:spPr bwMode="auto">
          <a:xfrm>
            <a:off x="0" y="0"/>
            <a:ext cx="9144000" cy="584200"/>
          </a:xfrm>
          <a:prstGeom prst="rect">
            <a:avLst/>
          </a:prstGeom>
          <a:solidFill>
            <a:srgbClr val="A5937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US" altLang="en-US" sz="2800" b="1" dirty="0">
                <a:solidFill>
                  <a:schemeClr val="bg1"/>
                </a:solidFill>
              </a:rPr>
              <a:t>Field-bolted Column Splice</a:t>
            </a:r>
            <a:endParaRPr lang="en-US" altLang="en-US" sz="2800" b="1" dirty="0">
              <a:solidFill>
                <a:schemeClr val="bg1"/>
              </a:solidFill>
              <a:latin typeface="Arial" panose="020B0604020202020204" pitchFamily="34"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40744398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11">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448494" y="584200"/>
            <a:ext cx="7929257" cy="6000402"/>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66</a:t>
            </a:fld>
            <a:endParaRPr lang="en-US" altLang="en-US"/>
          </a:p>
        </p:txBody>
      </p:sp>
      <p:sp>
        <p:nvSpPr>
          <p:cNvPr id="6" name="Rectangle 5"/>
          <p:cNvSpPr/>
          <p:nvPr/>
        </p:nvSpPr>
        <p:spPr>
          <a:xfrm>
            <a:off x="0" y="6593701"/>
            <a:ext cx="8521115" cy="276999"/>
          </a:xfrm>
          <a:prstGeom prst="rect">
            <a:avLst/>
          </a:prstGeom>
        </p:spPr>
        <p:txBody>
          <a:bodyPr wrap="none">
            <a:spAutoFit/>
          </a:bodyPr>
          <a:lstStyle/>
          <a:p>
            <a:r>
              <a:rPr lang="en-US" altLang="en-US" sz="1200" dirty="0">
                <a:latin typeface="Arial" panose="020B0604020202020204" pitchFamily="34" charset="0"/>
              </a:rPr>
              <a:t>STRUCTURE OF THE EVERYDAY: Structural Steel Connections, AISC Teaching Aid by David Thaddeus (UNC Charlotte) </a:t>
            </a:r>
          </a:p>
        </p:txBody>
      </p:sp>
      <p:sp>
        <p:nvSpPr>
          <p:cNvPr id="7" name="Text Box 10"/>
          <p:cNvSpPr txBox="1">
            <a:spLocks noChangeArrowheads="1"/>
          </p:cNvSpPr>
          <p:nvPr/>
        </p:nvSpPr>
        <p:spPr bwMode="auto">
          <a:xfrm>
            <a:off x="0" y="0"/>
            <a:ext cx="9144000" cy="584200"/>
          </a:xfrm>
          <a:prstGeom prst="rect">
            <a:avLst/>
          </a:prstGeom>
          <a:solidFill>
            <a:srgbClr val="A5937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US" altLang="en-US" sz="2800" b="1" dirty="0">
                <a:solidFill>
                  <a:schemeClr val="bg1"/>
                </a:solidFill>
              </a:rPr>
              <a:t>Field-Welded Column Splice</a:t>
            </a:r>
            <a:endParaRPr lang="en-US" altLang="en-US" sz="2800" b="1" dirty="0">
              <a:solidFill>
                <a:schemeClr val="bg1"/>
              </a:solidFill>
              <a:latin typeface="Arial" panose="020B0604020202020204" pitchFamily="34" charset="0"/>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48054244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5364964" cy="6841836"/>
          </a:xfrm>
          <a:prstGeom prst="rect">
            <a:avLst/>
          </a:prstGeom>
        </p:spPr>
      </p:pic>
      <p:sp>
        <p:nvSpPr>
          <p:cNvPr id="2" name="Title 1"/>
          <p:cNvSpPr>
            <a:spLocks noGrp="1"/>
          </p:cNvSpPr>
          <p:nvPr>
            <p:ph type="title"/>
          </p:nvPr>
        </p:nvSpPr>
        <p:spPr/>
        <p:txBody>
          <a:bodyPr/>
          <a:lstStyle/>
          <a:p>
            <a:r>
              <a:rPr lang="en-US" dirty="0"/>
              <a:t>Column splices</a:t>
            </a:r>
          </a:p>
        </p:txBody>
      </p:sp>
      <p:sp>
        <p:nvSpPr>
          <p:cNvPr id="7" name="Slide Number Placeholder 6"/>
          <p:cNvSpPr>
            <a:spLocks noGrp="1"/>
          </p:cNvSpPr>
          <p:nvPr>
            <p:ph type="sldNum" sz="quarter" idx="12"/>
          </p:nvPr>
        </p:nvSpPr>
        <p:spPr/>
        <p:txBody>
          <a:bodyPr/>
          <a:lstStyle/>
          <a:p>
            <a:fld id="{9DBAC5ED-916B-4A4B-9960-52DDD2B57D0D}" type="slidenum">
              <a:rPr lang="en-US" altLang="en-US" smtClean="0"/>
              <a:pPr/>
              <a:t>67</a:t>
            </a:fld>
            <a:endParaRPr lang="en-US" altLang="en-US"/>
          </a:p>
        </p:txBody>
      </p:sp>
      <p:sp>
        <p:nvSpPr>
          <p:cNvPr id="11" name="Content Placeholder 3"/>
          <p:cNvSpPr txBox="1">
            <a:spLocks/>
          </p:cNvSpPr>
          <p:nvPr/>
        </p:nvSpPr>
        <p:spPr>
          <a:xfrm>
            <a:off x="6079332" y="2328998"/>
            <a:ext cx="2778918" cy="1100001"/>
          </a:xfrm>
          <a:prstGeom prst="rect">
            <a:avLst/>
          </a:prstGeom>
          <a:noFill/>
        </p:spPr>
        <p:txBody>
          <a:bodyPr vert="horz" lIns="45720" tIns="45720" rIns="4572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Column splices typically 4-5 </a:t>
            </a:r>
            <a:r>
              <a:rPr lang="en-US" dirty="0" err="1"/>
              <a:t>ft</a:t>
            </a:r>
            <a:r>
              <a:rPr lang="en-US" dirty="0"/>
              <a:t> above finished floor</a:t>
            </a:r>
          </a:p>
          <a:p>
            <a:endParaRPr lang="en-US" dirty="0"/>
          </a:p>
        </p:txBody>
      </p:sp>
      <p:cxnSp>
        <p:nvCxnSpPr>
          <p:cNvPr id="12" name="Straight Arrow Connector 11"/>
          <p:cNvCxnSpPr>
            <a:stCxn id="11" idx="1"/>
            <a:endCxn id="13" idx="7"/>
          </p:cNvCxnSpPr>
          <p:nvPr/>
        </p:nvCxnSpPr>
        <p:spPr>
          <a:xfrm flipH="1">
            <a:off x="4535079" y="2878999"/>
            <a:ext cx="1544253" cy="100032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042311" y="3790950"/>
            <a:ext cx="577314" cy="603475"/>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p:cNvSpPr txBox="1">
            <a:spLocks/>
          </p:cNvSpPr>
          <p:nvPr/>
        </p:nvSpPr>
        <p:spPr>
          <a:xfrm>
            <a:off x="5968531" y="836023"/>
            <a:ext cx="3000519" cy="1100001"/>
          </a:xfrm>
          <a:prstGeom prst="rect">
            <a:avLst/>
          </a:prstGeom>
          <a:noFill/>
        </p:spPr>
        <p:txBody>
          <a:bodyPr vert="horz" lIns="45720" tIns="45720" rIns="45720" bIns="45720" rtlCol="0">
            <a:normAutofit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Splicing typically occurs at every other level.</a:t>
            </a:r>
          </a:p>
          <a:p>
            <a:endParaRPr lang="en-US" dirty="0"/>
          </a:p>
        </p:txBody>
      </p:sp>
      <p:sp>
        <p:nvSpPr>
          <p:cNvPr id="10" name="Content Placeholder 3"/>
          <p:cNvSpPr txBox="1">
            <a:spLocks/>
          </p:cNvSpPr>
          <p:nvPr/>
        </p:nvSpPr>
        <p:spPr>
          <a:xfrm>
            <a:off x="5968531" y="3981448"/>
            <a:ext cx="3000519" cy="1484632"/>
          </a:xfrm>
          <a:prstGeom prst="rect">
            <a:avLst/>
          </a:prstGeom>
          <a:noFill/>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Like base plates, must be designed for 300 lb. of load acting 18” from column</a:t>
            </a:r>
          </a:p>
          <a:p>
            <a:endParaRPr lang="en-US" dirty="0"/>
          </a:p>
        </p:txBody>
      </p:sp>
    </p:spTree>
    <p:extLst>
      <p:ext uri="{BB962C8B-B14F-4D97-AF65-F5344CB8AC3E}">
        <p14:creationId xmlns:p14="http://schemas.microsoft.com/office/powerpoint/2010/main" val="35926083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Column Splices</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0343" y="1534169"/>
            <a:ext cx="6947807" cy="5210856"/>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68</a:t>
            </a:fld>
            <a:endParaRPr lang="en-US" altLang="en-US"/>
          </a:p>
        </p:txBody>
      </p:sp>
    </p:spTree>
    <p:extLst>
      <p:ext uri="{BB962C8B-B14F-4D97-AF65-F5344CB8AC3E}">
        <p14:creationId xmlns:p14="http://schemas.microsoft.com/office/powerpoint/2010/main" val="992061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Beam Splices</a:t>
            </a:r>
          </a:p>
        </p:txBody>
      </p:sp>
      <p:sp>
        <p:nvSpPr>
          <p:cNvPr id="7" name="Slide Number Placeholder 6"/>
          <p:cNvSpPr>
            <a:spLocks noGrp="1"/>
          </p:cNvSpPr>
          <p:nvPr>
            <p:ph type="sldNum" sz="quarter" idx="12"/>
          </p:nvPr>
        </p:nvSpPr>
        <p:spPr/>
        <p:txBody>
          <a:bodyPr/>
          <a:lstStyle/>
          <a:p>
            <a:fld id="{9DBAC5ED-916B-4A4B-9960-52DDD2B57D0D}" type="slidenum">
              <a:rPr lang="en-US" altLang="en-US" smtClean="0"/>
              <a:pPr/>
              <a:t>69</a:t>
            </a:fld>
            <a:endParaRPr lang="en-US" altLang="en-US"/>
          </a:p>
        </p:txBody>
      </p:sp>
      <p:sp>
        <p:nvSpPr>
          <p:cNvPr id="15" name="Content Placeholder 3"/>
          <p:cNvSpPr txBox="1">
            <a:spLocks/>
          </p:cNvSpPr>
          <p:nvPr/>
        </p:nvSpPr>
        <p:spPr>
          <a:xfrm>
            <a:off x="768097" y="1990375"/>
            <a:ext cx="7537704" cy="433422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dirty="0"/>
              <a:t>Beam splices typically only used if it will significantly improve constructability and/or relieve transportation issues</a:t>
            </a:r>
          </a:p>
          <a:p>
            <a:pPr marL="173736" lvl="1" indent="0">
              <a:buNone/>
            </a:pPr>
            <a:r>
              <a:rPr lang="en-US" sz="2400" dirty="0"/>
              <a:t>	i.e. – used often in bridge girders, as the girders 	would be too long to transport at their full length</a:t>
            </a:r>
          </a:p>
          <a:p>
            <a:endParaRPr lang="en-US" dirty="0"/>
          </a:p>
          <a:p>
            <a:r>
              <a:rPr lang="en-US" dirty="0"/>
              <a:t>Connection is designed in such a way that it behaves as if it were one continuous beam instead of two beams simply connected together</a:t>
            </a:r>
          </a:p>
          <a:p>
            <a:endParaRPr lang="en-US" dirty="0"/>
          </a:p>
          <a:p>
            <a:endParaRPr lang="en-US" dirty="0"/>
          </a:p>
        </p:txBody>
      </p:sp>
    </p:spTree>
    <p:extLst>
      <p:ext uri="{BB962C8B-B14F-4D97-AF65-F5344CB8AC3E}">
        <p14:creationId xmlns:p14="http://schemas.microsoft.com/office/powerpoint/2010/main" val="1899573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 Constructability considerations</a:t>
            </a:r>
          </a:p>
        </p:txBody>
      </p:sp>
      <p:sp>
        <p:nvSpPr>
          <p:cNvPr id="3" name="Content Placeholder 2"/>
          <p:cNvSpPr>
            <a:spLocks noGrp="1"/>
          </p:cNvSpPr>
          <p:nvPr>
            <p:ph idx="1"/>
          </p:nvPr>
        </p:nvSpPr>
        <p:spPr>
          <a:xfrm>
            <a:off x="768096" y="1898469"/>
            <a:ext cx="7290055" cy="4692831"/>
          </a:xfrm>
          <a:noFill/>
        </p:spPr>
        <p:txBody>
          <a:bodyPr>
            <a:normAutofit/>
          </a:bodyPr>
          <a:lstStyle/>
          <a:p>
            <a:pPr>
              <a:buFont typeface="Arial" panose="020B0604020202020204" pitchFamily="34" charset="0"/>
              <a:buChar char="•"/>
            </a:pPr>
            <a:r>
              <a:rPr lang="en-US" dirty="0"/>
              <a:t>  </a:t>
            </a:r>
            <a:r>
              <a:rPr lang="en-US" b="1" dirty="0">
                <a:solidFill>
                  <a:schemeClr val="tx2"/>
                </a:solidFill>
              </a:rPr>
              <a:t>Erection &amp; Safety</a:t>
            </a:r>
            <a:endParaRPr lang="en-US" dirty="0"/>
          </a:p>
          <a:p>
            <a:pPr>
              <a:buFont typeface="Arial" panose="020B0604020202020204" pitchFamily="34" charset="0"/>
              <a:buChar char="•"/>
            </a:pPr>
            <a:r>
              <a:rPr lang="en-US" dirty="0"/>
              <a:t>  Bolt Inspection </a:t>
            </a:r>
          </a:p>
          <a:p>
            <a:pPr>
              <a:buFont typeface="Arial" panose="020B0604020202020204" pitchFamily="34" charset="0"/>
              <a:buChar char="•"/>
            </a:pPr>
            <a:r>
              <a:rPr lang="en-US" dirty="0"/>
              <a:t>  Weld Safety &amp; Inspection</a:t>
            </a:r>
          </a:p>
          <a:p>
            <a:pPr>
              <a:buFont typeface="Arial" panose="020B0604020202020204" pitchFamily="34" charset="0"/>
              <a:buChar char="•"/>
            </a:pPr>
            <a:r>
              <a:rPr lang="en-US" dirty="0"/>
              <a:t>  Base Plate Connections</a:t>
            </a:r>
          </a:p>
          <a:p>
            <a:pPr>
              <a:buFont typeface="Arial" panose="020B0604020202020204" pitchFamily="34" charset="0"/>
              <a:buChar char="•"/>
            </a:pPr>
            <a:r>
              <a:rPr lang="en-US" dirty="0"/>
              <a:t>  Splices</a:t>
            </a:r>
          </a:p>
          <a:p>
            <a:pPr>
              <a:buFont typeface="Arial" panose="020B0604020202020204" pitchFamily="34" charset="0"/>
              <a:buChar char="•"/>
            </a:pPr>
            <a:r>
              <a:rPr lang="en-US" dirty="0"/>
              <a:t>  Tolerances</a:t>
            </a:r>
          </a:p>
          <a:p>
            <a:pPr>
              <a:buFont typeface="Arial" panose="020B0604020202020204" pitchFamily="34" charset="0"/>
              <a:buChar char="•"/>
            </a:pPr>
            <a:r>
              <a:rPr lang="en-US" dirty="0"/>
              <a:t>  Best Practices for Connections</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a:t>
            </a:fld>
            <a:endParaRPr lang="en-US" altLang="en-US"/>
          </a:p>
        </p:txBody>
      </p:sp>
    </p:spTree>
    <p:extLst>
      <p:ext uri="{BB962C8B-B14F-4D97-AF65-F5344CB8AC3E}">
        <p14:creationId xmlns:p14="http://schemas.microsoft.com/office/powerpoint/2010/main" val="32915247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DBAC5ED-916B-4A4B-9960-52DDD2B57D0D}" type="slidenum">
              <a:rPr lang="en-US" altLang="en-US" smtClean="0"/>
              <a:pPr/>
              <a:t>70</a:t>
            </a:fld>
            <a:endParaRPr lang="en-US" altLang="en-US"/>
          </a:p>
        </p:txBody>
      </p:sp>
      <p:sp>
        <p:nvSpPr>
          <p:cNvPr id="3" name="Title 2"/>
          <p:cNvSpPr>
            <a:spLocks noGrp="1"/>
          </p:cNvSpPr>
          <p:nvPr>
            <p:ph type="title"/>
          </p:nvPr>
        </p:nvSpPr>
        <p:spPr/>
        <p:txBody>
          <a:bodyPr/>
          <a:lstStyle/>
          <a:p>
            <a:r>
              <a:rPr lang="en-US" dirty="0"/>
              <a:t>Beam Splices</a:t>
            </a:r>
          </a:p>
        </p:txBody>
      </p:sp>
      <p:sp>
        <p:nvSpPr>
          <p:cNvPr id="2" name="Content Placeholder 1"/>
          <p:cNvSpPr>
            <a:spLocks noGrp="1"/>
          </p:cNvSpPr>
          <p:nvPr>
            <p:ph idx="1"/>
          </p:nvPr>
        </p:nvSpPr>
        <p:spPr/>
        <p:txBody>
          <a:bodyPr/>
          <a:lstStyle/>
          <a:p>
            <a:r>
              <a:rPr lang="en-US" dirty="0"/>
              <a:t>Flange plates transfer moment, web plate transfers shear</a:t>
            </a:r>
          </a:p>
          <a:p>
            <a:r>
              <a:rPr lang="en-US" dirty="0"/>
              <a:t>Field-bolted connections typically preferred over field-welded connections</a:t>
            </a:r>
          </a:p>
          <a:p>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260" y="3292603"/>
            <a:ext cx="7705725" cy="3016757"/>
          </a:xfrm>
          <a:prstGeom prst="rect">
            <a:avLst/>
          </a:prstGeom>
        </p:spPr>
      </p:pic>
    </p:spTree>
    <p:extLst>
      <p:ext uri="{BB962C8B-B14F-4D97-AF65-F5344CB8AC3E}">
        <p14:creationId xmlns:p14="http://schemas.microsoft.com/office/powerpoint/2010/main" val="244208195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10">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71063" y="655808"/>
            <a:ext cx="7684120" cy="5814896"/>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71</a:t>
            </a:fld>
            <a:endParaRPr lang="en-US" altLang="en-US"/>
          </a:p>
        </p:txBody>
      </p:sp>
      <p:sp>
        <p:nvSpPr>
          <p:cNvPr id="6" name="Text Box 10"/>
          <p:cNvSpPr txBox="1">
            <a:spLocks noChangeArrowheads="1"/>
          </p:cNvSpPr>
          <p:nvPr/>
        </p:nvSpPr>
        <p:spPr bwMode="auto">
          <a:xfrm>
            <a:off x="0" y="0"/>
            <a:ext cx="9144000" cy="584200"/>
          </a:xfrm>
          <a:prstGeom prst="rect">
            <a:avLst/>
          </a:prstGeom>
          <a:solidFill>
            <a:srgbClr val="A5937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US" altLang="en-US" sz="2800" b="1" dirty="0">
                <a:solidFill>
                  <a:schemeClr val="bg1"/>
                </a:solidFill>
              </a:rPr>
              <a:t>Field-bolted Beam Splices</a:t>
            </a:r>
            <a:endParaRPr lang="en-US" altLang="en-US" sz="2800" b="1" dirty="0">
              <a:solidFill>
                <a:schemeClr val="bg1"/>
              </a:solidFill>
              <a:latin typeface="Arial" panose="020B0604020202020204" pitchFamily="34" charset="0"/>
            </a:endParaRPr>
          </a:p>
        </p:txBody>
      </p:sp>
      <p:sp>
        <p:nvSpPr>
          <p:cNvPr id="3" name="Title 2"/>
          <p:cNvSpPr>
            <a:spLocks noGrp="1"/>
          </p:cNvSpPr>
          <p:nvPr>
            <p:ph type="title"/>
          </p:nvPr>
        </p:nvSpPr>
        <p:spPr/>
        <p:txBody>
          <a:bodyPr/>
          <a:lstStyle/>
          <a:p>
            <a:r>
              <a:rPr lang="en-US" dirty="0"/>
              <a:t>Beam Splices</a:t>
            </a:r>
          </a:p>
        </p:txBody>
      </p:sp>
      <p:sp>
        <p:nvSpPr>
          <p:cNvPr id="7" name="Rectangle 6"/>
          <p:cNvSpPr/>
          <p:nvPr/>
        </p:nvSpPr>
        <p:spPr>
          <a:xfrm>
            <a:off x="0" y="6581001"/>
            <a:ext cx="8521115" cy="276999"/>
          </a:xfrm>
          <a:prstGeom prst="rect">
            <a:avLst/>
          </a:prstGeom>
        </p:spPr>
        <p:txBody>
          <a:bodyPr wrap="none">
            <a:spAutoFit/>
          </a:bodyPr>
          <a:lstStyle/>
          <a:p>
            <a:r>
              <a:rPr lang="en-US" altLang="en-US" sz="1200" dirty="0">
                <a:latin typeface="Arial" panose="020B0604020202020204" pitchFamily="34" charset="0"/>
              </a:rPr>
              <a:t>STRUCTURE OF THE EVERYDAY: Structural Steel Connections, AISC Teaching Aid by David Thaddeus (UNC Charlotte) </a:t>
            </a:r>
          </a:p>
        </p:txBody>
      </p:sp>
    </p:spTree>
    <p:extLst>
      <p:ext uri="{BB962C8B-B14F-4D97-AF65-F5344CB8AC3E}">
        <p14:creationId xmlns:p14="http://schemas.microsoft.com/office/powerpoint/2010/main" val="22997791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 Constructability considerations</a:t>
            </a:r>
          </a:p>
        </p:txBody>
      </p:sp>
      <p:sp>
        <p:nvSpPr>
          <p:cNvPr id="3" name="Content Placeholder 2"/>
          <p:cNvSpPr>
            <a:spLocks noGrp="1"/>
          </p:cNvSpPr>
          <p:nvPr>
            <p:ph idx="1"/>
          </p:nvPr>
        </p:nvSpPr>
        <p:spPr>
          <a:xfrm>
            <a:off x="768096" y="1898469"/>
            <a:ext cx="7290055" cy="4692831"/>
          </a:xfrm>
          <a:noFill/>
        </p:spPr>
        <p:txBody>
          <a:bodyPr>
            <a:normAutofit/>
          </a:bodyPr>
          <a:lstStyle/>
          <a:p>
            <a:pPr>
              <a:buFont typeface="Arial" panose="020B0604020202020204" pitchFamily="34" charset="0"/>
              <a:buChar char="•"/>
            </a:pPr>
            <a:r>
              <a:rPr lang="en-US" dirty="0"/>
              <a:t>  Erection &amp; Safety</a:t>
            </a:r>
          </a:p>
          <a:p>
            <a:pPr>
              <a:buFont typeface="Arial" panose="020B0604020202020204" pitchFamily="34" charset="0"/>
              <a:buChar char="•"/>
            </a:pPr>
            <a:r>
              <a:rPr lang="en-US" dirty="0"/>
              <a:t>  Bolt Inspection </a:t>
            </a:r>
          </a:p>
          <a:p>
            <a:pPr>
              <a:buFont typeface="Arial" panose="020B0604020202020204" pitchFamily="34" charset="0"/>
              <a:buChar char="•"/>
            </a:pPr>
            <a:r>
              <a:rPr lang="en-US" dirty="0"/>
              <a:t>  Weld Safety &amp; Inspection</a:t>
            </a:r>
          </a:p>
          <a:p>
            <a:pPr>
              <a:buFont typeface="Arial" panose="020B0604020202020204" pitchFamily="34" charset="0"/>
              <a:buChar char="•"/>
            </a:pPr>
            <a:r>
              <a:rPr lang="en-US" dirty="0"/>
              <a:t>  Base Plate Connections</a:t>
            </a:r>
          </a:p>
          <a:p>
            <a:pPr>
              <a:buFont typeface="Arial" panose="020B0604020202020204" pitchFamily="34" charset="0"/>
              <a:buChar char="•"/>
            </a:pPr>
            <a:r>
              <a:rPr lang="en-US" dirty="0"/>
              <a:t>  Splices</a:t>
            </a:r>
          </a:p>
          <a:p>
            <a:pPr>
              <a:buFont typeface="Arial" panose="020B0604020202020204" pitchFamily="34" charset="0"/>
              <a:buChar char="•"/>
            </a:pPr>
            <a:r>
              <a:rPr lang="en-US" b="1" dirty="0">
                <a:solidFill>
                  <a:schemeClr val="tx2"/>
                </a:solidFill>
              </a:rPr>
              <a:t>  Tolerances</a:t>
            </a:r>
          </a:p>
          <a:p>
            <a:pPr>
              <a:buFont typeface="Arial" panose="020B0604020202020204" pitchFamily="34" charset="0"/>
              <a:buChar char="•"/>
            </a:pPr>
            <a:r>
              <a:rPr lang="en-US" dirty="0"/>
              <a:t>  Best Practices for Connections</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72</a:t>
            </a:fld>
            <a:endParaRPr lang="en-US" altLang="en-US"/>
          </a:p>
        </p:txBody>
      </p:sp>
    </p:spTree>
    <p:extLst>
      <p:ext uri="{BB962C8B-B14F-4D97-AF65-F5344CB8AC3E}">
        <p14:creationId xmlns:p14="http://schemas.microsoft.com/office/powerpoint/2010/main" val="17025097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C159C-0E66-45C7-9625-98A1904EE3B2}"/>
              </a:ext>
            </a:extLst>
          </p:cNvPr>
          <p:cNvSpPr>
            <a:spLocks noGrp="1"/>
          </p:cNvSpPr>
          <p:nvPr>
            <p:ph type="title"/>
          </p:nvPr>
        </p:nvSpPr>
        <p:spPr/>
        <p:txBody>
          <a:bodyPr>
            <a:normAutofit/>
          </a:bodyPr>
          <a:lstStyle/>
          <a:p>
            <a:r>
              <a:rPr lang="en-US" dirty="0"/>
              <a:t>Tolerances</a:t>
            </a:r>
          </a:p>
        </p:txBody>
      </p:sp>
      <p:sp>
        <p:nvSpPr>
          <p:cNvPr id="28" name="Content Placeholder 2"/>
          <p:cNvSpPr txBox="1">
            <a:spLocks/>
          </p:cNvSpPr>
          <p:nvPr/>
        </p:nvSpPr>
        <p:spPr>
          <a:xfrm>
            <a:off x="768096" y="1898469"/>
            <a:ext cx="4337304"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b="1" u="sng" dirty="0">
                <a:solidFill>
                  <a:schemeClr val="tx2"/>
                </a:solidFill>
              </a:rPr>
              <a:t>Beam Length Tolerance</a:t>
            </a:r>
          </a:p>
          <a:p>
            <a:pPr>
              <a:buFont typeface="Arial" panose="020B0604020202020204" pitchFamily="34" charset="0"/>
              <a:buChar char="•"/>
            </a:pPr>
            <a:r>
              <a:rPr lang="en-US" dirty="0"/>
              <a:t>  Provide setbacks where possible </a:t>
            </a:r>
            <a:br>
              <a:rPr lang="en-US" dirty="0"/>
            </a:br>
            <a:r>
              <a:rPr lang="en-US" dirty="0"/>
              <a:t>  for ease of erection</a:t>
            </a:r>
          </a:p>
          <a:p>
            <a:pPr lvl="2">
              <a:buFont typeface="Arial" panose="020B0604020202020204" pitchFamily="34" charset="0"/>
              <a:buChar char="•"/>
            </a:pPr>
            <a:r>
              <a:rPr lang="en-US" sz="2400" dirty="0"/>
              <a:t>Minimum clearance of ½” should be provided when connecting members</a:t>
            </a:r>
          </a:p>
          <a:p>
            <a:pPr>
              <a:buFont typeface="Arial" panose="020B0604020202020204" pitchFamily="34" charset="0"/>
              <a:buChar char="•"/>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73</a:t>
            </a:fld>
            <a:endParaRPr lang="en-US" altLang="en-US"/>
          </a:p>
        </p:txBody>
      </p:sp>
      <p:grpSp>
        <p:nvGrpSpPr>
          <p:cNvPr id="6" name="Group 5"/>
          <p:cNvGrpSpPr/>
          <p:nvPr/>
        </p:nvGrpSpPr>
        <p:grpSpPr>
          <a:xfrm>
            <a:off x="4413123" y="1776549"/>
            <a:ext cx="4632606" cy="4745900"/>
            <a:chOff x="4413123" y="1776549"/>
            <a:chExt cx="4632606" cy="4745900"/>
          </a:xfrm>
        </p:grpSpPr>
        <p:grpSp>
          <p:nvGrpSpPr>
            <p:cNvPr id="5" name="Group 4"/>
            <p:cNvGrpSpPr/>
            <p:nvPr/>
          </p:nvGrpSpPr>
          <p:grpSpPr>
            <a:xfrm>
              <a:off x="4413123" y="1776549"/>
              <a:ext cx="4632606" cy="4745900"/>
              <a:chOff x="2427487" y="3593477"/>
              <a:chExt cx="2808542" cy="2877227"/>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r="57707"/>
              <a:stretch/>
            </p:blipFill>
            <p:spPr>
              <a:xfrm>
                <a:off x="2427487" y="3593477"/>
                <a:ext cx="2808542" cy="2877227"/>
              </a:xfrm>
              <a:prstGeom prst="rect">
                <a:avLst/>
              </a:prstGeom>
            </p:spPr>
          </p:pic>
          <p:sp>
            <p:nvSpPr>
              <p:cNvPr id="9" name="Rectangle 8">
                <a:extLst>
                  <a:ext uri="{FF2B5EF4-FFF2-40B4-BE49-F238E27FC236}">
                    <a16:creationId xmlns:a16="http://schemas.microsoft.com/office/drawing/2014/main" id="{A8D65868-2543-41A9-8AED-7408092C62DE}"/>
                  </a:ext>
                </a:extLst>
              </p:cNvPr>
              <p:cNvSpPr/>
              <p:nvPr/>
            </p:nvSpPr>
            <p:spPr>
              <a:xfrm>
                <a:off x="3133132" y="4041830"/>
                <a:ext cx="1743074" cy="1809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p:cNvSpPr/>
            <p:nvPr/>
          </p:nvSpPr>
          <p:spPr>
            <a:xfrm>
              <a:off x="5577063" y="2928257"/>
              <a:ext cx="322994" cy="702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535386" y="3039544"/>
              <a:ext cx="364671" cy="762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573486" y="2853504"/>
              <a:ext cx="404404" cy="274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6093808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Tolerances</a:t>
            </a:r>
          </a:p>
        </p:txBody>
      </p:sp>
      <mc:AlternateContent xmlns:mc="http://schemas.openxmlformats.org/markup-compatibility/2006" xmlns:a14="http://schemas.microsoft.com/office/drawing/2010/main">
        <mc:Choice Requires="a14">
          <p:graphicFrame>
            <p:nvGraphicFramePr>
              <p:cNvPr id="6" name="Content Placeholder 5"/>
              <p:cNvGraphicFramePr>
                <a:graphicFrameLocks noGrp="1"/>
              </p:cNvGraphicFramePr>
              <p:nvPr>
                <p:ph idx="1"/>
                <p:extLst>
                  <p:ext uri="{D42A27DB-BD31-4B8C-83A1-F6EECF244321}">
                    <p14:modId xmlns:p14="http://schemas.microsoft.com/office/powerpoint/2010/main" val="3924777154"/>
                  </p:ext>
                </p:extLst>
              </p:nvPr>
            </p:nvGraphicFramePr>
            <p:xfrm>
              <a:off x="838201" y="3307425"/>
              <a:ext cx="7289799" cy="1371600"/>
            </p:xfrm>
            <a:graphic>
              <a:graphicData uri="http://schemas.openxmlformats.org/drawingml/2006/table">
                <a:tbl>
                  <a:tblPr firstRow="1" bandRow="1">
                    <a:tableStyleId>{5C22544A-7EE6-4342-B048-85BDC9FD1C3A}</a:tableStyleId>
                  </a:tblPr>
                  <a:tblGrid>
                    <a:gridCol w="2429933">
                      <a:extLst>
                        <a:ext uri="{9D8B030D-6E8A-4147-A177-3AD203B41FA5}">
                          <a16:colId xmlns:a16="http://schemas.microsoft.com/office/drawing/2014/main" val="1843329359"/>
                        </a:ext>
                      </a:extLst>
                    </a:gridCol>
                    <a:gridCol w="2429933">
                      <a:extLst>
                        <a:ext uri="{9D8B030D-6E8A-4147-A177-3AD203B41FA5}">
                          <a16:colId xmlns:a16="http://schemas.microsoft.com/office/drawing/2014/main" val="2288912696"/>
                        </a:ext>
                      </a:extLst>
                    </a:gridCol>
                    <a:gridCol w="2429933">
                      <a:extLst>
                        <a:ext uri="{9D8B030D-6E8A-4147-A177-3AD203B41FA5}">
                          <a16:colId xmlns:a16="http://schemas.microsoft.com/office/drawing/2014/main" val="2681369448"/>
                        </a:ext>
                      </a:extLst>
                    </a:gridCol>
                  </a:tblGrid>
                  <a:tr h="370840">
                    <a:tc>
                      <a:txBody>
                        <a:bodyPr/>
                        <a:lstStyle/>
                        <a:p>
                          <a:endParaRPr lang="en-US" sz="2400" dirty="0">
                            <a:latin typeface="+mn-lt"/>
                          </a:endParaRPr>
                        </a:p>
                      </a:txBody>
                      <a:tcPr/>
                    </a:tc>
                    <a:tc>
                      <a:txBody>
                        <a:bodyPr/>
                        <a:lstStyle/>
                        <a:p>
                          <a:pPr algn="ctr"/>
                          <a:r>
                            <a:rPr lang="en-US" sz="2400" dirty="0">
                              <a:latin typeface="+mn-lt"/>
                            </a:rPr>
                            <a:t>Length</a:t>
                          </a:r>
                        </a:p>
                      </a:txBody>
                      <a:tcPr/>
                    </a:tc>
                    <a:tc>
                      <a:txBody>
                        <a:bodyPr/>
                        <a:lstStyle/>
                        <a:p>
                          <a:pPr algn="ctr"/>
                          <a:r>
                            <a:rPr lang="en-US" sz="2400" dirty="0">
                              <a:latin typeface="+mn-lt"/>
                            </a:rPr>
                            <a:t>Max. Variation</a:t>
                          </a:r>
                        </a:p>
                      </a:txBody>
                      <a:tcPr/>
                    </a:tc>
                    <a:extLst>
                      <a:ext uri="{0D108BD9-81ED-4DB2-BD59-A6C34878D82A}">
                        <a16:rowId xmlns:a16="http://schemas.microsoft.com/office/drawing/2014/main" val="1500034688"/>
                      </a:ext>
                    </a:extLst>
                  </a:tr>
                  <a:tr h="370840">
                    <a:tc>
                      <a:txBody>
                        <a:bodyPr/>
                        <a:lstStyle/>
                        <a:p>
                          <a:r>
                            <a:rPr lang="en-US" sz="2400" dirty="0">
                              <a:latin typeface="+mn-lt"/>
                            </a:rPr>
                            <a:t>Beams</a:t>
                          </a:r>
                        </a:p>
                      </a:txBody>
                      <a:tcPr/>
                    </a:tc>
                    <a:tc>
                      <a:txBody>
                        <a:bodyPr/>
                        <a:lstStyle/>
                        <a:p>
                          <a:pPr algn="ctr"/>
                          <a:r>
                            <a:rPr lang="en-US" sz="2400" dirty="0">
                              <a:latin typeface="+mn-lt"/>
                            </a:rPr>
                            <a:t>L </a:t>
                          </a:r>
                          <a:r>
                            <a:rPr lang="en-US" sz="2400" dirty="0">
                              <a:latin typeface="+mn-lt"/>
                              <a:cs typeface="Times New Roman" panose="02020603050405020304" pitchFamily="18" charset="0"/>
                            </a:rPr>
                            <a:t>≤ 30 </a:t>
                          </a:r>
                          <a:r>
                            <a:rPr lang="en-US" sz="2400" dirty="0" err="1">
                              <a:latin typeface="+mn-lt"/>
                              <a:cs typeface="Times New Roman" panose="02020603050405020304" pitchFamily="18" charset="0"/>
                            </a:rPr>
                            <a:t>ft</a:t>
                          </a:r>
                          <a:endParaRPr lang="en-US" sz="2400" dirty="0">
                            <a:latin typeface="+mn-lt"/>
                          </a:endParaRPr>
                        </a:p>
                      </a:txBody>
                      <a:tcPr/>
                    </a:tc>
                    <a:tc>
                      <a:txBody>
                        <a:bodyPr/>
                        <a:lstStyle/>
                        <a:p>
                          <a:pPr algn="ctr"/>
                          <a14:m>
                            <m:oMath xmlns:m="http://schemas.openxmlformats.org/officeDocument/2006/math">
                              <m:r>
                                <a:rPr lang="en-US" sz="2400" i="1" smtClean="0">
                                  <a:latin typeface="Cambria Math" panose="02040503050406030204" pitchFamily="18" charset="0"/>
                                  <a:ea typeface="Cambria Math" panose="02040503050406030204" pitchFamily="18" charset="0"/>
                                </a:rPr>
                                <m:t>±</m:t>
                              </m:r>
                            </m:oMath>
                          </a14:m>
                          <a:r>
                            <a:rPr lang="en-US" sz="2400" dirty="0">
                              <a:latin typeface="+mn-lt"/>
                            </a:rPr>
                            <a:t>1/16”</a:t>
                          </a:r>
                        </a:p>
                      </a:txBody>
                      <a:tcPr/>
                    </a:tc>
                    <a:extLst>
                      <a:ext uri="{0D108BD9-81ED-4DB2-BD59-A6C34878D82A}">
                        <a16:rowId xmlns:a16="http://schemas.microsoft.com/office/drawing/2014/main" val="2472980469"/>
                      </a:ext>
                    </a:extLst>
                  </a:tr>
                  <a:tr h="370840">
                    <a:tc>
                      <a:txBody>
                        <a:bodyPr/>
                        <a:lstStyle/>
                        <a:p>
                          <a:endParaRPr lang="en-US" sz="2400" dirty="0">
                            <a:latin typeface="+mn-l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dirty="0">
                              <a:latin typeface="+mn-lt"/>
                            </a:rPr>
                            <a:t>L </a:t>
                          </a:r>
                          <a14:m>
                            <m:oMath xmlns:m="http://schemas.openxmlformats.org/officeDocument/2006/math">
                              <m:r>
                                <a:rPr lang="en-US" sz="2400" i="1" smtClean="0">
                                  <a:latin typeface="Cambria Math" panose="02040503050406030204" pitchFamily="18" charset="0"/>
                                  <a:ea typeface="Cambria Math" panose="02040503050406030204" pitchFamily="18" charset="0"/>
                                </a:rPr>
                                <m:t>&gt;</m:t>
                              </m:r>
                            </m:oMath>
                          </a14:m>
                          <a:r>
                            <a:rPr lang="en-US" sz="2400" dirty="0">
                              <a:latin typeface="+mn-lt"/>
                              <a:cs typeface="Times New Roman" panose="02020603050405020304" pitchFamily="18" charset="0"/>
                            </a:rPr>
                            <a:t> 30 </a:t>
                          </a:r>
                          <a:r>
                            <a:rPr lang="en-US" sz="2400" dirty="0" err="1">
                              <a:latin typeface="+mn-lt"/>
                              <a:cs typeface="Times New Roman" panose="02020603050405020304" pitchFamily="18" charset="0"/>
                            </a:rPr>
                            <a:t>ft</a:t>
                          </a:r>
                          <a:endParaRPr lang="en-US" sz="2400" dirty="0">
                            <a:latin typeface="+mn-lt"/>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r>
                                  <m:rPr>
                                    <m:nor/>
                                  </m:rPr>
                                  <a:rPr lang="en-US" sz="2400" dirty="0" smtClean="0">
                                    <a:latin typeface="+mn-lt"/>
                                  </a:rPr>
                                  <m:t>1/</m:t>
                                </m:r>
                                <m:r>
                                  <m:rPr>
                                    <m:nor/>
                                  </m:rPr>
                                  <a:rPr lang="en-US" sz="2400" b="0" i="0" dirty="0" smtClean="0">
                                    <a:latin typeface="+mn-lt"/>
                                  </a:rPr>
                                  <m:t>8</m:t>
                                </m:r>
                                <m:r>
                                  <m:rPr>
                                    <m:nor/>
                                  </m:rPr>
                                  <a:rPr lang="en-US" sz="2400" dirty="0" smtClean="0">
                                    <a:latin typeface="+mn-lt"/>
                                  </a:rPr>
                                  <m:t>”</m:t>
                                </m:r>
                              </m:oMath>
                            </m:oMathPara>
                          </a14:m>
                          <a:endParaRPr lang="en-US" sz="2400" dirty="0">
                            <a:latin typeface="+mn-lt"/>
                          </a:endParaRPr>
                        </a:p>
                      </a:txBody>
                      <a:tcPr/>
                    </a:tc>
                    <a:extLst>
                      <a:ext uri="{0D108BD9-81ED-4DB2-BD59-A6C34878D82A}">
                        <a16:rowId xmlns:a16="http://schemas.microsoft.com/office/drawing/2014/main" val="3637055858"/>
                      </a:ext>
                    </a:extLst>
                  </a:tr>
                </a:tbl>
              </a:graphicData>
            </a:graphic>
          </p:graphicFrame>
        </mc:Choice>
        <mc:Fallback xmlns="">
          <p:graphicFrame>
            <p:nvGraphicFramePr>
              <p:cNvPr id="6" name="Content Placeholder 5"/>
              <p:cNvGraphicFramePr>
                <a:graphicFrameLocks noGrp="1"/>
              </p:cNvGraphicFramePr>
              <p:nvPr>
                <p:ph idx="1"/>
                <p:extLst>
                  <p:ext uri="{D42A27DB-BD31-4B8C-83A1-F6EECF244321}">
                    <p14:modId xmlns:p14="http://schemas.microsoft.com/office/powerpoint/2010/main" val="3924777154"/>
                  </p:ext>
                </p:extLst>
              </p:nvPr>
            </p:nvGraphicFramePr>
            <p:xfrm>
              <a:off x="838201" y="3307425"/>
              <a:ext cx="7289799" cy="1371600"/>
            </p:xfrm>
            <a:graphic>
              <a:graphicData uri="http://schemas.openxmlformats.org/drawingml/2006/table">
                <a:tbl>
                  <a:tblPr firstRow="1" bandRow="1">
                    <a:tableStyleId>{5C22544A-7EE6-4342-B048-85BDC9FD1C3A}</a:tableStyleId>
                  </a:tblPr>
                  <a:tblGrid>
                    <a:gridCol w="2429933">
                      <a:extLst>
                        <a:ext uri="{9D8B030D-6E8A-4147-A177-3AD203B41FA5}">
                          <a16:colId xmlns:a16="http://schemas.microsoft.com/office/drawing/2014/main" val="1843329359"/>
                        </a:ext>
                      </a:extLst>
                    </a:gridCol>
                    <a:gridCol w="2429933">
                      <a:extLst>
                        <a:ext uri="{9D8B030D-6E8A-4147-A177-3AD203B41FA5}">
                          <a16:colId xmlns:a16="http://schemas.microsoft.com/office/drawing/2014/main" val="2288912696"/>
                        </a:ext>
                      </a:extLst>
                    </a:gridCol>
                    <a:gridCol w="2429933">
                      <a:extLst>
                        <a:ext uri="{9D8B030D-6E8A-4147-A177-3AD203B41FA5}">
                          <a16:colId xmlns:a16="http://schemas.microsoft.com/office/drawing/2014/main" val="2681369448"/>
                        </a:ext>
                      </a:extLst>
                    </a:gridCol>
                  </a:tblGrid>
                  <a:tr h="457200">
                    <a:tc>
                      <a:txBody>
                        <a:bodyPr/>
                        <a:lstStyle/>
                        <a:p>
                          <a:endParaRPr lang="en-US" sz="2400" dirty="0">
                            <a:latin typeface="+mn-lt"/>
                          </a:endParaRPr>
                        </a:p>
                      </a:txBody>
                      <a:tcPr/>
                    </a:tc>
                    <a:tc>
                      <a:txBody>
                        <a:bodyPr/>
                        <a:lstStyle/>
                        <a:p>
                          <a:pPr algn="ctr"/>
                          <a:r>
                            <a:rPr lang="en-US" sz="2400" dirty="0">
                              <a:latin typeface="+mn-lt"/>
                            </a:rPr>
                            <a:t>Length</a:t>
                          </a:r>
                        </a:p>
                      </a:txBody>
                      <a:tcPr/>
                    </a:tc>
                    <a:tc>
                      <a:txBody>
                        <a:bodyPr/>
                        <a:lstStyle/>
                        <a:p>
                          <a:pPr algn="ctr"/>
                          <a:r>
                            <a:rPr lang="en-US" sz="2400" dirty="0">
                              <a:latin typeface="+mn-lt"/>
                            </a:rPr>
                            <a:t>Max. Variation</a:t>
                          </a:r>
                        </a:p>
                      </a:txBody>
                      <a:tcPr/>
                    </a:tc>
                    <a:extLst>
                      <a:ext uri="{0D108BD9-81ED-4DB2-BD59-A6C34878D82A}">
                        <a16:rowId xmlns:a16="http://schemas.microsoft.com/office/drawing/2014/main" val="1500034688"/>
                      </a:ext>
                    </a:extLst>
                  </a:tr>
                  <a:tr h="457200">
                    <a:tc>
                      <a:txBody>
                        <a:bodyPr/>
                        <a:lstStyle/>
                        <a:p>
                          <a:r>
                            <a:rPr lang="en-US" sz="2400" dirty="0">
                              <a:latin typeface="+mn-lt"/>
                            </a:rPr>
                            <a:t>Beams</a:t>
                          </a:r>
                        </a:p>
                      </a:txBody>
                      <a:tcPr/>
                    </a:tc>
                    <a:tc>
                      <a:txBody>
                        <a:bodyPr/>
                        <a:lstStyle/>
                        <a:p>
                          <a:pPr algn="ctr"/>
                          <a:r>
                            <a:rPr lang="en-US" sz="2400" dirty="0">
                              <a:latin typeface="+mn-lt"/>
                            </a:rPr>
                            <a:t>L </a:t>
                          </a:r>
                          <a:r>
                            <a:rPr lang="en-US" sz="2400" dirty="0">
                              <a:latin typeface="+mn-lt"/>
                              <a:cs typeface="Times New Roman" panose="02020603050405020304" pitchFamily="18" charset="0"/>
                            </a:rPr>
                            <a:t>≤ 30 </a:t>
                          </a:r>
                          <a:r>
                            <a:rPr lang="en-US" sz="2400" dirty="0" err="1">
                              <a:latin typeface="+mn-lt"/>
                              <a:cs typeface="Times New Roman" panose="02020603050405020304" pitchFamily="18" charset="0"/>
                            </a:rPr>
                            <a:t>ft</a:t>
                          </a:r>
                          <a:endParaRPr lang="en-US" sz="2400" dirty="0">
                            <a:latin typeface="+mn-lt"/>
                          </a:endParaRPr>
                        </a:p>
                      </a:txBody>
                      <a:tcPr/>
                    </a:tc>
                    <a:tc>
                      <a:txBody>
                        <a:bodyPr/>
                        <a:lstStyle/>
                        <a:p>
                          <a:endParaRPr lang="en-US"/>
                        </a:p>
                      </a:txBody>
                      <a:tcPr>
                        <a:blipFill>
                          <a:blip r:embed="rId3"/>
                          <a:stretch>
                            <a:fillRect l="-200251" t="-107895" r="-1003" b="-128947"/>
                          </a:stretch>
                        </a:blipFill>
                      </a:tcPr>
                    </a:tc>
                    <a:extLst>
                      <a:ext uri="{0D108BD9-81ED-4DB2-BD59-A6C34878D82A}">
                        <a16:rowId xmlns:a16="http://schemas.microsoft.com/office/drawing/2014/main" val="2472980469"/>
                      </a:ext>
                    </a:extLst>
                  </a:tr>
                  <a:tr h="457200">
                    <a:tc>
                      <a:txBody>
                        <a:bodyPr/>
                        <a:lstStyle/>
                        <a:p>
                          <a:endParaRPr lang="en-US" sz="2400" dirty="0">
                            <a:latin typeface="+mn-lt"/>
                          </a:endParaRPr>
                        </a:p>
                      </a:txBody>
                      <a:tcPr/>
                    </a:tc>
                    <a:tc>
                      <a:txBody>
                        <a:bodyPr/>
                        <a:lstStyle/>
                        <a:p>
                          <a:endParaRPr lang="en-US"/>
                        </a:p>
                      </a:txBody>
                      <a:tcPr>
                        <a:blipFill>
                          <a:blip r:embed="rId3"/>
                          <a:stretch>
                            <a:fillRect l="-100251" t="-210667" r="-101003" b="-30667"/>
                          </a:stretch>
                        </a:blipFill>
                      </a:tcPr>
                    </a:tc>
                    <a:tc>
                      <a:txBody>
                        <a:bodyPr/>
                        <a:lstStyle/>
                        <a:p>
                          <a:endParaRPr lang="en-US"/>
                        </a:p>
                      </a:txBody>
                      <a:tcPr>
                        <a:blipFill>
                          <a:blip r:embed="rId3"/>
                          <a:stretch>
                            <a:fillRect l="-200251" t="-210667" r="-1003" b="-30667"/>
                          </a:stretch>
                        </a:blipFill>
                      </a:tcPr>
                    </a:tc>
                    <a:extLst>
                      <a:ext uri="{0D108BD9-81ED-4DB2-BD59-A6C34878D82A}">
                        <a16:rowId xmlns:a16="http://schemas.microsoft.com/office/drawing/2014/main" val="3637055858"/>
                      </a:ext>
                    </a:extLst>
                  </a:tr>
                </a:tbl>
              </a:graphicData>
            </a:graphic>
          </p:graphicFrame>
        </mc:Fallback>
      </mc:AlternateContent>
      <p:sp>
        <p:nvSpPr>
          <p:cNvPr id="4" name="Slide Number Placeholder 3"/>
          <p:cNvSpPr>
            <a:spLocks noGrp="1"/>
          </p:cNvSpPr>
          <p:nvPr>
            <p:ph type="sldNum" sz="quarter" idx="12"/>
          </p:nvPr>
        </p:nvSpPr>
        <p:spPr/>
        <p:txBody>
          <a:bodyPr/>
          <a:lstStyle/>
          <a:p>
            <a:fld id="{9DBAC5ED-916B-4A4B-9960-52DDD2B57D0D}" type="slidenum">
              <a:rPr lang="en-US" altLang="en-US" smtClean="0"/>
              <a:pPr/>
              <a:t>74</a:t>
            </a:fld>
            <a:endParaRPr lang="en-US" altLang="en-US"/>
          </a:p>
        </p:txBody>
      </p:sp>
      <p:sp>
        <p:nvSpPr>
          <p:cNvPr id="7" name="Content Placeholder 2"/>
          <p:cNvSpPr txBox="1">
            <a:spLocks/>
          </p:cNvSpPr>
          <p:nvPr/>
        </p:nvSpPr>
        <p:spPr>
          <a:xfrm>
            <a:off x="768096" y="1898469"/>
            <a:ext cx="7804404"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b="1" u="sng" dirty="0">
                <a:solidFill>
                  <a:schemeClr val="tx2"/>
                </a:solidFill>
              </a:rPr>
              <a:t>Beam Length Tolerance</a:t>
            </a:r>
          </a:p>
          <a:p>
            <a:pPr marL="0" indent="0">
              <a:buNone/>
            </a:pPr>
            <a:r>
              <a:rPr lang="en-US" dirty="0"/>
              <a:t>Per Code of Standard Practice, for members that have both ends finished for contact bearing:</a:t>
            </a:r>
          </a:p>
        </p:txBody>
      </p:sp>
    </p:spTree>
    <p:extLst>
      <p:ext uri="{BB962C8B-B14F-4D97-AF65-F5344CB8AC3E}">
        <p14:creationId xmlns:p14="http://schemas.microsoft.com/office/powerpoint/2010/main" val="276261455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Tolerances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75</a:t>
            </a:fld>
            <a:endParaRPr lang="en-US" altLang="en-US"/>
          </a:p>
        </p:txBody>
      </p:sp>
      <mc:AlternateContent xmlns:mc="http://schemas.openxmlformats.org/markup-compatibility/2006" xmlns:a14="http://schemas.microsoft.com/office/drawing/2010/main">
        <mc:Choice Requires="a14">
          <p:sp>
            <p:nvSpPr>
              <p:cNvPr id="7" name="Content Placeholder 2"/>
              <p:cNvSpPr txBox="1">
                <a:spLocks/>
              </p:cNvSpPr>
              <p:nvPr/>
            </p:nvSpPr>
            <p:spPr>
              <a:xfrm>
                <a:off x="768096" y="1898469"/>
                <a:ext cx="7804404" cy="4410891"/>
              </a:xfrm>
              <a:prstGeom prst="rect">
                <a:avLst/>
              </a:prstGeom>
              <a:noFill/>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b="1" u="sng" dirty="0">
                    <a:solidFill>
                      <a:schemeClr val="tx2"/>
                    </a:solidFill>
                  </a:rPr>
                  <a:t>Beam Length Tolerance</a:t>
                </a:r>
                <a:endParaRPr lang="en-US" dirty="0"/>
              </a:p>
              <a:p>
                <a:pPr marL="0" indent="0">
                  <a:buNone/>
                </a:pPr>
                <a:r>
                  <a:rPr lang="en-US" dirty="0"/>
                  <a:t>Beams with plate or angle connections to the web may have beam lengths that vary by </a:t>
                </a:r>
                <a14:m>
                  <m:oMath xmlns:m="http://schemas.openxmlformats.org/officeDocument/2006/math">
                    <m:r>
                      <a:rPr lang="en-US" b="1" i="1" smtClean="0">
                        <a:latin typeface="Cambria Math" panose="02040503050406030204" pitchFamily="18" charset="0"/>
                        <a:ea typeface="Cambria Math" panose="02040503050406030204" pitchFamily="18" charset="0"/>
                      </a:rPr>
                      <m:t>±</m:t>
                    </m:r>
                  </m:oMath>
                </a14:m>
                <a:r>
                  <a:rPr lang="en-US" b="1" dirty="0"/>
                  <a:t> ¼” </a:t>
                </a:r>
                <a:r>
                  <a:rPr lang="en-US" dirty="0"/>
                  <a:t>at either end (i.e. ½” shorter or longer than detailed) – this is a typical beam cutting tolerance.</a:t>
                </a:r>
              </a:p>
              <a:p>
                <a:pPr marL="0" indent="0">
                  <a:buNone/>
                </a:pPr>
                <a:r>
                  <a:rPr lang="en-US" dirty="0"/>
                  <a:t>Good practice to use detailed edge distance minus ¼” for design calculations, to be conservative.</a:t>
                </a:r>
              </a:p>
            </p:txBody>
          </p:sp>
        </mc:Choice>
        <mc:Fallback xmlns="">
          <p:sp>
            <p:nvSpPr>
              <p:cNvPr id="7" name="Content Placeholder 2"/>
              <p:cNvSpPr txBox="1">
                <a:spLocks noRot="1" noChangeAspect="1" noMove="1" noResize="1" noEditPoints="1" noAdjustHandles="1" noChangeArrowheads="1" noChangeShapeType="1" noTextEdit="1"/>
              </p:cNvSpPr>
              <p:nvPr/>
            </p:nvSpPr>
            <p:spPr>
              <a:xfrm>
                <a:off x="768096" y="1898469"/>
                <a:ext cx="7804404" cy="4410891"/>
              </a:xfrm>
              <a:prstGeom prst="rect">
                <a:avLst/>
              </a:prstGeom>
              <a:blipFill>
                <a:blip r:embed="rId3"/>
                <a:stretch>
                  <a:fillRect l="-1797" t="-1934" r="-859"/>
                </a:stretch>
              </a:blipFill>
            </p:spPr>
            <p:txBody>
              <a:bodyPr/>
              <a:lstStyle/>
              <a:p>
                <a:r>
                  <a:rPr lang="en-US">
                    <a:noFill/>
                  </a:rPr>
                  <a:t> </a:t>
                </a:r>
              </a:p>
            </p:txBody>
          </p:sp>
        </mc:Fallback>
      </mc:AlternateContent>
    </p:spTree>
    <p:extLst>
      <p:ext uri="{BB962C8B-B14F-4D97-AF65-F5344CB8AC3E}">
        <p14:creationId xmlns:p14="http://schemas.microsoft.com/office/powerpoint/2010/main" val="17423608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7971" y="4171"/>
            <a:ext cx="5104963" cy="6740854"/>
          </a:xfrm>
          <a:prstGeom prst="rect">
            <a:avLst/>
          </a:prstGeom>
        </p:spPr>
      </p:pic>
      <p:sp>
        <p:nvSpPr>
          <p:cNvPr id="2" name="Title 1"/>
          <p:cNvSpPr>
            <a:spLocks noGrp="1"/>
          </p:cNvSpPr>
          <p:nvPr>
            <p:ph type="title"/>
          </p:nvPr>
        </p:nvSpPr>
        <p:spPr/>
        <p:txBody>
          <a:bodyPr/>
          <a:lstStyle/>
          <a:p>
            <a:r>
              <a:rPr lang="en-US" dirty="0"/>
              <a:t>Tolerances</a:t>
            </a:r>
          </a:p>
        </p:txBody>
      </p:sp>
      <p:sp>
        <p:nvSpPr>
          <p:cNvPr id="3" name="Content Placeholder 2"/>
          <p:cNvSpPr>
            <a:spLocks noGrp="1"/>
          </p:cNvSpPr>
          <p:nvPr>
            <p:ph idx="1"/>
          </p:nvPr>
        </p:nvSpPr>
        <p:spPr>
          <a:xfrm>
            <a:off x="768096" y="1898469"/>
            <a:ext cx="3542647" cy="4410891"/>
          </a:xfrm>
        </p:spPr>
        <p:txBody>
          <a:bodyPr/>
          <a:lstStyle/>
          <a:p>
            <a:pPr marL="0" indent="0">
              <a:buNone/>
            </a:pPr>
            <a:r>
              <a:rPr lang="en-US" b="1" u="sng" dirty="0">
                <a:solidFill>
                  <a:schemeClr val="tx2"/>
                </a:solidFill>
              </a:rPr>
              <a:t>Beam Length Tolerance</a:t>
            </a:r>
          </a:p>
          <a:p>
            <a:pPr marL="0" indent="0">
              <a:buNone/>
            </a:pPr>
            <a:r>
              <a:rPr lang="en-US" dirty="0"/>
              <a:t>Example of a shop drawing</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76</a:t>
            </a:fld>
            <a:endParaRPr lang="en-US" altLang="en-US"/>
          </a:p>
        </p:txBody>
      </p:sp>
      <p:cxnSp>
        <p:nvCxnSpPr>
          <p:cNvPr id="7" name="Straight Arrow Connector 6"/>
          <p:cNvCxnSpPr/>
          <p:nvPr/>
        </p:nvCxnSpPr>
        <p:spPr>
          <a:xfrm>
            <a:off x="5040086" y="2068286"/>
            <a:ext cx="2873829"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5317408" y="1737752"/>
            <a:ext cx="2544146" cy="646331"/>
          </a:xfrm>
          <a:prstGeom prst="rect">
            <a:avLst/>
          </a:prstGeom>
        </p:spPr>
        <p:txBody>
          <a:bodyPr wrap="square">
            <a:spAutoFit/>
          </a:bodyPr>
          <a:lstStyle/>
          <a:p>
            <a:pPr algn="ctr"/>
            <a:r>
              <a:rPr lang="en-US" dirty="0">
                <a:solidFill>
                  <a:schemeClr val="accent1"/>
                </a:solidFill>
              </a:rPr>
              <a:t>Bolt-to-Bolt Longitudinal Distance Held</a:t>
            </a:r>
          </a:p>
        </p:txBody>
      </p:sp>
      <p:sp>
        <p:nvSpPr>
          <p:cNvPr id="9" name="Rectangle 8"/>
          <p:cNvSpPr/>
          <p:nvPr/>
        </p:nvSpPr>
        <p:spPr>
          <a:xfrm>
            <a:off x="2374651" y="6307810"/>
            <a:ext cx="2419830" cy="369332"/>
          </a:xfrm>
          <a:prstGeom prst="rect">
            <a:avLst/>
          </a:prstGeom>
        </p:spPr>
        <p:txBody>
          <a:bodyPr wrap="none">
            <a:spAutoFit/>
          </a:bodyPr>
          <a:lstStyle/>
          <a:p>
            <a:r>
              <a:rPr lang="en-US" dirty="0">
                <a:solidFill>
                  <a:schemeClr val="accent1"/>
                </a:solidFill>
              </a:rPr>
              <a:t>Edge may vary  +/- ¼”</a:t>
            </a:r>
          </a:p>
        </p:txBody>
      </p:sp>
      <p:sp>
        <p:nvSpPr>
          <p:cNvPr id="10" name="Oval 9"/>
          <p:cNvSpPr/>
          <p:nvPr/>
        </p:nvSpPr>
        <p:spPr>
          <a:xfrm>
            <a:off x="3907971" y="5747657"/>
            <a:ext cx="1404258" cy="56170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728204" y="5747657"/>
            <a:ext cx="1404258" cy="56170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323806" y="3687641"/>
            <a:ext cx="628881" cy="276999"/>
          </a:xfrm>
          <a:prstGeom prst="rect">
            <a:avLst/>
          </a:prstGeom>
          <a:noFill/>
        </p:spPr>
        <p:txBody>
          <a:bodyPr wrap="square" rtlCol="0">
            <a:spAutoFit/>
          </a:bodyPr>
          <a:lstStyle/>
          <a:p>
            <a:r>
              <a:rPr lang="en-US" sz="1200" dirty="0"/>
              <a:t>-3/4</a:t>
            </a:r>
          </a:p>
        </p:txBody>
      </p:sp>
      <p:sp>
        <p:nvSpPr>
          <p:cNvPr id="12" name="TextBox 11"/>
          <p:cNvSpPr txBox="1"/>
          <p:nvPr/>
        </p:nvSpPr>
        <p:spPr>
          <a:xfrm>
            <a:off x="8178684" y="3687641"/>
            <a:ext cx="628881" cy="276999"/>
          </a:xfrm>
          <a:prstGeom prst="rect">
            <a:avLst/>
          </a:prstGeom>
          <a:noFill/>
        </p:spPr>
        <p:txBody>
          <a:bodyPr wrap="square" rtlCol="0">
            <a:spAutoFit/>
          </a:bodyPr>
          <a:lstStyle/>
          <a:p>
            <a:r>
              <a:rPr lang="en-US" sz="1200" dirty="0"/>
              <a:t>-3/4</a:t>
            </a:r>
          </a:p>
        </p:txBody>
      </p:sp>
      <p:sp>
        <p:nvSpPr>
          <p:cNvPr id="13" name="Oval 12"/>
          <p:cNvSpPr/>
          <p:nvPr/>
        </p:nvSpPr>
        <p:spPr>
          <a:xfrm>
            <a:off x="4310742" y="3542212"/>
            <a:ext cx="641945" cy="56170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445440" y="3849612"/>
            <a:ext cx="925061" cy="369332"/>
          </a:xfrm>
          <a:prstGeom prst="rect">
            <a:avLst/>
          </a:prstGeom>
        </p:spPr>
        <p:txBody>
          <a:bodyPr wrap="none">
            <a:spAutoFit/>
          </a:bodyPr>
          <a:lstStyle/>
          <a:p>
            <a:r>
              <a:rPr lang="en-US" dirty="0">
                <a:solidFill>
                  <a:schemeClr val="accent1"/>
                </a:solidFill>
              </a:rPr>
              <a:t>Setback</a:t>
            </a:r>
          </a:p>
        </p:txBody>
      </p:sp>
      <p:sp>
        <p:nvSpPr>
          <p:cNvPr id="15" name="Oval 14"/>
          <p:cNvSpPr/>
          <p:nvPr/>
        </p:nvSpPr>
        <p:spPr>
          <a:xfrm>
            <a:off x="8172151" y="3542212"/>
            <a:ext cx="641945" cy="561703"/>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6" name="TextBox 15"/>
              <p:cNvSpPr txBox="1"/>
              <p:nvPr/>
            </p:nvSpPr>
            <p:spPr>
              <a:xfrm>
                <a:off x="4323806" y="2469901"/>
                <a:ext cx="628881" cy="276999"/>
              </a:xfrm>
              <a:prstGeom prst="rect">
                <a:avLst/>
              </a:prstGeom>
              <a:noFill/>
            </p:spPr>
            <p:txBody>
              <a:bodyPr wrap="square" rtlCol="0">
                <a:spAutoFit/>
              </a:bodyPr>
              <a:lstStyle/>
              <a:p>
                <a14:m>
                  <m:oMath xmlns:m="http://schemas.openxmlformats.org/officeDocument/2006/math">
                    <m:r>
                      <a:rPr lang="en-US" sz="1200" i="1" smtClean="0">
                        <a:latin typeface="Cambria Math" panose="02040503050406030204" pitchFamily="18" charset="0"/>
                        <a:ea typeface="Cambria Math" panose="02040503050406030204" pitchFamily="18" charset="0"/>
                      </a:rPr>
                      <m:t>±</m:t>
                    </m:r>
                  </m:oMath>
                </a14:m>
                <a:r>
                  <a:rPr lang="en-US" sz="1200" dirty="0"/>
                  <a:t>1/4</a:t>
                </a:r>
              </a:p>
            </p:txBody>
          </p:sp>
        </mc:Choice>
        <mc:Fallback xmlns="">
          <p:sp>
            <p:nvSpPr>
              <p:cNvPr id="16" name="TextBox 15"/>
              <p:cNvSpPr txBox="1">
                <a:spLocks noRot="1" noChangeAspect="1" noMove="1" noResize="1" noEditPoints="1" noAdjustHandles="1" noChangeArrowheads="1" noChangeShapeType="1" noTextEdit="1"/>
              </p:cNvSpPr>
              <p:nvPr/>
            </p:nvSpPr>
            <p:spPr>
              <a:xfrm>
                <a:off x="4323806" y="2469901"/>
                <a:ext cx="628881" cy="276999"/>
              </a:xfrm>
              <a:prstGeom prst="rect">
                <a:avLst/>
              </a:prstGeom>
              <a:blipFill>
                <a:blip r:embed="rId4"/>
                <a:stretch>
                  <a:fillRect b="-173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8201700" y="2469901"/>
                <a:ext cx="628881" cy="276999"/>
              </a:xfrm>
              <a:prstGeom prst="rect">
                <a:avLst/>
              </a:prstGeom>
              <a:noFill/>
            </p:spPr>
            <p:txBody>
              <a:bodyPr wrap="square" rtlCol="0">
                <a:spAutoFit/>
              </a:bodyPr>
              <a:lstStyle/>
              <a:p>
                <a14:m>
                  <m:oMath xmlns:m="http://schemas.openxmlformats.org/officeDocument/2006/math">
                    <m:r>
                      <a:rPr lang="en-US" sz="1200" i="1" smtClean="0">
                        <a:latin typeface="Cambria Math" panose="02040503050406030204" pitchFamily="18" charset="0"/>
                        <a:ea typeface="Cambria Math" panose="02040503050406030204" pitchFamily="18" charset="0"/>
                      </a:rPr>
                      <m:t>±</m:t>
                    </m:r>
                  </m:oMath>
                </a14:m>
                <a:r>
                  <a:rPr lang="en-US" sz="1200" dirty="0"/>
                  <a:t>1/4</a:t>
                </a:r>
              </a:p>
            </p:txBody>
          </p:sp>
        </mc:Choice>
        <mc:Fallback xmlns="">
          <p:sp>
            <p:nvSpPr>
              <p:cNvPr id="17" name="TextBox 16"/>
              <p:cNvSpPr txBox="1">
                <a:spLocks noRot="1" noChangeAspect="1" noMove="1" noResize="1" noEditPoints="1" noAdjustHandles="1" noChangeArrowheads="1" noChangeShapeType="1" noTextEdit="1"/>
              </p:cNvSpPr>
              <p:nvPr/>
            </p:nvSpPr>
            <p:spPr>
              <a:xfrm>
                <a:off x="8201700" y="2469901"/>
                <a:ext cx="628881" cy="276999"/>
              </a:xfrm>
              <a:prstGeom prst="rect">
                <a:avLst/>
              </a:prstGeom>
              <a:blipFill>
                <a:blip r:embed="rId5"/>
                <a:stretch>
                  <a:fillRect b="-17391"/>
                </a:stretch>
              </a:blipFill>
            </p:spPr>
            <p:txBody>
              <a:bodyPr/>
              <a:lstStyle/>
              <a:p>
                <a:r>
                  <a:rPr lang="en-US">
                    <a:noFill/>
                  </a:rPr>
                  <a:t> </a:t>
                </a:r>
              </a:p>
            </p:txBody>
          </p:sp>
        </mc:Fallback>
      </mc:AlternateContent>
      <p:sp>
        <p:nvSpPr>
          <p:cNvPr id="22" name="Rectangle 21"/>
          <p:cNvSpPr/>
          <p:nvPr/>
        </p:nvSpPr>
        <p:spPr>
          <a:xfrm>
            <a:off x="4367529" y="2389000"/>
            <a:ext cx="474495" cy="37179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3085214" y="2760795"/>
            <a:ext cx="1743747" cy="369332"/>
          </a:xfrm>
          <a:prstGeom prst="rect">
            <a:avLst/>
          </a:prstGeom>
        </p:spPr>
        <p:txBody>
          <a:bodyPr wrap="none">
            <a:spAutoFit/>
          </a:bodyPr>
          <a:lstStyle/>
          <a:p>
            <a:r>
              <a:rPr lang="en-US" dirty="0">
                <a:solidFill>
                  <a:schemeClr val="accent1"/>
                </a:solidFill>
              </a:rPr>
              <a:t>Cutting tolerance</a:t>
            </a:r>
          </a:p>
        </p:txBody>
      </p:sp>
      <p:sp>
        <p:nvSpPr>
          <p:cNvPr id="24" name="Rectangle 23"/>
          <p:cNvSpPr/>
          <p:nvPr/>
        </p:nvSpPr>
        <p:spPr>
          <a:xfrm>
            <a:off x="8227558" y="2389000"/>
            <a:ext cx="474495" cy="371795"/>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712652" y="3252047"/>
            <a:ext cx="2868748" cy="2677656"/>
          </a:xfrm>
          <a:prstGeom prst="rect">
            <a:avLst/>
          </a:prstGeom>
        </p:spPr>
        <p:txBody>
          <a:bodyPr wrap="square">
            <a:spAutoFit/>
          </a:bodyPr>
          <a:lstStyle/>
          <a:p>
            <a:r>
              <a:rPr lang="en-US" sz="2400" dirty="0"/>
              <a:t>Longitudinal distance between open holes would need to be held to match supporting member details – this distance can not vary.</a:t>
            </a:r>
          </a:p>
        </p:txBody>
      </p:sp>
    </p:spTree>
    <p:extLst>
      <p:ext uri="{BB962C8B-B14F-4D97-AF65-F5344CB8AC3E}">
        <p14:creationId xmlns:p14="http://schemas.microsoft.com/office/powerpoint/2010/main" val="7170956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Tolerances</a:t>
            </a:r>
          </a:p>
        </p:txBody>
      </p:sp>
      <p:sp>
        <p:nvSpPr>
          <p:cNvPr id="3" name="Content Placeholder 2"/>
          <p:cNvSpPr>
            <a:spLocks noGrp="1"/>
          </p:cNvSpPr>
          <p:nvPr>
            <p:ph idx="1"/>
          </p:nvPr>
        </p:nvSpPr>
        <p:spPr/>
        <p:txBody>
          <a:bodyPr>
            <a:normAutofit/>
          </a:bodyPr>
          <a:lstStyle/>
          <a:p>
            <a:r>
              <a:rPr lang="en-US" b="1" u="sng" dirty="0">
                <a:solidFill>
                  <a:schemeClr val="tx2"/>
                </a:solidFill>
              </a:rPr>
              <a:t>Bolt Hole Tolerance</a:t>
            </a:r>
          </a:p>
          <a:p>
            <a:pPr>
              <a:buFont typeface="Arial" panose="020B0604020202020204" pitchFamily="34" charset="0"/>
              <a:buChar char="•"/>
            </a:pPr>
            <a:r>
              <a:rPr lang="en-US" dirty="0"/>
              <a:t>  Maximum dimensions of standard, oversized, short-</a:t>
            </a:r>
            <a:br>
              <a:rPr lang="en-US" dirty="0"/>
            </a:br>
            <a:r>
              <a:rPr lang="en-US" dirty="0"/>
              <a:t>  slotted and long-slotted holes are given in AISC </a:t>
            </a:r>
            <a:br>
              <a:rPr lang="en-US" dirty="0"/>
            </a:br>
            <a:r>
              <a:rPr lang="en-US" dirty="0"/>
              <a:t>  Specification Table J3.3.</a:t>
            </a:r>
          </a:p>
          <a:p>
            <a:pPr>
              <a:buFont typeface="Arial" panose="020B0604020202020204" pitchFamily="34" charset="0"/>
              <a:buChar char="•"/>
            </a:pPr>
            <a:r>
              <a:rPr lang="en-US" dirty="0"/>
              <a:t>  The RCSC Specification (in the footnote of Table 3.1) </a:t>
            </a:r>
            <a:br>
              <a:rPr lang="en-US" dirty="0"/>
            </a:br>
            <a:r>
              <a:rPr lang="en-US" dirty="0"/>
              <a:t>  allows a </a:t>
            </a:r>
            <a:r>
              <a:rPr lang="en-US" b="1" dirty="0"/>
              <a:t>1∕32-in. </a:t>
            </a:r>
            <a:r>
              <a:rPr lang="en-US" dirty="0"/>
              <a:t>tolerance on these maximum hole sizes.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77</a:t>
            </a:fld>
            <a:endParaRPr lang="en-US" altLang="en-US"/>
          </a:p>
        </p:txBody>
      </p:sp>
    </p:spTree>
    <p:extLst>
      <p:ext uri="{BB962C8B-B14F-4D97-AF65-F5344CB8AC3E}">
        <p14:creationId xmlns:p14="http://schemas.microsoft.com/office/powerpoint/2010/main" val="14119775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Tolerances</a:t>
            </a:r>
          </a:p>
        </p:txBody>
      </p:sp>
      <p:sp>
        <p:nvSpPr>
          <p:cNvPr id="3" name="Content Placeholder 2"/>
          <p:cNvSpPr>
            <a:spLocks noGrp="1"/>
          </p:cNvSpPr>
          <p:nvPr>
            <p:ph idx="1"/>
          </p:nvPr>
        </p:nvSpPr>
        <p:spPr/>
        <p:txBody>
          <a:bodyPr/>
          <a:lstStyle/>
          <a:p>
            <a:pPr>
              <a:buFont typeface="Arial" panose="020B0604020202020204" pitchFamily="34" charset="0"/>
              <a:buChar char="•"/>
            </a:pPr>
            <a:r>
              <a:rPr lang="en-US" dirty="0"/>
              <a:t>  During the course of erection, it occasionally becomes </a:t>
            </a:r>
            <a:br>
              <a:rPr lang="en-US" dirty="0"/>
            </a:br>
            <a:r>
              <a:rPr lang="en-US" dirty="0"/>
              <a:t>  necessary to ream holes so fasteners can be installed </a:t>
            </a:r>
            <a:br>
              <a:rPr lang="en-US" dirty="0"/>
            </a:br>
            <a:r>
              <a:rPr lang="en-US" dirty="0"/>
              <a:t>  without damage to the threads, resulting in a hole that is </a:t>
            </a:r>
            <a:br>
              <a:rPr lang="en-US" dirty="0"/>
            </a:br>
            <a:r>
              <a:rPr lang="en-US" dirty="0"/>
              <a:t>  larger than normal or elongated.</a:t>
            </a:r>
          </a:p>
          <a:p>
            <a:pPr>
              <a:buFont typeface="Arial" panose="020B0604020202020204" pitchFamily="34" charset="0"/>
              <a:buChar char="•"/>
            </a:pPr>
            <a:r>
              <a:rPr lang="en-US" dirty="0"/>
              <a:t>  Reamed holes must meet the provisions for minimum </a:t>
            </a:r>
            <a:br>
              <a:rPr lang="en-US" dirty="0"/>
            </a:br>
            <a:r>
              <a:rPr lang="en-US" dirty="0"/>
              <a:t>  spacing and minimum edge distance in AISC </a:t>
            </a:r>
            <a:br>
              <a:rPr lang="en-US" dirty="0"/>
            </a:br>
            <a:r>
              <a:rPr lang="en-US" dirty="0"/>
              <a:t>  Specification Sections J3.3 and J3.4.</a:t>
            </a:r>
          </a:p>
          <a:p>
            <a:pPr>
              <a:buFont typeface="Arial" panose="020B0604020202020204" pitchFamily="34" charset="0"/>
              <a:buChar char="•"/>
            </a:pPr>
            <a:r>
              <a:rPr lang="en-US" dirty="0"/>
              <a:t>  If major misalignment occurs, the error must be corrected </a:t>
            </a:r>
            <a:br>
              <a:rPr lang="en-US" dirty="0"/>
            </a:br>
            <a:r>
              <a:rPr lang="en-US" dirty="0"/>
              <a:t>  by the responsible entity (report to owner, fabricator, </a:t>
            </a:r>
            <a:br>
              <a:rPr lang="en-US" dirty="0"/>
            </a:br>
            <a:r>
              <a:rPr lang="en-US" dirty="0"/>
              <a:t>  engineer, etc.)</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78</a:t>
            </a:fld>
            <a:endParaRPr lang="en-US" altLang="en-US"/>
          </a:p>
        </p:txBody>
      </p:sp>
    </p:spTree>
    <p:extLst>
      <p:ext uri="{BB962C8B-B14F-4D97-AF65-F5344CB8AC3E}">
        <p14:creationId xmlns:p14="http://schemas.microsoft.com/office/powerpoint/2010/main" val="42518768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ToleranceS</a:t>
            </a:r>
            <a:endParaRPr lang="en-US" dirty="0"/>
          </a:p>
        </p:txBody>
      </p:sp>
      <p:sp>
        <p:nvSpPr>
          <p:cNvPr id="3" name="Content Placeholder 2"/>
          <p:cNvSpPr>
            <a:spLocks noGrp="1"/>
          </p:cNvSpPr>
          <p:nvPr>
            <p:ph idx="1"/>
          </p:nvPr>
        </p:nvSpPr>
        <p:spPr/>
        <p:txBody>
          <a:bodyPr/>
          <a:lstStyle/>
          <a:p>
            <a:r>
              <a:rPr lang="en-US" b="1" u="sng" dirty="0">
                <a:solidFill>
                  <a:schemeClr val="tx2"/>
                </a:solidFill>
              </a:rPr>
              <a:t>Field Adjustment</a:t>
            </a:r>
          </a:p>
          <a:p>
            <a:r>
              <a:rPr lang="en-US" dirty="0"/>
              <a:t>Allow for field adjustment in only one direction at bolted connections. </a:t>
            </a:r>
          </a:p>
          <a:p>
            <a:r>
              <a:rPr lang="en-US" dirty="0"/>
              <a:t>If slotted holes are needed at a bolted connection for field adjustment, the adjustment should be in only one direction. </a:t>
            </a:r>
          </a:p>
          <a:p>
            <a:endParaRPr lang="en-US" dirty="0"/>
          </a:p>
          <a:p>
            <a:endParaRPr lang="en-US" b="1" u="sng"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79</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53366" t="66577"/>
          <a:stretch/>
        </p:blipFill>
        <p:spPr>
          <a:xfrm>
            <a:off x="2419349" y="4543424"/>
            <a:ext cx="2861429" cy="1580283"/>
          </a:xfrm>
          <a:prstGeom prst="rect">
            <a:avLst/>
          </a:prstGeom>
        </p:spPr>
      </p:pic>
      <p:cxnSp>
        <p:nvCxnSpPr>
          <p:cNvPr id="6" name="Straight Arrow Connector 5"/>
          <p:cNvCxnSpPr/>
          <p:nvPr/>
        </p:nvCxnSpPr>
        <p:spPr>
          <a:xfrm>
            <a:off x="2715986" y="5268686"/>
            <a:ext cx="2370364"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84944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776549"/>
            <a:ext cx="8006386" cy="4532811"/>
          </a:xfrm>
        </p:spPr>
        <p:txBody>
          <a:bodyPr/>
          <a:lstStyle/>
          <a:p>
            <a:r>
              <a:rPr lang="en-US" dirty="0"/>
              <a:t>Steel is fabricated off-site as individual members and erected together with steel connections on-site</a:t>
            </a:r>
          </a:p>
          <a:p>
            <a:endParaRPr lang="en-US" dirty="0"/>
          </a:p>
        </p:txBody>
      </p:sp>
      <p:pic>
        <p:nvPicPr>
          <p:cNvPr id="5" name="Picture 5" descr="fabrication2A"/>
          <p:cNvPicPr>
            <a:picLocks noChangeAspect="1" noChangeArrowheads="1"/>
          </p:cNvPicPr>
          <p:nvPr/>
        </p:nvPicPr>
        <p:blipFill rotWithShape="1">
          <a:blip r:embed="rId3">
            <a:extLst>
              <a:ext uri="{28A0092B-C50C-407E-A947-70E740481C1C}">
                <a14:useLocalDpi xmlns:a14="http://schemas.microsoft.com/office/drawing/2010/main" val="0"/>
              </a:ext>
            </a:extLst>
          </a:blip>
          <a:srcRect t="11058"/>
          <a:stretch/>
        </p:blipFill>
        <p:spPr bwMode="auto">
          <a:xfrm>
            <a:off x="1954651" y="2604099"/>
            <a:ext cx="5648296" cy="414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8</a:t>
            </a:fld>
            <a:endParaRPr lang="en-US" altLang="en-US"/>
          </a:p>
        </p:txBody>
      </p:sp>
    </p:spTree>
    <p:extLst>
      <p:ext uri="{BB962C8B-B14F-4D97-AF65-F5344CB8AC3E}">
        <p14:creationId xmlns:p14="http://schemas.microsoft.com/office/powerpoint/2010/main" val="31986025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Tolerances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b="1" u="sng" dirty="0">
                    <a:solidFill>
                      <a:schemeClr val="tx2"/>
                    </a:solidFill>
                  </a:rPr>
                  <a:t>Base Plate Holes</a:t>
                </a:r>
              </a:p>
              <a:p>
                <a:r>
                  <a:rPr lang="en-US" dirty="0"/>
                  <a:t>Extra-oversize holes recommended in base plates to accommodate dislocation possibilities in the anchor rod.</a:t>
                </a:r>
              </a:p>
              <a:p>
                <a:r>
                  <a:rPr lang="en-US" dirty="0"/>
                  <a:t>Vertical variation in location : equal to or less than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oMath>
                </a14:m>
                <a:r>
                  <a:rPr lang="en-US" dirty="0"/>
                  <a:t> ½”</a:t>
                </a:r>
              </a:p>
              <a:p>
                <a:r>
                  <a:rPr lang="en-US" dirty="0"/>
                  <a:t>Horizontal variation in location : </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669" t="-1934"/>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9DBAC5ED-916B-4A4B-9960-52DDD2B57D0D}" type="slidenum">
              <a:rPr lang="en-US" altLang="en-US" smtClean="0"/>
              <a:pPr/>
              <a:t>80</a:t>
            </a:fld>
            <a:endParaRPr lang="en-US" altLang="en-US"/>
          </a:p>
        </p:txBody>
      </p:sp>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1760094791"/>
                  </p:ext>
                </p:extLst>
              </p:nvPr>
            </p:nvGraphicFramePr>
            <p:xfrm>
              <a:off x="1047750" y="4202406"/>
              <a:ext cx="6419850" cy="170688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2859417749"/>
                        </a:ext>
                      </a:extLst>
                    </a:gridCol>
                    <a:gridCol w="3209925">
                      <a:extLst>
                        <a:ext uri="{9D8B030D-6E8A-4147-A177-3AD203B41FA5}">
                          <a16:colId xmlns:a16="http://schemas.microsoft.com/office/drawing/2014/main" val="1882306866"/>
                        </a:ext>
                      </a:extLst>
                    </a:gridCol>
                  </a:tblGrid>
                  <a:tr h="370840">
                    <a:tc>
                      <a:txBody>
                        <a:bodyPr/>
                        <a:lstStyle/>
                        <a:p>
                          <a:r>
                            <a:rPr lang="en-US" sz="2200" dirty="0"/>
                            <a:t>Anchor Rod</a:t>
                          </a:r>
                          <a:r>
                            <a:rPr lang="en-US" sz="2200" baseline="0" dirty="0"/>
                            <a:t> Diameter, in. </a:t>
                          </a:r>
                          <a:endParaRPr lang="en-US" sz="2200" dirty="0"/>
                        </a:p>
                      </a:txBody>
                      <a:tcPr/>
                    </a:tc>
                    <a:tc>
                      <a:txBody>
                        <a:bodyPr/>
                        <a:lstStyle/>
                        <a:p>
                          <a:r>
                            <a:rPr lang="en-US" sz="2200" dirty="0"/>
                            <a:t>Horizontal Variation,</a:t>
                          </a:r>
                          <a:r>
                            <a:rPr lang="en-US" sz="2200" baseline="0" dirty="0"/>
                            <a:t> in. </a:t>
                          </a:r>
                          <a:endParaRPr lang="en-US" sz="2200" dirty="0"/>
                        </a:p>
                      </a:txBody>
                      <a:tcPr/>
                    </a:tc>
                    <a:extLst>
                      <a:ext uri="{0D108BD9-81ED-4DB2-BD59-A6C34878D82A}">
                        <a16:rowId xmlns:a16="http://schemas.microsoft.com/office/drawing/2014/main" val="501107353"/>
                      </a:ext>
                    </a:extLst>
                  </a:tr>
                  <a:tr h="370840">
                    <a:tc>
                      <a:txBody>
                        <a:bodyPr/>
                        <a:lstStyle/>
                        <a:p>
                          <a14:m>
                            <m:oMath xmlns:m="http://schemas.openxmlformats.org/officeDocument/2006/math">
                              <m:f>
                                <m:fPr>
                                  <m:type m:val="skw"/>
                                  <m:ctrlPr>
                                    <a:rPr lang="en-US" sz="2200" i="1" dirty="0" smtClean="0">
                                      <a:latin typeface="Cambria Math" panose="02040503050406030204" pitchFamily="18" charset="0"/>
                                    </a:rPr>
                                  </m:ctrlPr>
                                </m:fPr>
                                <m:num>
                                  <m:r>
                                    <a:rPr lang="en-US" sz="2200" b="0" i="1" dirty="0" smtClean="0">
                                      <a:latin typeface="Cambria Math" panose="02040503050406030204" pitchFamily="18" charset="0"/>
                                    </a:rPr>
                                    <m:t>3</m:t>
                                  </m:r>
                                </m:num>
                                <m:den>
                                  <m:r>
                                    <a:rPr lang="en-US" sz="2200" b="0" i="1" dirty="0" smtClean="0">
                                      <a:latin typeface="Cambria Math" panose="02040503050406030204" pitchFamily="18" charset="0"/>
                                    </a:rPr>
                                    <m:t>4</m:t>
                                  </m:r>
                                </m:den>
                              </m:f>
                            </m:oMath>
                          </a14:m>
                          <a:r>
                            <a:rPr lang="en-US" sz="2200" dirty="0"/>
                            <a:t> and</a:t>
                          </a:r>
                          <a14:m>
                            <m:oMath xmlns:m="http://schemas.openxmlformats.org/officeDocument/2006/math">
                              <m:r>
                                <a:rPr lang="en-US" sz="2200" b="0" i="0" dirty="0" smtClean="0">
                                  <a:latin typeface="Cambria Math" panose="02040503050406030204" pitchFamily="18" charset="0"/>
                                </a:rPr>
                                <m:t> </m:t>
                              </m:r>
                              <m:f>
                                <m:fPr>
                                  <m:type m:val="skw"/>
                                  <m:ctrlPr>
                                    <a:rPr lang="en-US" sz="2200" i="1" dirty="0" smtClean="0">
                                      <a:latin typeface="Cambria Math" panose="02040503050406030204" pitchFamily="18" charset="0"/>
                                    </a:rPr>
                                  </m:ctrlPr>
                                </m:fPr>
                                <m:num>
                                  <m:r>
                                    <a:rPr lang="en-US" sz="2200" b="0" i="1" dirty="0" smtClean="0">
                                      <a:latin typeface="Cambria Math" panose="02040503050406030204" pitchFamily="18" charset="0"/>
                                    </a:rPr>
                                    <m:t>7</m:t>
                                  </m:r>
                                </m:num>
                                <m:den>
                                  <m:r>
                                    <a:rPr lang="en-US" sz="2200" b="0" i="1" dirty="0" smtClean="0">
                                      <a:latin typeface="Cambria Math" panose="02040503050406030204" pitchFamily="18" charset="0"/>
                                    </a:rPr>
                                    <m:t>8</m:t>
                                  </m:r>
                                </m:den>
                              </m:f>
                            </m:oMath>
                          </a14:m>
                          <a:endParaRPr lang="en-US" sz="2200" dirty="0"/>
                        </a:p>
                      </a:txBody>
                      <a:tcPr/>
                    </a:tc>
                    <a:tc>
                      <a:txBody>
                        <a:bodyPr/>
                        <a:lstStyle/>
                        <a:p>
                          <a14:m>
                            <m:oMath xmlns:m="http://schemas.openxmlformats.org/officeDocument/2006/math">
                              <m:f>
                                <m:fPr>
                                  <m:type m:val="skw"/>
                                  <m:ctrlPr>
                                    <a:rPr lang="en-US" sz="2200" i="1" dirty="0" smtClean="0">
                                      <a:latin typeface="Cambria Math" panose="02040503050406030204" pitchFamily="18" charset="0"/>
                                    </a:rPr>
                                  </m:ctrlPr>
                                </m:fPr>
                                <m:num>
                                  <m:r>
                                    <a:rPr lang="en-US" sz="2200" b="0" i="1" dirty="0" smtClean="0">
                                      <a:latin typeface="Cambria Math" panose="02040503050406030204" pitchFamily="18" charset="0"/>
                                    </a:rPr>
                                    <m:t>1</m:t>
                                  </m:r>
                                </m:num>
                                <m:den>
                                  <m:r>
                                    <a:rPr lang="en-US" sz="2200" b="0" i="1" dirty="0" smtClean="0">
                                      <a:latin typeface="Cambria Math" panose="02040503050406030204" pitchFamily="18" charset="0"/>
                                    </a:rPr>
                                    <m:t>4</m:t>
                                  </m:r>
                                </m:den>
                              </m:f>
                            </m:oMath>
                          </a14:m>
                          <a:r>
                            <a:rPr lang="en-US" sz="2200" dirty="0"/>
                            <a:t> </a:t>
                          </a:r>
                        </a:p>
                      </a:txBody>
                      <a:tcPr/>
                    </a:tc>
                    <a:extLst>
                      <a:ext uri="{0D108BD9-81ED-4DB2-BD59-A6C34878D82A}">
                        <a16:rowId xmlns:a16="http://schemas.microsoft.com/office/drawing/2014/main" val="569178350"/>
                      </a:ext>
                    </a:extLst>
                  </a:tr>
                  <a:tr h="370840">
                    <a:tc>
                      <a:txBody>
                        <a:bodyPr/>
                        <a:lstStyle/>
                        <a:p>
                          <a:r>
                            <a:rPr lang="en-US" sz="2200" dirty="0"/>
                            <a:t>1, 1 ¼, 1 ½ </a:t>
                          </a:r>
                        </a:p>
                      </a:txBody>
                      <a:tcPr/>
                    </a:tc>
                    <a:tc>
                      <a:txBody>
                        <a:bodyPr/>
                        <a:lstStyle/>
                        <a:p>
                          <a14:m>
                            <m:oMath xmlns:m="http://schemas.openxmlformats.org/officeDocument/2006/math">
                              <m:f>
                                <m:fPr>
                                  <m:type m:val="skw"/>
                                  <m:ctrlPr>
                                    <a:rPr lang="en-US" sz="2200" i="1" dirty="0" smtClean="0">
                                      <a:latin typeface="Cambria Math" panose="02040503050406030204" pitchFamily="18" charset="0"/>
                                    </a:rPr>
                                  </m:ctrlPr>
                                </m:fPr>
                                <m:num>
                                  <m:r>
                                    <a:rPr lang="en-US" sz="2200" b="0" i="1" dirty="0" smtClean="0">
                                      <a:latin typeface="Cambria Math" panose="02040503050406030204" pitchFamily="18" charset="0"/>
                                    </a:rPr>
                                    <m:t>3</m:t>
                                  </m:r>
                                </m:num>
                                <m:den>
                                  <m:r>
                                    <a:rPr lang="en-US" sz="2200" b="0" i="1" dirty="0" smtClean="0">
                                      <a:latin typeface="Cambria Math" panose="02040503050406030204" pitchFamily="18" charset="0"/>
                                    </a:rPr>
                                    <m:t>8</m:t>
                                  </m:r>
                                </m:den>
                              </m:f>
                            </m:oMath>
                          </a14:m>
                          <a:r>
                            <a:rPr lang="en-US" sz="2200" dirty="0"/>
                            <a:t> </a:t>
                          </a:r>
                        </a:p>
                      </a:txBody>
                      <a:tcPr/>
                    </a:tc>
                    <a:extLst>
                      <a:ext uri="{0D108BD9-81ED-4DB2-BD59-A6C34878D82A}">
                        <a16:rowId xmlns:a16="http://schemas.microsoft.com/office/drawing/2014/main" val="1092403658"/>
                      </a:ext>
                    </a:extLst>
                  </a:tr>
                  <a:tr h="370840">
                    <a:tc>
                      <a:txBody>
                        <a:bodyPr/>
                        <a:lstStyle/>
                        <a:p>
                          <a:r>
                            <a:rPr lang="en-US" sz="2200" dirty="0"/>
                            <a:t>1 ¾,</a:t>
                          </a:r>
                          <a:r>
                            <a:rPr lang="en-US" sz="2200" baseline="0" dirty="0"/>
                            <a:t> 2, 2 ½ </a:t>
                          </a:r>
                          <a:endParaRPr lang="en-US" sz="2200" dirty="0"/>
                        </a:p>
                      </a:txBody>
                      <a:tcPr/>
                    </a:tc>
                    <a:tc>
                      <a:txBody>
                        <a:bodyPr/>
                        <a:lstStyle/>
                        <a:p>
                          <a14:m>
                            <m:oMath xmlns:m="http://schemas.openxmlformats.org/officeDocument/2006/math">
                              <m:f>
                                <m:fPr>
                                  <m:type m:val="skw"/>
                                  <m:ctrlPr>
                                    <a:rPr lang="en-US" sz="2200" i="1" dirty="0" smtClean="0">
                                      <a:latin typeface="Cambria Math" panose="02040503050406030204" pitchFamily="18" charset="0"/>
                                    </a:rPr>
                                  </m:ctrlPr>
                                </m:fPr>
                                <m:num>
                                  <m:r>
                                    <a:rPr lang="en-US" sz="2200" b="0" i="1" dirty="0" smtClean="0">
                                      <a:latin typeface="Cambria Math" panose="02040503050406030204" pitchFamily="18" charset="0"/>
                                    </a:rPr>
                                    <m:t>1</m:t>
                                  </m:r>
                                </m:num>
                                <m:den>
                                  <m:r>
                                    <a:rPr lang="en-US" sz="2200" b="0" i="1" dirty="0" smtClean="0">
                                      <a:latin typeface="Cambria Math" panose="02040503050406030204" pitchFamily="18" charset="0"/>
                                    </a:rPr>
                                    <m:t>2</m:t>
                                  </m:r>
                                </m:den>
                              </m:f>
                            </m:oMath>
                          </a14:m>
                          <a:r>
                            <a:rPr lang="en-US" sz="2200" dirty="0"/>
                            <a:t> </a:t>
                          </a:r>
                        </a:p>
                      </a:txBody>
                      <a:tcPr/>
                    </a:tc>
                    <a:extLst>
                      <a:ext uri="{0D108BD9-81ED-4DB2-BD59-A6C34878D82A}">
                        <a16:rowId xmlns:a16="http://schemas.microsoft.com/office/drawing/2014/main" val="3800160206"/>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1760094791"/>
                  </p:ext>
                </p:extLst>
              </p:nvPr>
            </p:nvGraphicFramePr>
            <p:xfrm>
              <a:off x="1047750" y="4202406"/>
              <a:ext cx="6419850" cy="1706880"/>
            </p:xfrm>
            <a:graphic>
              <a:graphicData uri="http://schemas.openxmlformats.org/drawingml/2006/table">
                <a:tbl>
                  <a:tblPr firstRow="1" bandRow="1">
                    <a:tableStyleId>{5C22544A-7EE6-4342-B048-85BDC9FD1C3A}</a:tableStyleId>
                  </a:tblPr>
                  <a:tblGrid>
                    <a:gridCol w="3209925">
                      <a:extLst>
                        <a:ext uri="{9D8B030D-6E8A-4147-A177-3AD203B41FA5}">
                          <a16:colId xmlns:a16="http://schemas.microsoft.com/office/drawing/2014/main" val="2859417749"/>
                        </a:ext>
                      </a:extLst>
                    </a:gridCol>
                    <a:gridCol w="3209925">
                      <a:extLst>
                        <a:ext uri="{9D8B030D-6E8A-4147-A177-3AD203B41FA5}">
                          <a16:colId xmlns:a16="http://schemas.microsoft.com/office/drawing/2014/main" val="1882306866"/>
                        </a:ext>
                      </a:extLst>
                    </a:gridCol>
                  </a:tblGrid>
                  <a:tr h="426720">
                    <a:tc>
                      <a:txBody>
                        <a:bodyPr/>
                        <a:lstStyle/>
                        <a:p>
                          <a:r>
                            <a:rPr lang="en-US" sz="2200" dirty="0" smtClean="0"/>
                            <a:t>Anchor Rod</a:t>
                          </a:r>
                          <a:r>
                            <a:rPr lang="en-US" sz="2200" baseline="0" dirty="0" smtClean="0"/>
                            <a:t> Diameter, in. </a:t>
                          </a:r>
                          <a:endParaRPr lang="en-US" sz="2200" dirty="0"/>
                        </a:p>
                      </a:txBody>
                      <a:tcPr/>
                    </a:tc>
                    <a:tc>
                      <a:txBody>
                        <a:bodyPr/>
                        <a:lstStyle/>
                        <a:p>
                          <a:r>
                            <a:rPr lang="en-US" sz="2200" dirty="0" smtClean="0"/>
                            <a:t>Horizontal Variation,</a:t>
                          </a:r>
                          <a:r>
                            <a:rPr lang="en-US" sz="2200" baseline="0" dirty="0" smtClean="0"/>
                            <a:t> in. </a:t>
                          </a:r>
                          <a:endParaRPr lang="en-US" sz="2200" dirty="0"/>
                        </a:p>
                      </a:txBody>
                      <a:tcPr/>
                    </a:tc>
                    <a:extLst>
                      <a:ext uri="{0D108BD9-81ED-4DB2-BD59-A6C34878D82A}">
                        <a16:rowId xmlns:a16="http://schemas.microsoft.com/office/drawing/2014/main" val="501107353"/>
                      </a:ext>
                    </a:extLst>
                  </a:tr>
                  <a:tr h="426720">
                    <a:tc>
                      <a:txBody>
                        <a:bodyPr/>
                        <a:lstStyle/>
                        <a:p>
                          <a:endParaRPr lang="en-US"/>
                        </a:p>
                      </a:txBody>
                      <a:tcPr>
                        <a:blipFill>
                          <a:blip r:embed="rId4"/>
                          <a:stretch>
                            <a:fillRect l="-190" t="-121127" r="-100949" b="-381690"/>
                          </a:stretch>
                        </a:blipFill>
                      </a:tcPr>
                    </a:tc>
                    <a:tc>
                      <a:txBody>
                        <a:bodyPr/>
                        <a:lstStyle/>
                        <a:p>
                          <a:endParaRPr lang="en-US"/>
                        </a:p>
                      </a:txBody>
                      <a:tcPr>
                        <a:blipFill>
                          <a:blip r:embed="rId4"/>
                          <a:stretch>
                            <a:fillRect l="-100190" t="-121127" r="-949" b="-381690"/>
                          </a:stretch>
                        </a:blipFill>
                      </a:tcPr>
                    </a:tc>
                    <a:extLst>
                      <a:ext uri="{0D108BD9-81ED-4DB2-BD59-A6C34878D82A}">
                        <a16:rowId xmlns:a16="http://schemas.microsoft.com/office/drawing/2014/main" val="569178350"/>
                      </a:ext>
                    </a:extLst>
                  </a:tr>
                  <a:tr h="426720">
                    <a:tc>
                      <a:txBody>
                        <a:bodyPr/>
                        <a:lstStyle/>
                        <a:p>
                          <a:r>
                            <a:rPr lang="en-US" sz="2200" dirty="0" smtClean="0"/>
                            <a:t>1, 1 ¼, 1 ½ </a:t>
                          </a:r>
                          <a:endParaRPr lang="en-US" sz="2200" dirty="0"/>
                        </a:p>
                      </a:txBody>
                      <a:tcPr/>
                    </a:tc>
                    <a:tc>
                      <a:txBody>
                        <a:bodyPr/>
                        <a:lstStyle/>
                        <a:p>
                          <a:endParaRPr lang="en-US"/>
                        </a:p>
                      </a:txBody>
                      <a:tcPr>
                        <a:blipFill>
                          <a:blip r:embed="rId4"/>
                          <a:stretch>
                            <a:fillRect l="-100190" t="-224286" r="-949" b="-287143"/>
                          </a:stretch>
                        </a:blipFill>
                      </a:tcPr>
                    </a:tc>
                    <a:extLst>
                      <a:ext uri="{0D108BD9-81ED-4DB2-BD59-A6C34878D82A}">
                        <a16:rowId xmlns:a16="http://schemas.microsoft.com/office/drawing/2014/main" val="1092403658"/>
                      </a:ext>
                    </a:extLst>
                  </a:tr>
                  <a:tr h="426720">
                    <a:tc>
                      <a:txBody>
                        <a:bodyPr/>
                        <a:lstStyle/>
                        <a:p>
                          <a:r>
                            <a:rPr lang="en-US" sz="2200" dirty="0" smtClean="0"/>
                            <a:t>1 ¾,</a:t>
                          </a:r>
                          <a:r>
                            <a:rPr lang="en-US" sz="2200" baseline="0" dirty="0" smtClean="0"/>
                            <a:t> 2, 2 ½ </a:t>
                          </a:r>
                          <a:endParaRPr lang="en-US" sz="2200" dirty="0"/>
                        </a:p>
                      </a:txBody>
                      <a:tcPr/>
                    </a:tc>
                    <a:tc>
                      <a:txBody>
                        <a:bodyPr/>
                        <a:lstStyle/>
                        <a:p>
                          <a:endParaRPr lang="en-US"/>
                        </a:p>
                      </a:txBody>
                      <a:tcPr>
                        <a:blipFill>
                          <a:blip r:embed="rId4"/>
                          <a:stretch>
                            <a:fillRect l="-100190" t="-324286" r="-949" b="-187143"/>
                          </a:stretch>
                        </a:blipFill>
                      </a:tcPr>
                    </a:tc>
                    <a:extLst>
                      <a:ext uri="{0D108BD9-81ED-4DB2-BD59-A6C34878D82A}">
                        <a16:rowId xmlns:a16="http://schemas.microsoft.com/office/drawing/2014/main" val="3800160206"/>
                      </a:ext>
                    </a:extLst>
                  </a:tr>
                </a:tbl>
              </a:graphicData>
            </a:graphic>
          </p:graphicFrame>
        </mc:Fallback>
      </mc:AlternateContent>
    </p:spTree>
    <p:extLst>
      <p:ext uri="{BB962C8B-B14F-4D97-AF65-F5344CB8AC3E}">
        <p14:creationId xmlns:p14="http://schemas.microsoft.com/office/powerpoint/2010/main" val="28710340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3 - Constructability considerations</a:t>
            </a:r>
          </a:p>
        </p:txBody>
      </p:sp>
      <p:sp>
        <p:nvSpPr>
          <p:cNvPr id="3" name="Content Placeholder 2"/>
          <p:cNvSpPr>
            <a:spLocks noGrp="1"/>
          </p:cNvSpPr>
          <p:nvPr>
            <p:ph idx="1"/>
          </p:nvPr>
        </p:nvSpPr>
        <p:spPr>
          <a:xfrm>
            <a:off x="768096" y="1898469"/>
            <a:ext cx="7290055" cy="4692831"/>
          </a:xfrm>
          <a:noFill/>
        </p:spPr>
        <p:txBody>
          <a:bodyPr>
            <a:normAutofit/>
          </a:bodyPr>
          <a:lstStyle/>
          <a:p>
            <a:pPr>
              <a:buFont typeface="Arial" panose="020B0604020202020204" pitchFamily="34" charset="0"/>
              <a:buChar char="•"/>
            </a:pPr>
            <a:r>
              <a:rPr lang="en-US" dirty="0"/>
              <a:t>  Erection &amp; Safety</a:t>
            </a:r>
          </a:p>
          <a:p>
            <a:pPr>
              <a:buFont typeface="Arial" panose="020B0604020202020204" pitchFamily="34" charset="0"/>
              <a:buChar char="•"/>
            </a:pPr>
            <a:r>
              <a:rPr lang="en-US" dirty="0"/>
              <a:t>  Bolt Inspection </a:t>
            </a:r>
          </a:p>
          <a:p>
            <a:pPr>
              <a:buFont typeface="Arial" panose="020B0604020202020204" pitchFamily="34" charset="0"/>
              <a:buChar char="•"/>
            </a:pPr>
            <a:r>
              <a:rPr lang="en-US" dirty="0"/>
              <a:t>  Weld Safety &amp; Inspection</a:t>
            </a:r>
          </a:p>
          <a:p>
            <a:pPr>
              <a:buFont typeface="Arial" panose="020B0604020202020204" pitchFamily="34" charset="0"/>
              <a:buChar char="•"/>
            </a:pPr>
            <a:r>
              <a:rPr lang="en-US" dirty="0"/>
              <a:t>  Base Plate Connections</a:t>
            </a:r>
          </a:p>
          <a:p>
            <a:pPr>
              <a:buFont typeface="Arial" panose="020B0604020202020204" pitchFamily="34" charset="0"/>
              <a:buChar char="•"/>
            </a:pPr>
            <a:r>
              <a:rPr lang="en-US" dirty="0"/>
              <a:t>  Splices</a:t>
            </a:r>
          </a:p>
          <a:p>
            <a:pPr>
              <a:buFont typeface="Arial" panose="020B0604020202020204" pitchFamily="34" charset="0"/>
              <a:buChar char="•"/>
            </a:pPr>
            <a:r>
              <a:rPr lang="en-US" dirty="0"/>
              <a:t>  Tolerances</a:t>
            </a:r>
          </a:p>
          <a:p>
            <a:pPr>
              <a:buFont typeface="Arial" panose="020B0604020202020204" pitchFamily="34" charset="0"/>
              <a:buChar char="•"/>
            </a:pPr>
            <a:r>
              <a:rPr lang="en-US" b="1" dirty="0">
                <a:solidFill>
                  <a:schemeClr val="tx2"/>
                </a:solidFill>
              </a:rPr>
              <a:t>  Best Practices for Connections</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81</a:t>
            </a:fld>
            <a:endParaRPr lang="en-US" altLang="en-US"/>
          </a:p>
        </p:txBody>
      </p:sp>
    </p:spTree>
    <p:extLst>
      <p:ext uri="{BB962C8B-B14F-4D97-AF65-F5344CB8AC3E}">
        <p14:creationId xmlns:p14="http://schemas.microsoft.com/office/powerpoint/2010/main" val="172161654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C159C-0E66-45C7-9625-98A1904EE3B2}"/>
              </a:ext>
            </a:extLst>
          </p:cNvPr>
          <p:cNvSpPr>
            <a:spLocks noGrp="1"/>
          </p:cNvSpPr>
          <p:nvPr>
            <p:ph type="title"/>
          </p:nvPr>
        </p:nvSpPr>
        <p:spPr>
          <a:xfrm>
            <a:off x="768096" y="836023"/>
            <a:ext cx="8090154" cy="940526"/>
          </a:xfrm>
          <a:noFill/>
        </p:spPr>
        <p:txBody>
          <a:bodyPr>
            <a:normAutofit/>
          </a:bodyPr>
          <a:lstStyle/>
          <a:p>
            <a:r>
              <a:rPr lang="en-US" dirty="0"/>
              <a:t>Best practices for Bolted connections</a:t>
            </a:r>
          </a:p>
        </p:txBody>
      </p:sp>
      <p:sp>
        <p:nvSpPr>
          <p:cNvPr id="28" name="Content Placeholder 2"/>
          <p:cNvSpPr txBox="1">
            <a:spLocks/>
          </p:cNvSpPr>
          <p:nvPr/>
        </p:nvSpPr>
        <p:spPr>
          <a:xfrm>
            <a:off x="768096" y="1898469"/>
            <a:ext cx="7804404"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buFont typeface="Arial" panose="020B0604020202020204" pitchFamily="34" charset="0"/>
              <a:buChar char="•"/>
            </a:pPr>
            <a:r>
              <a:rPr lang="en-US" dirty="0"/>
              <a:t>  Limit the number of bolt diameters to one size (a maximum of </a:t>
            </a:r>
            <a:br>
              <a:rPr lang="en-US" dirty="0"/>
            </a:br>
            <a:r>
              <a:rPr lang="en-US" dirty="0"/>
              <a:t>  three sizes if necessary)</a:t>
            </a:r>
          </a:p>
          <a:p>
            <a:pPr>
              <a:buFont typeface="Arial" panose="020B0604020202020204" pitchFamily="34" charset="0"/>
              <a:buChar char="•"/>
            </a:pPr>
            <a:r>
              <a:rPr lang="en-US" dirty="0"/>
              <a:t>  Avoid different grade bolts with the same diameter </a:t>
            </a:r>
          </a:p>
          <a:p>
            <a:pPr>
              <a:buFont typeface="Arial" panose="020B0604020202020204" pitchFamily="34" charset="0"/>
              <a:buChar char="•"/>
            </a:pPr>
            <a:r>
              <a:rPr lang="en-US" dirty="0"/>
              <a:t>  When possible, use 1 1/8” diameter bolts or smaller</a:t>
            </a:r>
          </a:p>
          <a:p>
            <a:pPr>
              <a:buFont typeface="Arial" panose="020B0604020202020204" pitchFamily="34" charset="0"/>
              <a:buChar char="•"/>
            </a:pPr>
            <a:r>
              <a:rPr lang="en-US" dirty="0"/>
              <a:t>  When permitted by the engineer of record (EOR): use </a:t>
            </a:r>
            <a:br>
              <a:rPr lang="en-US" dirty="0"/>
            </a:br>
            <a:r>
              <a:rPr lang="en-US" dirty="0"/>
              <a:t>  oversized holes in beam moment and brace connections</a:t>
            </a:r>
          </a:p>
          <a:p>
            <a:pPr>
              <a:buFont typeface="Arial" panose="020B0604020202020204" pitchFamily="34" charset="0"/>
              <a:buChar char="•"/>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82</a:t>
            </a:fld>
            <a:endParaRPr lang="en-US" altLang="en-US"/>
          </a:p>
        </p:txBody>
      </p:sp>
    </p:spTree>
    <p:extLst>
      <p:ext uri="{BB962C8B-B14F-4D97-AF65-F5344CB8AC3E}">
        <p14:creationId xmlns:p14="http://schemas.microsoft.com/office/powerpoint/2010/main" val="39364011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5" y="836023"/>
            <a:ext cx="7832979" cy="940526"/>
          </a:xfrm>
        </p:spPr>
        <p:txBody>
          <a:bodyPr>
            <a:normAutofit/>
          </a:bodyPr>
          <a:lstStyle/>
          <a:p>
            <a:r>
              <a:rPr lang="en-US" dirty="0"/>
              <a:t>Best practices for Welded connections</a:t>
            </a:r>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n-US" dirty="0"/>
              <a:t>  Avoid overhead welding </a:t>
            </a:r>
          </a:p>
          <a:p>
            <a:pPr>
              <a:buFont typeface="Arial" panose="020B0604020202020204" pitchFamily="34" charset="0"/>
              <a:buChar char="•"/>
            </a:pPr>
            <a:r>
              <a:rPr lang="en-US" dirty="0"/>
              <a:t>  Use full-penetration welds only when necessary</a:t>
            </a:r>
          </a:p>
          <a:p>
            <a:pPr>
              <a:buFont typeface="Arial" panose="020B0604020202020204" pitchFamily="34" charset="0"/>
              <a:buChar char="•"/>
            </a:pPr>
            <a:r>
              <a:rPr lang="en-US" dirty="0"/>
              <a:t>  Minimize fillet weld size when possible to avoid multiple </a:t>
            </a:r>
            <a:br>
              <a:rPr lang="en-US" dirty="0"/>
            </a:br>
            <a:r>
              <a:rPr lang="en-US" dirty="0"/>
              <a:t>  weld passes</a:t>
            </a:r>
          </a:p>
          <a:p>
            <a:pPr>
              <a:buFont typeface="Arial" panose="020B0604020202020204" pitchFamily="34" charset="0"/>
              <a:buChar char="•"/>
            </a:pPr>
            <a:r>
              <a:rPr lang="en-US" dirty="0"/>
              <a:t>  Use fillet welds when possible</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83</a:t>
            </a:fld>
            <a:endParaRPr lang="en-US" altLang="en-US"/>
          </a:p>
        </p:txBody>
      </p:sp>
    </p:spTree>
    <p:extLst>
      <p:ext uri="{BB962C8B-B14F-4D97-AF65-F5344CB8AC3E}">
        <p14:creationId xmlns:p14="http://schemas.microsoft.com/office/powerpoint/2010/main" val="28594338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Erection &amp; Safety</a:t>
            </a:r>
          </a:p>
        </p:txBody>
      </p:sp>
      <p:sp>
        <p:nvSpPr>
          <p:cNvPr id="3" name="Content Placeholder 2"/>
          <p:cNvSpPr>
            <a:spLocks noGrp="1"/>
          </p:cNvSpPr>
          <p:nvPr>
            <p:ph idx="1"/>
          </p:nvPr>
        </p:nvSpPr>
        <p:spPr>
          <a:xfrm>
            <a:off x="768096" y="1776549"/>
            <a:ext cx="8006386" cy="4532811"/>
          </a:xfrm>
        </p:spPr>
        <p:txBody>
          <a:bodyPr/>
          <a:lstStyle/>
          <a:p>
            <a:r>
              <a:rPr lang="en-US" dirty="0"/>
              <a:t>The erector is required to maintain structural stability at all times   </a:t>
            </a:r>
            <a:br>
              <a:rPr lang="en-US" dirty="0"/>
            </a:br>
            <a:r>
              <a:rPr lang="en-US" dirty="0"/>
              <a:t>during the erection </a:t>
            </a:r>
            <a:br>
              <a:rPr lang="en-US" dirty="0"/>
            </a:br>
            <a:r>
              <a:rPr lang="en-US" dirty="0"/>
              <a:t>process.</a:t>
            </a:r>
          </a:p>
        </p:txBody>
      </p:sp>
      <p:pic>
        <p:nvPicPr>
          <p:cNvPr id="4" name="Picture 4" descr="Erecting021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6706" y="2272552"/>
            <a:ext cx="5093144" cy="419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9</a:t>
            </a:fld>
            <a:endParaRPr lang="en-US" altLang="en-US" dirty="0"/>
          </a:p>
        </p:txBody>
      </p:sp>
      <p:sp>
        <p:nvSpPr>
          <p:cNvPr id="5" name="Rectangle 4"/>
          <p:cNvSpPr/>
          <p:nvPr/>
        </p:nvSpPr>
        <p:spPr>
          <a:xfrm>
            <a:off x="768096" y="2864535"/>
            <a:ext cx="3023954" cy="1938992"/>
          </a:xfrm>
          <a:prstGeom prst="rect">
            <a:avLst/>
          </a:prstGeom>
        </p:spPr>
        <p:txBody>
          <a:bodyPr wrap="square">
            <a:spAutoFit/>
          </a:bodyPr>
          <a:lstStyle/>
          <a:p>
            <a:r>
              <a:rPr lang="en-US" sz="2400" dirty="0"/>
              <a:t>This includes using the necessary number of bolts required to temporarily support members.</a:t>
            </a:r>
          </a:p>
        </p:txBody>
      </p:sp>
    </p:spTree>
    <p:extLst>
      <p:ext uri="{BB962C8B-B14F-4D97-AF65-F5344CB8AC3E}">
        <p14:creationId xmlns:p14="http://schemas.microsoft.com/office/powerpoint/2010/main" val="3538185902"/>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Theme1">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1" id="{85DA9EDF-67A5-45B2-88E0-D5F3EF62AE25}" vid="{4E9DAF97-FC1A-444C-ADD4-790A37A5C782}"/>
    </a:ext>
  </a:extLst>
</a:theme>
</file>

<file path=ppt/theme/theme2.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3.xml><?xml version="1.0" encoding="utf-8"?>
<a:theme xmlns:a="http://schemas.openxmlformats.org/drawingml/2006/main" name="1_Theme1">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1" id="{85DA9EDF-67A5-45B2-88E0-D5F3EF62AE25}" vid="{4E9DAF97-FC1A-444C-ADD4-790A37A5C782}"/>
    </a:ext>
  </a:extLst>
</a:theme>
</file>

<file path=ppt/theme/theme4.xml><?xml version="1.0" encoding="utf-8"?>
<a:theme xmlns:a="http://schemas.openxmlformats.org/drawingml/2006/main" name="1_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5.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91653E3460FBA4AA050A191B588FAC6" ma:contentTypeVersion="8" ma:contentTypeDescription="Create a new document." ma:contentTypeScope="" ma:versionID="43c68278c8a12d5ab47ddf57486e4e95">
  <xsd:schema xmlns:xsd="http://www.w3.org/2001/XMLSchema" xmlns:xs="http://www.w3.org/2001/XMLSchema" xmlns:p="http://schemas.microsoft.com/office/2006/metadata/properties" xmlns:ns1="http://schemas.microsoft.com/sharepoint/v3" xmlns:ns3="4b31425e-7fce-454d-8fdc-2e50adb5f567" xmlns:ns4="a7692b21-cb04-4171-a037-e4e1415b14b6" targetNamespace="http://schemas.microsoft.com/office/2006/metadata/properties" ma:root="true" ma:fieldsID="5a7efd26cd0fb54af86ced60d548049b" ns1:_="" ns3:_="" ns4:_="">
    <xsd:import namespace="http://schemas.microsoft.com/sharepoint/v3"/>
    <xsd:import namespace="4b31425e-7fce-454d-8fdc-2e50adb5f567"/>
    <xsd:import namespace="a7692b21-cb04-4171-a037-e4e1415b14b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31425e-7fce-454d-8fdc-2e50adb5f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692b21-cb04-4171-a037-e4e1415b14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6B1D65D-D52A-4845-B018-E9A67226C66A}">
  <ds:schemaRefs>
    <ds:schemaRef ds:uri="http://schemas.microsoft.com/sharepoint/v3/contenttype/forms"/>
  </ds:schemaRefs>
</ds:datastoreItem>
</file>

<file path=customXml/itemProps2.xml><?xml version="1.0" encoding="utf-8"?>
<ds:datastoreItem xmlns:ds="http://schemas.openxmlformats.org/officeDocument/2006/customXml" ds:itemID="{90572CAF-1CA0-4752-9488-5B8B39F5ED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b31425e-7fce-454d-8fdc-2e50adb5f567"/>
    <ds:schemaRef ds:uri="a7692b21-cb04-4171-a037-e4e1415b14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D62A910-D148-45D0-BAD8-855B9F8D39A5}">
  <ds:schemaRefs>
    <ds:schemaRef ds:uri="a7692b21-cb04-4171-a037-e4e1415b14b6"/>
    <ds:schemaRef ds:uri="http://schemas.microsoft.com/office/2006/documentManagement/types"/>
    <ds:schemaRef ds:uri="http://purl.org/dc/dcmitype/"/>
    <ds:schemaRef ds:uri="http://schemas.microsoft.com/office/2006/metadata/properties"/>
    <ds:schemaRef ds:uri="http://purl.org/dc/elements/1.1/"/>
    <ds:schemaRef ds:uri="http://www.w3.org/XML/1998/namespace"/>
    <ds:schemaRef ds:uri="http://schemas.microsoft.com/office/infopath/2007/PartnerControls"/>
    <ds:schemaRef ds:uri="http://purl.org/dc/terms/"/>
    <ds:schemaRef ds:uri="http://schemas.openxmlformats.org/package/2006/metadata/core-properties"/>
    <ds:schemaRef ds:uri="4b31425e-7fce-454d-8fdc-2e50adb5f567"/>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otalTime>1180</TotalTime>
  <Words>13054</Words>
  <Application>Microsoft Office PowerPoint</Application>
  <PresentationFormat>On-screen Show (4:3)</PresentationFormat>
  <Paragraphs>882</Paragraphs>
  <Slides>83</Slides>
  <Notes>72</Notes>
  <HiddenSlides>0</HiddenSlides>
  <MMClips>4</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83</vt:i4>
      </vt:variant>
    </vt:vector>
  </HeadingPairs>
  <TitlesOfParts>
    <vt:vector size="97" baseType="lpstr">
      <vt:lpstr>Arial</vt:lpstr>
      <vt:lpstr>Arial Narrow</vt:lpstr>
      <vt:lpstr>Cambria Math</vt:lpstr>
      <vt:lpstr>Comic Sans MS</vt:lpstr>
      <vt:lpstr>Times New Roman</vt:lpstr>
      <vt:lpstr>Trebuchet MS</vt:lpstr>
      <vt:lpstr>Tw Cen MT</vt:lpstr>
      <vt:lpstr>Tw Cen MT Condensed</vt:lpstr>
      <vt:lpstr>Wingdings 3</vt:lpstr>
      <vt:lpstr>Theme1</vt:lpstr>
      <vt:lpstr>Circuit</vt:lpstr>
      <vt:lpstr>1_Theme1</vt:lpstr>
      <vt:lpstr>1_Circuit</vt:lpstr>
      <vt:lpstr>Integral</vt:lpstr>
      <vt:lpstr>Design and analysis of Steel Connection Types </vt:lpstr>
      <vt:lpstr>Design and analysis of steel connections</vt:lpstr>
      <vt:lpstr>Steel Connections &amp; Safety</vt:lpstr>
      <vt:lpstr>Steel Connections &amp; Safety</vt:lpstr>
      <vt:lpstr>Steel Connections</vt:lpstr>
      <vt:lpstr>Shop vs Field Connections</vt:lpstr>
      <vt:lpstr>3 - Constructability considerations</vt:lpstr>
      <vt:lpstr>Erection &amp; Safety</vt:lpstr>
      <vt:lpstr>Erection &amp; Safety</vt:lpstr>
      <vt:lpstr>Erection &amp; Safety</vt:lpstr>
      <vt:lpstr>Erection &amp; Safety</vt:lpstr>
      <vt:lpstr>Erection &amp; Safety</vt:lpstr>
      <vt:lpstr>Erection &amp; Safety</vt:lpstr>
      <vt:lpstr>Erection &amp; Safety</vt:lpstr>
      <vt:lpstr>Erection &amp; Safety</vt:lpstr>
      <vt:lpstr>Erection &amp; Safety</vt:lpstr>
      <vt:lpstr>Erection &amp; Safety</vt:lpstr>
      <vt:lpstr>Erection &amp; Safety</vt:lpstr>
      <vt:lpstr>Erection &amp; Safety</vt:lpstr>
      <vt:lpstr>PowerPoint Presentation</vt:lpstr>
      <vt:lpstr>PowerPoint Presentation</vt:lpstr>
      <vt:lpstr>Erection &amp; Safety</vt:lpstr>
      <vt:lpstr>Erection &amp; Safety</vt:lpstr>
      <vt:lpstr>Erection &amp; Safety</vt:lpstr>
      <vt:lpstr>Erection &amp; Safety</vt:lpstr>
      <vt:lpstr>Erection &amp; safety</vt:lpstr>
      <vt:lpstr>Erection &amp; Safety</vt:lpstr>
      <vt:lpstr>Erection &amp; Safety</vt:lpstr>
      <vt:lpstr>Erection &amp; Safety</vt:lpstr>
      <vt:lpstr>Bolt tightening</vt:lpstr>
      <vt:lpstr>Bolt tightening</vt:lpstr>
      <vt:lpstr>Erection &amp; Safety</vt:lpstr>
      <vt:lpstr>PowerPoint Presentation</vt:lpstr>
      <vt:lpstr>PowerPoint Presentation</vt:lpstr>
      <vt:lpstr>Erection &amp; Safety</vt:lpstr>
      <vt:lpstr>Erection &amp; Safety</vt:lpstr>
      <vt:lpstr>3 - Constructability considerations</vt:lpstr>
      <vt:lpstr>Bolt inspection</vt:lpstr>
      <vt:lpstr>Bolt inspection</vt:lpstr>
      <vt:lpstr>Bolt inspection</vt:lpstr>
      <vt:lpstr>Bolt inspection</vt:lpstr>
      <vt:lpstr>3 - Constructability considerations</vt:lpstr>
      <vt:lpstr>Weld Safety</vt:lpstr>
      <vt:lpstr>Weld Inspection</vt:lpstr>
      <vt:lpstr>Weld Inspection</vt:lpstr>
      <vt:lpstr>Weld Inspection</vt:lpstr>
      <vt:lpstr>Weld Inspection</vt:lpstr>
      <vt:lpstr>Weld Inspection</vt:lpstr>
      <vt:lpstr>Weld Inspection</vt:lpstr>
      <vt:lpstr>3 - Constructability considerations</vt:lpstr>
      <vt:lpstr>Base plate Connections</vt:lpstr>
      <vt:lpstr>PowerPoint Presentation</vt:lpstr>
      <vt:lpstr>Base plate Connections</vt:lpstr>
      <vt:lpstr>Base plate Connections</vt:lpstr>
      <vt:lpstr>Base plate Connections</vt:lpstr>
      <vt:lpstr>Base plate Connections</vt:lpstr>
      <vt:lpstr>PowerPoint Presentation</vt:lpstr>
      <vt:lpstr>Base plate connections</vt:lpstr>
      <vt:lpstr>Base plate connections</vt:lpstr>
      <vt:lpstr>Base plate connections</vt:lpstr>
      <vt:lpstr>3 - Constructability considerations</vt:lpstr>
      <vt:lpstr>Column splices</vt:lpstr>
      <vt:lpstr>Column splices</vt:lpstr>
      <vt:lpstr>Column Splices</vt:lpstr>
      <vt:lpstr>PowerPoint Presentation</vt:lpstr>
      <vt:lpstr>PowerPoint Presentation</vt:lpstr>
      <vt:lpstr>Column splices</vt:lpstr>
      <vt:lpstr>Column Splices</vt:lpstr>
      <vt:lpstr>Beam Splices</vt:lpstr>
      <vt:lpstr>Beam Splices</vt:lpstr>
      <vt:lpstr>Beam Splices</vt:lpstr>
      <vt:lpstr>3 - Constructability considerations</vt:lpstr>
      <vt:lpstr>Tolerances</vt:lpstr>
      <vt:lpstr>Tolerances</vt:lpstr>
      <vt:lpstr>Tolerances</vt:lpstr>
      <vt:lpstr>Tolerances</vt:lpstr>
      <vt:lpstr>Tolerances</vt:lpstr>
      <vt:lpstr>Tolerances</vt:lpstr>
      <vt:lpstr>ToleranceS</vt:lpstr>
      <vt:lpstr>Tolerances</vt:lpstr>
      <vt:lpstr>3 - Constructability considerations</vt:lpstr>
      <vt:lpstr>Best practices for Bolted connections</vt:lpstr>
      <vt:lpstr>Best practices for Welded connections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and analysis of Steel Connection Types</dc:title>
  <dc:creator>Alvarez-Garcia, Ambar (alvareac)</dc:creator>
  <cp:lastModifiedBy>Sattler, Kristi</cp:lastModifiedBy>
  <cp:revision>160</cp:revision>
  <dcterms:created xsi:type="dcterms:W3CDTF">2020-07-09T00:44:32Z</dcterms:created>
  <dcterms:modified xsi:type="dcterms:W3CDTF">2022-01-07T17:59:52Z</dcterms:modified>
</cp:coreProperties>
</file>