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0" r:id="rId4"/>
    <p:sldMasterId id="2147483687" r:id="rId5"/>
    <p:sldMasterId id="2147483705" r:id="rId6"/>
    <p:sldMasterId id="2147483722" r:id="rId7"/>
    <p:sldMasterId id="2147483764" r:id="rId8"/>
  </p:sldMasterIdLst>
  <p:notesMasterIdLst>
    <p:notesMasterId r:id="rId115"/>
  </p:notesMasterIdLst>
  <p:handoutMasterIdLst>
    <p:handoutMasterId r:id="rId116"/>
  </p:handoutMasterIdLst>
  <p:sldIdLst>
    <p:sldId id="361" r:id="rId9"/>
    <p:sldId id="667" r:id="rId10"/>
    <p:sldId id="668" r:id="rId11"/>
    <p:sldId id="792" r:id="rId12"/>
    <p:sldId id="779" r:id="rId13"/>
    <p:sldId id="778" r:id="rId14"/>
    <p:sldId id="801" r:id="rId15"/>
    <p:sldId id="794" r:id="rId16"/>
    <p:sldId id="705" r:id="rId17"/>
    <p:sldId id="682" r:id="rId18"/>
    <p:sldId id="684" r:id="rId19"/>
    <p:sldId id="805" r:id="rId20"/>
    <p:sldId id="749" r:id="rId21"/>
    <p:sldId id="769" r:id="rId22"/>
    <p:sldId id="755" r:id="rId23"/>
    <p:sldId id="831" r:id="rId24"/>
    <p:sldId id="824" r:id="rId25"/>
    <p:sldId id="750" r:id="rId26"/>
    <p:sldId id="751" r:id="rId27"/>
    <p:sldId id="753" r:id="rId28"/>
    <p:sldId id="770" r:id="rId29"/>
    <p:sldId id="754" r:id="rId30"/>
    <p:sldId id="835" r:id="rId31"/>
    <p:sldId id="756" r:id="rId32"/>
    <p:sldId id="757" r:id="rId33"/>
    <p:sldId id="806" r:id="rId34"/>
    <p:sldId id="758" r:id="rId35"/>
    <p:sldId id="759" r:id="rId36"/>
    <p:sldId id="760" r:id="rId37"/>
    <p:sldId id="761" r:id="rId38"/>
    <p:sldId id="762" r:id="rId39"/>
    <p:sldId id="763" r:id="rId40"/>
    <p:sldId id="816" r:id="rId41"/>
    <p:sldId id="825" r:id="rId42"/>
    <p:sldId id="764" r:id="rId43"/>
    <p:sldId id="780" r:id="rId44"/>
    <p:sldId id="765" r:id="rId45"/>
    <p:sldId id="766" r:id="rId46"/>
    <p:sldId id="683" r:id="rId47"/>
    <p:sldId id="700" r:id="rId48"/>
    <p:sldId id="704" r:id="rId49"/>
    <p:sldId id="701" r:id="rId50"/>
    <p:sldId id="832" r:id="rId51"/>
    <p:sldId id="808" r:id="rId52"/>
    <p:sldId id="807" r:id="rId53"/>
    <p:sldId id="699" r:id="rId54"/>
    <p:sldId id="693" r:id="rId55"/>
    <p:sldId id="687" r:id="rId56"/>
    <p:sldId id="685" r:id="rId57"/>
    <p:sldId id="818" r:id="rId58"/>
    <p:sldId id="819" r:id="rId59"/>
    <p:sldId id="820" r:id="rId60"/>
    <p:sldId id="694" r:id="rId61"/>
    <p:sldId id="695" r:id="rId62"/>
    <p:sldId id="696" r:id="rId63"/>
    <p:sldId id="697" r:id="rId64"/>
    <p:sldId id="698" r:id="rId65"/>
    <p:sldId id="804" r:id="rId66"/>
    <p:sldId id="688" r:id="rId67"/>
    <p:sldId id="689" r:id="rId68"/>
    <p:sldId id="691" r:id="rId69"/>
    <p:sldId id="692" r:id="rId70"/>
    <p:sldId id="690" r:id="rId71"/>
    <p:sldId id="768" r:id="rId72"/>
    <p:sldId id="793" r:id="rId73"/>
    <p:sldId id="795" r:id="rId74"/>
    <p:sldId id="829" r:id="rId75"/>
    <p:sldId id="733" r:id="rId76"/>
    <p:sldId id="771" r:id="rId77"/>
    <p:sldId id="782" r:id="rId78"/>
    <p:sldId id="773" r:id="rId79"/>
    <p:sldId id="783" r:id="rId80"/>
    <p:sldId id="791" r:id="rId81"/>
    <p:sldId id="797" r:id="rId82"/>
    <p:sldId id="772" r:id="rId83"/>
    <p:sldId id="826" r:id="rId84"/>
    <p:sldId id="814" r:id="rId85"/>
    <p:sldId id="815" r:id="rId86"/>
    <p:sldId id="734" r:id="rId87"/>
    <p:sldId id="798" r:id="rId88"/>
    <p:sldId id="740" r:id="rId89"/>
    <p:sldId id="833" r:id="rId90"/>
    <p:sldId id="741" r:id="rId91"/>
    <p:sldId id="799" r:id="rId92"/>
    <p:sldId id="739" r:id="rId93"/>
    <p:sldId id="776" r:id="rId94"/>
    <p:sldId id="790" r:id="rId95"/>
    <p:sldId id="735" r:id="rId96"/>
    <p:sldId id="736" r:id="rId97"/>
    <p:sldId id="809" r:id="rId98"/>
    <p:sldId id="787" r:id="rId99"/>
    <p:sldId id="737" r:id="rId100"/>
    <p:sldId id="813" r:id="rId101"/>
    <p:sldId id="828" r:id="rId102"/>
    <p:sldId id="812" r:id="rId103"/>
    <p:sldId id="827" r:id="rId104"/>
    <p:sldId id="811" r:id="rId105"/>
    <p:sldId id="745" r:id="rId106"/>
    <p:sldId id="746" r:id="rId107"/>
    <p:sldId id="834" r:id="rId108"/>
    <p:sldId id="742" r:id="rId109"/>
    <p:sldId id="743" r:id="rId110"/>
    <p:sldId id="744" r:id="rId111"/>
    <p:sldId id="821" r:id="rId112"/>
    <p:sldId id="823" r:id="rId113"/>
    <p:sldId id="822" r:id="rId114"/>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varez-Garcia, Ambar (alvareac)" initials="AA(" lastIdx="25" clrIdx="0">
    <p:extLst>
      <p:ext uri="{19B8F6BF-5375-455C-9EA6-DF929625EA0E}">
        <p15:presenceInfo xmlns:p15="http://schemas.microsoft.com/office/powerpoint/2012/main" userId="Alvarez-Garcia, Ambar (alvarea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A3A3A3"/>
    <a:srgbClr val="CBB595"/>
    <a:srgbClr val="FFCC66"/>
    <a:srgbClr val="DDDDDD"/>
    <a:srgbClr val="969696"/>
    <a:srgbClr val="C0C0C0"/>
    <a:srgbClr val="B2B2B2"/>
    <a:srgbClr val="FC0128"/>
    <a:srgbClr val="CECE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3" autoAdjust="0"/>
    <p:restoredTop sz="68919" autoAdjust="0"/>
  </p:normalViewPr>
  <p:slideViewPr>
    <p:cSldViewPr snapToGrid="0">
      <p:cViewPr varScale="1">
        <p:scale>
          <a:sx n="46" d="100"/>
          <a:sy n="46" d="100"/>
        </p:scale>
        <p:origin x="2016" y="3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200" d="100"/>
          <a:sy n="200" d="100"/>
        </p:scale>
        <p:origin x="714" y="216"/>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commentAuthors" Target="commentAuthors.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slide" Target="slides/slide87.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13" Type="http://schemas.openxmlformats.org/officeDocument/2006/relationships/slide" Target="slides/slide105.xml"/><Relationship Id="rId118"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03" Type="http://schemas.openxmlformats.org/officeDocument/2006/relationships/slide" Target="slides/slide95.xml"/><Relationship Id="rId108" Type="http://schemas.openxmlformats.org/officeDocument/2006/relationships/slide" Target="slides/slide100.xml"/><Relationship Id="rId116" Type="http://schemas.openxmlformats.org/officeDocument/2006/relationships/handoutMaster" Target="handoutMasters/handout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96" Type="http://schemas.openxmlformats.org/officeDocument/2006/relationships/slide" Target="slides/slide88.xml"/><Relationship Id="rId111" Type="http://schemas.openxmlformats.org/officeDocument/2006/relationships/slide" Target="slides/slide10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6" Type="http://schemas.openxmlformats.org/officeDocument/2006/relationships/slide" Target="slides/slide98.xml"/><Relationship Id="rId114" Type="http://schemas.openxmlformats.org/officeDocument/2006/relationships/slide" Target="slides/slide106.xml"/><Relationship Id="rId119"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icchi, Rachel (chicchrl)" userId="ee0f24ca-2e03-4d9b-b831-097190f4b8cb" providerId="ADAL" clId="{307677B6-7F3D-43A5-A0F0-9BE38BFD7989}"/>
    <pc:docChg chg="undo custSel addSld modSld">
      <pc:chgData name="Chicchi, Rachel (chicchrl)" userId="ee0f24ca-2e03-4d9b-b831-097190f4b8cb" providerId="ADAL" clId="{307677B6-7F3D-43A5-A0F0-9BE38BFD7989}" dt="2022-01-04T20:20:26.669" v="7783" actId="20577"/>
      <pc:docMkLst>
        <pc:docMk/>
      </pc:docMkLst>
      <pc:sldChg chg="modNotesTx">
        <pc:chgData name="Chicchi, Rachel (chicchrl)" userId="ee0f24ca-2e03-4d9b-b831-097190f4b8cb" providerId="ADAL" clId="{307677B6-7F3D-43A5-A0F0-9BE38BFD7989}" dt="2022-01-04T19:37:48.545" v="1336" actId="20577"/>
        <pc:sldMkLst>
          <pc:docMk/>
          <pc:sldMk cId="0" sldId="361"/>
        </pc:sldMkLst>
      </pc:sldChg>
      <pc:sldChg chg="modSp modNotesTx">
        <pc:chgData name="Chicchi, Rachel (chicchrl)" userId="ee0f24ca-2e03-4d9b-b831-097190f4b8cb" providerId="ADAL" clId="{307677B6-7F3D-43A5-A0F0-9BE38BFD7989}" dt="2022-01-04T19:31:56.093" v="480" actId="20577"/>
        <pc:sldMkLst>
          <pc:docMk/>
          <pc:sldMk cId="574642665" sldId="667"/>
        </pc:sldMkLst>
        <pc:spChg chg="mod">
          <ac:chgData name="Chicchi, Rachel (chicchrl)" userId="ee0f24ca-2e03-4d9b-b831-097190f4b8cb" providerId="ADAL" clId="{307677B6-7F3D-43A5-A0F0-9BE38BFD7989}" dt="2022-01-04T19:31:17.422" v="261" actId="20577"/>
          <ac:spMkLst>
            <pc:docMk/>
            <pc:sldMk cId="574642665" sldId="667"/>
            <ac:spMk id="3" creationId="{00000000-0000-0000-0000-000000000000}"/>
          </ac:spMkLst>
        </pc:spChg>
      </pc:sldChg>
      <pc:sldChg chg="modSp">
        <pc:chgData name="Chicchi, Rachel (chicchrl)" userId="ee0f24ca-2e03-4d9b-b831-097190f4b8cb" providerId="ADAL" clId="{307677B6-7F3D-43A5-A0F0-9BE38BFD7989}" dt="2022-01-04T15:25:54.094" v="1" actId="27636"/>
        <pc:sldMkLst>
          <pc:docMk/>
          <pc:sldMk cId="937243786" sldId="697"/>
        </pc:sldMkLst>
        <pc:spChg chg="mod">
          <ac:chgData name="Chicchi, Rachel (chicchrl)" userId="ee0f24ca-2e03-4d9b-b831-097190f4b8cb" providerId="ADAL" clId="{307677B6-7F3D-43A5-A0F0-9BE38BFD7989}" dt="2022-01-04T15:25:54.094" v="1" actId="27636"/>
          <ac:spMkLst>
            <pc:docMk/>
            <pc:sldMk cId="937243786" sldId="697"/>
            <ac:spMk id="13" creationId="{00000000-0000-0000-0000-000000000000}"/>
          </ac:spMkLst>
        </pc:spChg>
      </pc:sldChg>
      <pc:sldChg chg="addSp modSp">
        <pc:chgData name="Chicchi, Rachel (chicchrl)" userId="ee0f24ca-2e03-4d9b-b831-097190f4b8cb" providerId="ADAL" clId="{307677B6-7F3D-43A5-A0F0-9BE38BFD7989}" dt="2022-01-04T15:29:29.226" v="232" actId="1037"/>
        <pc:sldMkLst>
          <pc:docMk/>
          <pc:sldMk cId="1624246754" sldId="754"/>
        </pc:sldMkLst>
        <pc:spChg chg="add mod">
          <ac:chgData name="Chicchi, Rachel (chicchrl)" userId="ee0f24ca-2e03-4d9b-b831-097190f4b8cb" providerId="ADAL" clId="{307677B6-7F3D-43A5-A0F0-9BE38BFD7989}" dt="2022-01-04T15:29:29.226" v="232" actId="1037"/>
          <ac:spMkLst>
            <pc:docMk/>
            <pc:sldMk cId="1624246754" sldId="754"/>
            <ac:spMk id="9" creationId="{A0AE176A-67C1-40AB-9018-EB0158FB3D3C}"/>
          </ac:spMkLst>
        </pc:spChg>
        <pc:picChg chg="mod">
          <ac:chgData name="Chicchi, Rachel (chicchrl)" userId="ee0f24ca-2e03-4d9b-b831-097190f4b8cb" providerId="ADAL" clId="{307677B6-7F3D-43A5-A0F0-9BE38BFD7989}" dt="2022-01-04T15:28:25.265" v="179" actId="1076"/>
          <ac:picMkLst>
            <pc:docMk/>
            <pc:sldMk cId="1624246754" sldId="754"/>
            <ac:picMk id="5" creationId="{ED2BC69D-2C36-47D5-AE73-FF7C0E3464CD}"/>
          </ac:picMkLst>
        </pc:picChg>
      </pc:sldChg>
      <pc:sldChg chg="modNotesTx">
        <pc:chgData name="Chicchi, Rachel (chicchrl)" userId="ee0f24ca-2e03-4d9b-b831-097190f4b8cb" providerId="ADAL" clId="{307677B6-7F3D-43A5-A0F0-9BE38BFD7989}" dt="2022-01-04T19:55:18.917" v="3659" actId="20577"/>
        <pc:sldMkLst>
          <pc:docMk/>
          <pc:sldMk cId="3298530414" sldId="771"/>
        </pc:sldMkLst>
      </pc:sldChg>
      <pc:sldChg chg="modNotesTx">
        <pc:chgData name="Chicchi, Rachel (chicchrl)" userId="ee0f24ca-2e03-4d9b-b831-097190f4b8cb" providerId="ADAL" clId="{307677B6-7F3D-43A5-A0F0-9BE38BFD7989}" dt="2022-01-04T20:20:26.669" v="7783" actId="20577"/>
        <pc:sldMkLst>
          <pc:docMk/>
          <pc:sldMk cId="3718504304" sldId="772"/>
        </pc:sldMkLst>
      </pc:sldChg>
      <pc:sldChg chg="modNotesTx">
        <pc:chgData name="Chicchi, Rachel (chicchrl)" userId="ee0f24ca-2e03-4d9b-b831-097190f4b8cb" providerId="ADAL" clId="{307677B6-7F3D-43A5-A0F0-9BE38BFD7989}" dt="2022-01-04T20:03:54.981" v="5542" actId="20577"/>
        <pc:sldMkLst>
          <pc:docMk/>
          <pc:sldMk cId="3747326534" sldId="773"/>
        </pc:sldMkLst>
      </pc:sldChg>
      <pc:sldChg chg="modNotesTx">
        <pc:chgData name="Chicchi, Rachel (chicchrl)" userId="ee0f24ca-2e03-4d9b-b831-097190f4b8cb" providerId="ADAL" clId="{307677B6-7F3D-43A5-A0F0-9BE38BFD7989}" dt="2022-01-04T19:55:26.983" v="3662" actId="6549"/>
        <pc:sldMkLst>
          <pc:docMk/>
          <pc:sldMk cId="1305264362" sldId="782"/>
        </pc:sldMkLst>
      </pc:sldChg>
      <pc:sldChg chg="modNotesTx">
        <pc:chgData name="Chicchi, Rachel (chicchrl)" userId="ee0f24ca-2e03-4d9b-b831-097190f4b8cb" providerId="ADAL" clId="{307677B6-7F3D-43A5-A0F0-9BE38BFD7989}" dt="2022-01-04T20:08:14.472" v="6610" actId="6549"/>
        <pc:sldMkLst>
          <pc:docMk/>
          <pc:sldMk cId="588592909" sldId="783"/>
        </pc:sldMkLst>
      </pc:sldChg>
      <pc:sldChg chg="addSp modSp modNotesTx">
        <pc:chgData name="Chicchi, Rachel (chicchrl)" userId="ee0f24ca-2e03-4d9b-b831-097190f4b8cb" providerId="ADAL" clId="{307677B6-7F3D-43A5-A0F0-9BE38BFD7989}" dt="2022-01-04T20:17:17.179" v="7767" actId="20577"/>
        <pc:sldMkLst>
          <pc:docMk/>
          <pc:sldMk cId="3079706236" sldId="791"/>
        </pc:sldMkLst>
        <pc:picChg chg="add mod">
          <ac:chgData name="Chicchi, Rachel (chicchrl)" userId="ee0f24ca-2e03-4d9b-b831-097190f4b8cb" providerId="ADAL" clId="{307677B6-7F3D-43A5-A0F0-9BE38BFD7989}" dt="2022-01-04T20:13:25.205" v="7244" actId="1076"/>
          <ac:picMkLst>
            <pc:docMk/>
            <pc:sldMk cId="3079706236" sldId="791"/>
            <ac:picMk id="5" creationId="{D83ABB14-9D9D-4205-B620-F14BFEEF1052}"/>
          </ac:picMkLst>
        </pc:picChg>
        <pc:picChg chg="mod">
          <ac:chgData name="Chicchi, Rachel (chicchrl)" userId="ee0f24ca-2e03-4d9b-b831-097190f4b8cb" providerId="ADAL" clId="{307677B6-7F3D-43A5-A0F0-9BE38BFD7989}" dt="2022-01-04T20:13:17.901" v="7240" actId="1076"/>
          <ac:picMkLst>
            <pc:docMk/>
            <pc:sldMk cId="3079706236" sldId="791"/>
            <ac:picMk id="6" creationId="{00000000-0000-0000-0000-000000000000}"/>
          </ac:picMkLst>
        </pc:picChg>
      </pc:sldChg>
      <pc:sldChg chg="addSp delSp modSp add modNotesTx">
        <pc:chgData name="Chicchi, Rachel (chicchrl)" userId="ee0f24ca-2e03-4d9b-b831-097190f4b8cb" providerId="ADAL" clId="{307677B6-7F3D-43A5-A0F0-9BE38BFD7989}" dt="2022-01-04T15:29:47.004" v="246" actId="6549"/>
        <pc:sldMkLst>
          <pc:docMk/>
          <pc:sldMk cId="350821000" sldId="835"/>
        </pc:sldMkLst>
        <pc:spChg chg="del">
          <ac:chgData name="Chicchi, Rachel (chicchrl)" userId="ee0f24ca-2e03-4d9b-b831-097190f4b8cb" providerId="ADAL" clId="{307677B6-7F3D-43A5-A0F0-9BE38BFD7989}" dt="2022-01-04T15:26:21.923" v="15" actId="478"/>
          <ac:spMkLst>
            <pc:docMk/>
            <pc:sldMk cId="350821000" sldId="835"/>
            <ac:spMk id="3" creationId="{00000000-0000-0000-0000-000000000000}"/>
          </ac:spMkLst>
        </pc:spChg>
        <pc:spChg chg="mod">
          <ac:chgData name="Chicchi, Rachel (chicchrl)" userId="ee0f24ca-2e03-4d9b-b831-097190f4b8cb" providerId="ADAL" clId="{307677B6-7F3D-43A5-A0F0-9BE38BFD7989}" dt="2022-01-04T15:27:12.612" v="29" actId="1076"/>
          <ac:spMkLst>
            <pc:docMk/>
            <pc:sldMk cId="350821000" sldId="835"/>
            <ac:spMk id="6" creationId="{00000000-0000-0000-0000-000000000000}"/>
          </ac:spMkLst>
        </pc:spChg>
        <pc:spChg chg="mod">
          <ac:chgData name="Chicchi, Rachel (chicchrl)" userId="ee0f24ca-2e03-4d9b-b831-097190f4b8cb" providerId="ADAL" clId="{307677B6-7F3D-43A5-A0F0-9BE38BFD7989}" dt="2022-01-04T15:27:18.018" v="30" actId="1076"/>
          <ac:spMkLst>
            <pc:docMk/>
            <pc:sldMk cId="350821000" sldId="835"/>
            <ac:spMk id="8" creationId="{00000000-0000-0000-0000-000000000000}"/>
          </ac:spMkLst>
        </pc:spChg>
        <pc:spChg chg="add del mod">
          <ac:chgData name="Chicchi, Rachel (chicchrl)" userId="ee0f24ca-2e03-4d9b-b831-097190f4b8cb" providerId="ADAL" clId="{307677B6-7F3D-43A5-A0F0-9BE38BFD7989}" dt="2022-01-04T15:26:28.186" v="16" actId="478"/>
          <ac:spMkLst>
            <pc:docMk/>
            <pc:sldMk cId="350821000" sldId="835"/>
            <ac:spMk id="9" creationId="{52B10C31-BD78-4A6E-A1E0-CD708153F958}"/>
          </ac:spMkLst>
        </pc:spChg>
        <pc:spChg chg="add del mod">
          <ac:chgData name="Chicchi, Rachel (chicchrl)" userId="ee0f24ca-2e03-4d9b-b831-097190f4b8cb" providerId="ADAL" clId="{307677B6-7F3D-43A5-A0F0-9BE38BFD7989}" dt="2022-01-04T15:29:47.004" v="246" actId="6549"/>
          <ac:spMkLst>
            <pc:docMk/>
            <pc:sldMk cId="350821000" sldId="835"/>
            <ac:spMk id="11" creationId="{B83EB33B-A777-4747-8B16-B2EB05A414DA}"/>
          </ac:spMkLst>
        </pc:spChg>
        <pc:picChg chg="del">
          <ac:chgData name="Chicchi, Rachel (chicchrl)" userId="ee0f24ca-2e03-4d9b-b831-097190f4b8cb" providerId="ADAL" clId="{307677B6-7F3D-43A5-A0F0-9BE38BFD7989}" dt="2022-01-04T15:26:11.309" v="14" actId="478"/>
          <ac:picMkLst>
            <pc:docMk/>
            <pc:sldMk cId="350821000" sldId="835"/>
            <ac:picMk id="5" creationId="{ED2BC69D-2C36-47D5-AE73-FF7C0E3464CD}"/>
          </ac:picMkLst>
        </pc:picChg>
        <pc:picChg chg="add mod ord">
          <ac:chgData name="Chicchi, Rachel (chicchrl)" userId="ee0f24ca-2e03-4d9b-b831-097190f4b8cb" providerId="ADAL" clId="{307677B6-7F3D-43A5-A0F0-9BE38BFD7989}" dt="2022-01-04T15:27:59.157" v="134" actId="1076"/>
          <ac:picMkLst>
            <pc:docMk/>
            <pc:sldMk cId="350821000" sldId="835"/>
            <ac:picMk id="10" creationId="{979C8CF3-AA45-4501-8BDC-C453408BDC30}"/>
          </ac:picMkLst>
        </pc:pic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3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EA11DB7-97F8-40D7-8872-6DCF244AFC8C}"/>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0A7EC9DC-CD81-4235-B638-7CCA662563DC}"/>
              </a:ext>
            </a:extLst>
          </p:cNvPr>
          <p:cNvSpPr>
            <a:spLocks noGrp="1" noChangeArrowheads="1"/>
          </p:cNvSpPr>
          <p:nvPr>
            <p:ph type="dt" sz="quarter"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085968-37F0-43A7-A5B0-9B1FD472F4BC}"/>
              </a:ext>
            </a:extLst>
          </p:cNvPr>
          <p:cNvSpPr>
            <a:spLocks noGrp="1" noChangeArrowheads="1"/>
          </p:cNvSpPr>
          <p:nvPr>
            <p:ph type="ftr" sz="quarter" idx="2"/>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696EF84A-E8DB-45AA-B09D-612D7CB9EABA}"/>
              </a:ext>
            </a:extLst>
          </p:cNvPr>
          <p:cNvSpPr>
            <a:spLocks noGrp="1" noChangeArrowheads="1"/>
          </p:cNvSpPr>
          <p:nvPr>
            <p:ph type="sldNum" sz="quarter" idx="3"/>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099C3A69-E237-48DA-B90B-B4CF62A8F051}"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582CC01-476B-4DF8-8312-7DED3D5C7CB6}"/>
              </a:ext>
            </a:extLst>
          </p:cNvPr>
          <p:cNvSpPr>
            <a:spLocks noGrp="1" noChangeArrowheads="1"/>
          </p:cNvSpPr>
          <p:nvPr>
            <p:ph type="hdr" sz="quarter"/>
          </p:nvPr>
        </p:nvSpPr>
        <p:spPr bwMode="auto">
          <a:xfrm>
            <a:off x="0"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1" name="Rectangle 3">
            <a:extLst>
              <a:ext uri="{FF2B5EF4-FFF2-40B4-BE49-F238E27FC236}">
                <a16:creationId xmlns:a16="http://schemas.microsoft.com/office/drawing/2014/main" id="{BFE02709-2EA2-4F1A-829D-1D2A04E10737}"/>
              </a:ext>
            </a:extLst>
          </p:cNvPr>
          <p:cNvSpPr>
            <a:spLocks noGrp="1" noChangeArrowheads="1"/>
          </p:cNvSpPr>
          <p:nvPr>
            <p:ph type="dt" idx="1"/>
          </p:nvPr>
        </p:nvSpPr>
        <p:spPr bwMode="auto">
          <a:xfrm>
            <a:off x="3971925" y="-1588"/>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t" anchorCtr="0" compatLnSpc="1">
            <a:prstTxWarp prst="textNoShape">
              <a:avLst/>
            </a:prstTxWarp>
          </a:bodyPr>
          <a:lstStyle>
            <a:lvl1pPr algn="r" defTabSz="966788">
              <a:spcBef>
                <a:spcPct val="0"/>
              </a:spcBef>
              <a:defRPr sz="1000" i="1">
                <a:latin typeface="Times New Roman" panose="02020603050405020304" pitchFamily="18" charset="0"/>
              </a:defRPr>
            </a:lvl1pPr>
          </a:lstStyle>
          <a:p>
            <a:endParaRPr lang="en-US" altLang="en-US"/>
          </a:p>
        </p:txBody>
      </p:sp>
      <p:sp>
        <p:nvSpPr>
          <p:cNvPr id="2052" name="Rectangle 4">
            <a:extLst>
              <a:ext uri="{FF2B5EF4-FFF2-40B4-BE49-F238E27FC236}">
                <a16:creationId xmlns:a16="http://schemas.microsoft.com/office/drawing/2014/main" id="{3ED2C3D4-3433-4F0D-AE32-A16F8631DC0B}"/>
              </a:ext>
            </a:extLst>
          </p:cNvPr>
          <p:cNvSpPr>
            <a:spLocks noGrp="1" noChangeArrowheads="1"/>
          </p:cNvSpPr>
          <p:nvPr>
            <p:ph type="ftr" sz="quarter" idx="4"/>
          </p:nvPr>
        </p:nvSpPr>
        <p:spPr bwMode="auto">
          <a:xfrm>
            <a:off x="0"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l" defTabSz="966788">
              <a:spcBef>
                <a:spcPct val="0"/>
              </a:spcBef>
              <a:defRPr sz="1000" i="1">
                <a:latin typeface="Times New Roman" panose="02020603050405020304" pitchFamily="18" charset="0"/>
              </a:defRPr>
            </a:lvl1pPr>
          </a:lstStyle>
          <a:p>
            <a:endParaRPr lang="en-US" altLang="en-US"/>
          </a:p>
        </p:txBody>
      </p:sp>
      <p:sp>
        <p:nvSpPr>
          <p:cNvPr id="2053" name="Rectangle 5">
            <a:extLst>
              <a:ext uri="{FF2B5EF4-FFF2-40B4-BE49-F238E27FC236}">
                <a16:creationId xmlns:a16="http://schemas.microsoft.com/office/drawing/2014/main" id="{44CC3535-121C-4B0D-BEB2-2542C2C7917D}"/>
              </a:ext>
            </a:extLst>
          </p:cNvPr>
          <p:cNvSpPr>
            <a:spLocks noGrp="1" noChangeArrowheads="1"/>
          </p:cNvSpPr>
          <p:nvPr>
            <p:ph type="sldNum" sz="quarter" idx="5"/>
          </p:nvPr>
        </p:nvSpPr>
        <p:spPr bwMode="auto">
          <a:xfrm>
            <a:off x="3971925" y="8831263"/>
            <a:ext cx="3038475" cy="46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9410" tIns="0" rIns="19410" bIns="0" numCol="1" anchor="b" anchorCtr="0" compatLnSpc="1">
            <a:prstTxWarp prst="textNoShape">
              <a:avLst/>
            </a:prstTxWarp>
          </a:bodyPr>
          <a:lstStyle>
            <a:lvl1pPr algn="r" defTabSz="966788">
              <a:spcBef>
                <a:spcPct val="0"/>
              </a:spcBef>
              <a:defRPr sz="1000" i="1">
                <a:latin typeface="Times New Roman" panose="02020603050405020304" pitchFamily="18" charset="0"/>
              </a:defRPr>
            </a:lvl1pPr>
          </a:lstStyle>
          <a:p>
            <a:fld id="{18B05626-9998-4BA1-A23F-A627AFD7B5D9}" type="slidenum">
              <a:rPr lang="en-US" altLang="en-US"/>
              <a:pPr/>
              <a:t>‹#›</a:t>
            </a:fld>
            <a:endParaRPr lang="en-US" altLang="en-US"/>
          </a:p>
        </p:txBody>
      </p:sp>
      <p:sp>
        <p:nvSpPr>
          <p:cNvPr id="2054" name="Rectangle 6">
            <a:extLst>
              <a:ext uri="{FF2B5EF4-FFF2-40B4-BE49-F238E27FC236}">
                <a16:creationId xmlns:a16="http://schemas.microsoft.com/office/drawing/2014/main" id="{244F6017-991D-402B-8DCA-DE78B444979D}"/>
              </a:ext>
            </a:extLst>
          </p:cNvPr>
          <p:cNvSpPr>
            <a:spLocks noGrp="1" noChangeArrowheads="1"/>
          </p:cNvSpPr>
          <p:nvPr>
            <p:ph type="body" sz="quarter" idx="3"/>
          </p:nvPr>
        </p:nvSpPr>
        <p:spPr bwMode="auto">
          <a:xfrm>
            <a:off x="909638" y="4329113"/>
            <a:ext cx="5141912" cy="418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432" tIns="48526" rIns="95432" bIns="48526" numCol="1" anchor="t" anchorCtr="0" compatLnSpc="1">
            <a:prstTxWarp prst="textNoShape">
              <a:avLst/>
            </a:prstTxWarp>
          </a:bodyPr>
          <a:lstStyle/>
          <a:p>
            <a:pPr lvl="0"/>
            <a:endParaRPr lang="en-US" altLang="en-US"/>
          </a:p>
        </p:txBody>
      </p:sp>
      <p:sp>
        <p:nvSpPr>
          <p:cNvPr id="2055" name="Rectangle 7">
            <a:extLst>
              <a:ext uri="{FF2B5EF4-FFF2-40B4-BE49-F238E27FC236}">
                <a16:creationId xmlns:a16="http://schemas.microsoft.com/office/drawing/2014/main" id="{CC9D8980-3E4F-4BF2-9241-7B0747AC41B1}"/>
              </a:ext>
            </a:extLst>
          </p:cNvPr>
          <p:cNvSpPr>
            <a:spLocks noGrp="1" noRot="1" noChangeAspect="1" noChangeArrowheads="1" noTextEdit="1"/>
          </p:cNvSpPr>
          <p:nvPr>
            <p:ph type="sldImg" idx="2"/>
          </p:nvPr>
        </p:nvSpPr>
        <p:spPr bwMode="auto">
          <a:xfrm>
            <a:off x="1189038" y="703263"/>
            <a:ext cx="4630737" cy="3473450"/>
          </a:xfrm>
          <a:prstGeom prst="rect">
            <a:avLst/>
          </a:prstGeom>
          <a:noFill/>
          <a:ln w="1270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Tree>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000" kern="1200">
        <a:solidFill>
          <a:schemeClr val="tx1"/>
        </a:solidFill>
        <a:latin typeface="Times New Roman" panose="02020603050405020304" pitchFamily="18"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a:extLst>
              <a:ext uri="{FF2B5EF4-FFF2-40B4-BE49-F238E27FC236}">
                <a16:creationId xmlns:a16="http://schemas.microsoft.com/office/drawing/2014/main" id="{719EF99E-A344-457A-856A-E3A143512F68}"/>
              </a:ext>
            </a:extLst>
          </p:cNvPr>
          <p:cNvSpPr>
            <a:spLocks noGrp="1" noChangeArrowheads="1"/>
          </p:cNvSpPr>
          <p:nvPr>
            <p:ph type="sldNum" sz="quarter" idx="5"/>
          </p:nvPr>
        </p:nvSpPr>
        <p:spPr>
          <a:ln/>
        </p:spPr>
        <p:txBody>
          <a:bodyPr/>
          <a:lstStyle/>
          <a:p>
            <a:fld id="{DE5B7B39-68FA-428A-8254-8C58F04D7519}" type="slidenum">
              <a:rPr lang="en-US" altLang="en-US"/>
              <a:pPr/>
              <a:t>1</a:t>
            </a:fld>
            <a:endParaRPr lang="en-US" altLang="en-US" dirty="0"/>
          </a:p>
        </p:txBody>
      </p:sp>
      <p:sp>
        <p:nvSpPr>
          <p:cNvPr id="266242" name="Rectangle 2">
            <a:extLst>
              <a:ext uri="{FF2B5EF4-FFF2-40B4-BE49-F238E27FC236}">
                <a16:creationId xmlns:a16="http://schemas.microsoft.com/office/drawing/2014/main" id="{61F4633C-2331-484B-A2B4-B9737FFA468D}"/>
              </a:ext>
            </a:extLst>
          </p:cNvPr>
          <p:cNvSpPr>
            <a:spLocks noGrp="1" noRot="1" noChangeAspect="1" noChangeArrowheads="1" noTextEdit="1"/>
          </p:cNvSpPr>
          <p:nvPr>
            <p:ph type="sldImg"/>
          </p:nvPr>
        </p:nvSpPr>
        <p:spPr>
          <a:xfrm>
            <a:off x="1417638" y="558800"/>
            <a:ext cx="3697287" cy="2773363"/>
          </a:xfrm>
          <a:ln/>
        </p:spPr>
      </p:sp>
      <p:sp>
        <p:nvSpPr>
          <p:cNvPr id="266245" name="Rectangle 5">
            <a:extLst>
              <a:ext uri="{FF2B5EF4-FFF2-40B4-BE49-F238E27FC236}">
                <a16:creationId xmlns:a16="http://schemas.microsoft.com/office/drawing/2014/main" id="{2D9F3DFD-F2BF-4E48-BE95-A690B5A39243}"/>
              </a:ext>
            </a:extLst>
          </p:cNvPr>
          <p:cNvSpPr>
            <a:spLocks noGrp="1" noChangeArrowheads="1"/>
          </p:cNvSpPr>
          <p:nvPr>
            <p:ph type="body" idx="1"/>
          </p:nvPr>
        </p:nvSpPr>
        <p:spPr>
          <a:xfrm>
            <a:off x="989013" y="3586163"/>
            <a:ext cx="5140325" cy="4183062"/>
          </a:xfrm>
          <a:noFill/>
          <a:ln/>
        </p:spPr>
        <p:txBody>
          <a:bodyPr/>
          <a:lstStyle/>
          <a:p>
            <a:r>
              <a:rPr lang="en-US" altLang="en-US" sz="600" dirty="0"/>
              <a:t>This series of PowerPoint presentations covers the fundamentals of the design and analysis of steel connections. The intention of these slides was to focus on simple (shear) connections and include all aspects of connection design and detailing, including design procedures and constructability considerations. Given the volume of the content, basic fundamentals were provided which do not dig in closely to the design portion of the connections. If you would like slides related to specifics of shear connection design, you may reach out to Rachel Chicchi to obtain these additional slides.</a:t>
            </a:r>
          </a:p>
          <a:p>
            <a:endParaRPr lang="en-US" altLang="en-US" sz="600" dirty="0"/>
          </a:p>
          <a:p>
            <a:r>
              <a:rPr lang="en-US" altLang="en-US" sz="600" dirty="0"/>
              <a:t>The material can be used at the graduate or undergraduate level. Portions can also be used for construction management or architecture students.</a:t>
            </a:r>
          </a:p>
          <a:p>
            <a:endParaRPr lang="en-US" altLang="en-US" sz="600" dirty="0"/>
          </a:p>
          <a:p>
            <a:r>
              <a:rPr lang="en-US" altLang="en-US" sz="600" dirty="0"/>
              <a:t>This module</a:t>
            </a:r>
            <a:r>
              <a:rPr lang="en-US" altLang="en-US" sz="600" baseline="0" dirty="0"/>
              <a:t> is #2 – Connection Basics: Bolts &amp; Welds</a:t>
            </a:r>
          </a:p>
          <a:p>
            <a:endParaRPr lang="en-US" altLang="en-US" sz="600" baseline="0" dirty="0"/>
          </a:p>
          <a:p>
            <a:r>
              <a:rPr lang="en-US" altLang="en-US" sz="600" baseline="0" dirty="0"/>
              <a:t>This module uses a number of code/references: AISC 360-16, RSCS 2020, AWS D1.1-2020. </a:t>
            </a:r>
            <a:r>
              <a:rPr lang="en-US" sz="1000" kern="1200" dirty="0">
                <a:solidFill>
                  <a:schemeClr val="tx1"/>
                </a:solidFill>
                <a:effectLst/>
                <a:latin typeface="Times New Roman" panose="02020603050405020304" pitchFamily="18" charset="0"/>
                <a:ea typeface="+mn-ea"/>
                <a:cs typeface="+mn-cs"/>
              </a:rPr>
              <a:t>The version of RCSC in the 15</a:t>
            </a:r>
            <a:r>
              <a:rPr lang="en-US" sz="1000" kern="1200" baseline="30000" dirty="0">
                <a:solidFill>
                  <a:schemeClr val="tx1"/>
                </a:solidFill>
                <a:effectLst/>
                <a:latin typeface="Times New Roman" panose="02020603050405020304" pitchFamily="18" charset="0"/>
                <a:ea typeface="+mn-ea"/>
                <a:cs typeface="+mn-cs"/>
              </a:rPr>
              <a:t>th</a:t>
            </a:r>
            <a:r>
              <a:rPr lang="en-US" sz="1000" kern="1200" dirty="0">
                <a:solidFill>
                  <a:schemeClr val="tx1"/>
                </a:solidFill>
                <a:effectLst/>
                <a:latin typeface="Times New Roman" panose="02020603050405020304" pitchFamily="18" charset="0"/>
                <a:ea typeface="+mn-ea"/>
                <a:cs typeface="+mn-cs"/>
              </a:rPr>
              <a:t> Edition of the Steel Manual is 2014, but RCSC updated their specification in 2020. The primary change to this was updated bolt group classifications. In order to give students the most up-to-date information, we have primarily chosen to include information from the 2020 RCSC instead of 2014. For those wishing to teach from the RCSC 2014, notes are provided in the slides to distinguish changes between the two editions.</a:t>
            </a:r>
            <a:endParaRPr lang="en-US" altLang="en-US" sz="600" dirty="0"/>
          </a:p>
          <a:p>
            <a:endParaRPr lang="en-US" altLang="en-US" sz="600" dirty="0"/>
          </a:p>
          <a:p>
            <a:r>
              <a:rPr lang="en-US" altLang="en-US" sz="600" dirty="0"/>
              <a:t>For questions, comments, corrections, or suggestions on these presentations, please contact:</a:t>
            </a:r>
          </a:p>
          <a:p>
            <a:endParaRPr lang="en-US" altLang="en-US" sz="600" dirty="0"/>
          </a:p>
          <a:p>
            <a:r>
              <a:rPr lang="en-US" altLang="en-US" sz="600" dirty="0"/>
              <a:t>Rachel Chicchi</a:t>
            </a:r>
          </a:p>
          <a:p>
            <a:r>
              <a:rPr lang="en-US" altLang="en-US" sz="600" dirty="0"/>
              <a:t>Civil &amp; Architectural Engineering and Construction Management</a:t>
            </a:r>
          </a:p>
          <a:p>
            <a:r>
              <a:rPr lang="en-US" altLang="en-US" sz="600" dirty="0"/>
              <a:t>University</a:t>
            </a:r>
            <a:r>
              <a:rPr lang="en-US" altLang="en-US" sz="600" baseline="0" dirty="0"/>
              <a:t> of Cincinnati</a:t>
            </a:r>
            <a:endParaRPr lang="en-US" altLang="en-US" sz="600" dirty="0"/>
          </a:p>
          <a:p>
            <a:r>
              <a:rPr lang="en-US" altLang="en-US" sz="600" dirty="0"/>
              <a:t>2850 Campus Way Drive</a:t>
            </a:r>
          </a:p>
          <a:p>
            <a:r>
              <a:rPr lang="en-US" altLang="en-US" sz="600" dirty="0"/>
              <a:t>765 Baldwin</a:t>
            </a:r>
            <a:r>
              <a:rPr lang="en-US" altLang="en-US" sz="600" baseline="0" dirty="0"/>
              <a:t> Hall</a:t>
            </a:r>
          </a:p>
          <a:p>
            <a:r>
              <a:rPr lang="en-US" altLang="en-US" sz="600" dirty="0"/>
              <a:t>Cincinnati, OH 45221</a:t>
            </a:r>
          </a:p>
          <a:p>
            <a:endParaRPr lang="en-US" altLang="en-US" sz="600" dirty="0"/>
          </a:p>
          <a:p>
            <a:r>
              <a:rPr lang="en-US" altLang="en-US" sz="600" dirty="0"/>
              <a:t>Email:	rachel.chicchi@uc.edu</a:t>
            </a:r>
          </a:p>
          <a:p>
            <a:endParaRPr lang="en-US" altLang="en-US" sz="600" dirty="0"/>
          </a:p>
          <a:p>
            <a:r>
              <a:rPr lang="en-US" altLang="en-US" sz="600" dirty="0"/>
              <a:t>Acknowledgments:</a:t>
            </a:r>
          </a:p>
          <a:p>
            <a:r>
              <a:rPr lang="en-US" altLang="en-US" sz="600" dirty="0"/>
              <a:t>These presentations were prepared with support from the AISC </a:t>
            </a:r>
            <a:r>
              <a:rPr lang="en-US" altLang="en-US" sz="600" i="1" dirty="0"/>
              <a:t>Teaching Aid Development Program. </a:t>
            </a:r>
            <a:r>
              <a:rPr lang="en-US" altLang="en-US" sz="600" dirty="0"/>
              <a:t>Overall coordination of this effort was provided by Kristi</a:t>
            </a:r>
            <a:r>
              <a:rPr lang="en-US" altLang="en-US" sz="600" baseline="0" dirty="0"/>
              <a:t> Sattler</a:t>
            </a:r>
            <a:r>
              <a:rPr lang="en-US" altLang="en-US" sz="600" dirty="0"/>
              <a:t> at AISC. The author gratefully acknowledges support provided by AISC and the coordination and oversight provided by Dr. Sattler.</a:t>
            </a:r>
          </a:p>
          <a:p>
            <a:endParaRPr lang="en-US" altLang="en-US" sz="600" dirty="0"/>
          </a:p>
          <a:p>
            <a:r>
              <a:rPr lang="en-US" altLang="en-US" sz="600" dirty="0"/>
              <a:t>The author also gratefully acknowledges contributions and review provided by the AISC review committee for this project:</a:t>
            </a:r>
          </a:p>
          <a:p>
            <a:r>
              <a:rPr lang="en-US" altLang="en-US" sz="600" dirty="0"/>
              <a:t>Hans Herrmann</a:t>
            </a:r>
            <a:r>
              <a:rPr lang="en-US" altLang="en-US" sz="600" baseline="0" dirty="0"/>
              <a:t> – Mississippi State University</a:t>
            </a:r>
          </a:p>
          <a:p>
            <a:r>
              <a:rPr lang="en-US" altLang="en-US" sz="600" dirty="0"/>
              <a:t>Jason McCormick</a:t>
            </a:r>
            <a:r>
              <a:rPr lang="en-US" altLang="en-US" sz="600" baseline="0" dirty="0"/>
              <a:t> – University of Michigan</a:t>
            </a:r>
          </a:p>
          <a:p>
            <a:r>
              <a:rPr lang="en-US" altLang="en-US" sz="600" dirty="0"/>
              <a:t>Tim </a:t>
            </a:r>
            <a:r>
              <a:rPr lang="en-US" altLang="en-US" sz="600" dirty="0" err="1"/>
              <a:t>Mrozowski</a:t>
            </a:r>
            <a:r>
              <a:rPr lang="en-US" altLang="en-US" sz="600" dirty="0"/>
              <a:t> – Michigan</a:t>
            </a:r>
            <a:r>
              <a:rPr lang="en-US" altLang="en-US" sz="600" baseline="0" dirty="0"/>
              <a:t> State University</a:t>
            </a:r>
            <a:endParaRPr lang="en-US" altLang="en-US" sz="600" dirty="0"/>
          </a:p>
          <a:p>
            <a:endParaRPr lang="en-US" altLang="en-US" sz="600" dirty="0"/>
          </a:p>
          <a:p>
            <a:r>
              <a:rPr lang="en-US" altLang="en-US" sz="600" dirty="0"/>
              <a:t>Thank you also to Dr.</a:t>
            </a:r>
            <a:r>
              <a:rPr lang="en-US" altLang="en-US" sz="600" baseline="0" dirty="0"/>
              <a:t> James Swanson at the University of Cincinnati for providing a number of slides and images for this module.</a:t>
            </a:r>
            <a:endParaRPr lang="en-US" altLang="en-US" sz="6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Note: Bolt</a:t>
            </a:r>
            <a:r>
              <a:rPr lang="en-US" baseline="0" dirty="0"/>
              <a:t> group designations will be </a:t>
            </a:r>
            <a:r>
              <a:rPr lang="en-US" dirty="0"/>
              <a:t>updated in the 2022 Specification</a:t>
            </a:r>
            <a:r>
              <a:rPr lang="en-US" baseline="0" dirty="0"/>
              <a:t> to comply with 2020 RCSC.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In 2020 RCSC, ASTM</a:t>
            </a:r>
            <a:r>
              <a:rPr lang="en-US" baseline="0" dirty="0"/>
              <a:t> F3125 are Group 120. A354 only used where size or length does not permit F3125 to be used. Group 144 and Group 150 have replaced Group B. The designation is based on tensile strength.</a:t>
            </a:r>
            <a:endParaRPr lang="en-US" dirty="0"/>
          </a:p>
          <a:p>
            <a:endParaRPr lang="en-US" dirty="0"/>
          </a:p>
          <a:p>
            <a:endParaRPr lang="en-US" baseline="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a:t>
            </a:fld>
            <a:endParaRPr lang="en-US" altLang="en-US"/>
          </a:p>
        </p:txBody>
      </p:sp>
    </p:spTree>
    <p:extLst>
      <p:ext uri="{BB962C8B-B14F-4D97-AF65-F5344CB8AC3E}">
        <p14:creationId xmlns:p14="http://schemas.microsoft.com/office/powerpoint/2010/main" val="156055357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102</a:t>
            </a:fld>
            <a:endParaRPr lang="en-US" altLang="en-US"/>
          </a:p>
        </p:txBody>
      </p:sp>
    </p:spTree>
    <p:extLst>
      <p:ext uri="{BB962C8B-B14F-4D97-AF65-F5344CB8AC3E}">
        <p14:creationId xmlns:p14="http://schemas.microsoft.com/office/powerpoint/2010/main" val="39290608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a:t>
            </a:r>
            <a:r>
              <a:rPr lang="en-US" baseline="0" dirty="0"/>
              <a:t> long segments of weld are not required, intermittent welds can be used. 2-4 indicates 2” long at a 4” spacing.</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103</a:t>
            </a:fld>
            <a:endParaRPr lang="en-US" altLang="en-US"/>
          </a:p>
        </p:txBody>
      </p:sp>
    </p:spTree>
    <p:extLst>
      <p:ext uri="{BB962C8B-B14F-4D97-AF65-F5344CB8AC3E}">
        <p14:creationId xmlns:p14="http://schemas.microsoft.com/office/powerpoint/2010/main" val="133728803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CJPs are complete joint welds that can be achieved</a:t>
            </a:r>
            <a:r>
              <a:rPr lang="en-US" baseline="0" dirty="0"/>
              <a:t> through various types of welding including V, bevel, U, flare V, flare bevel, etc. </a:t>
            </a:r>
          </a:p>
          <a:p>
            <a:endParaRPr lang="en-US" baseline="0" dirty="0"/>
          </a:p>
          <a:p>
            <a:r>
              <a:rPr lang="en-US" baseline="0" dirty="0"/>
              <a:t>Generally the designer will specify CJP and may or may not dictate the particular type of CJP weld to be made. Here the V weld on either side is used, as is shown by the V symbol above and below the horizontal line.</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104</a:t>
            </a:fld>
            <a:endParaRPr lang="en-US" altLang="en-US"/>
          </a:p>
        </p:txBody>
      </p:sp>
    </p:spTree>
    <p:extLst>
      <p:ext uri="{BB962C8B-B14F-4D97-AF65-F5344CB8AC3E}">
        <p14:creationId xmlns:p14="http://schemas.microsoft.com/office/powerpoint/2010/main" val="106185435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image</a:t>
            </a:r>
            <a:r>
              <a:rPr lang="en-US" baseline="0" dirty="0"/>
              <a:t> shows a full depth bevel. The additional information of the root opening and groove angle are typically dictated by the fabricator, not the structural designer.</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105</a:t>
            </a:fld>
            <a:endParaRPr lang="en-US" altLang="en-US"/>
          </a:p>
        </p:txBody>
      </p:sp>
    </p:spTree>
    <p:extLst>
      <p:ext uri="{BB962C8B-B14F-4D97-AF65-F5344CB8AC3E}">
        <p14:creationId xmlns:p14="http://schemas.microsoft.com/office/powerpoint/2010/main" val="14855441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CJPs, there are a number of PJP options for welding. Here is just one example</a:t>
            </a:r>
            <a:r>
              <a:rPr lang="en-US" baseline="0" dirty="0"/>
              <a:t> showing a partial depth U weld.</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106</a:t>
            </a:fld>
            <a:endParaRPr lang="en-US" altLang="en-US"/>
          </a:p>
        </p:txBody>
      </p:sp>
    </p:spTree>
    <p:extLst>
      <p:ext uri="{BB962C8B-B14F-4D97-AF65-F5344CB8AC3E}">
        <p14:creationId xmlns:p14="http://schemas.microsoft.com/office/powerpoint/2010/main" val="1635887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Group C</a:t>
            </a:r>
            <a:r>
              <a:rPr lang="en-US" baseline="0" dirty="0"/>
              <a:t> are</a:t>
            </a:r>
            <a:r>
              <a:rPr lang="en-US" dirty="0"/>
              <a:t> not currently available</a:t>
            </a:r>
            <a:r>
              <a:rPr lang="en-US" baseline="0" dirty="0"/>
              <a:t> in the market, but they will be. They are remaining in the AISC Spec but do not appear in the RCSC Spec. In AISC they are now Group 200.</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11</a:t>
            </a:fld>
            <a:endParaRPr lang="en-US" altLang="en-US"/>
          </a:p>
        </p:txBody>
      </p:sp>
    </p:spTree>
    <p:extLst>
      <p:ext uri="{BB962C8B-B14F-4D97-AF65-F5344CB8AC3E}">
        <p14:creationId xmlns:p14="http://schemas.microsoft.com/office/powerpoint/2010/main" val="33856125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RCSC’s 2020 specification has changed the classification</a:t>
            </a:r>
            <a:r>
              <a:rPr lang="en-US" baseline="0" dirty="0"/>
              <a:t>s of the bolts. These will be updated in AISC 360-22. RCSC 2014 is what is currently specified in the 15</a:t>
            </a:r>
            <a:r>
              <a:rPr lang="en-US" baseline="30000" dirty="0"/>
              <a:t>th</a:t>
            </a:r>
            <a:r>
              <a:rPr lang="en-US" baseline="0" dirty="0"/>
              <a:t> Edition of the Steel Manual.</a:t>
            </a:r>
          </a:p>
          <a:p>
            <a:endParaRPr lang="en-US" baseline="0" dirty="0"/>
          </a:p>
          <a:p>
            <a:r>
              <a:rPr lang="en-US" baseline="0" dirty="0"/>
              <a:t>Group 120 was formerly Group A.</a:t>
            </a:r>
          </a:p>
          <a:p>
            <a:r>
              <a:rPr lang="en-US" baseline="0" dirty="0"/>
              <a:t>Group 150 was formerly Group B.</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12</a:t>
            </a:fld>
            <a:endParaRPr lang="en-US" altLang="en-US"/>
          </a:p>
        </p:txBody>
      </p:sp>
    </p:spTree>
    <p:extLst>
      <p:ext uri="{BB962C8B-B14F-4D97-AF65-F5344CB8AC3E}">
        <p14:creationId xmlns:p14="http://schemas.microsoft.com/office/powerpoint/2010/main" val="24626109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(or maybe the only difference) between structural bolts B18.2.6 and other heavy hex bolts B18.2.2 is that the thread is shorter to improve the chances of using X bolts.</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13</a:t>
            </a:fld>
            <a:endParaRPr lang="en-US" altLang="en-US"/>
          </a:p>
        </p:txBody>
      </p:sp>
    </p:spTree>
    <p:extLst>
      <p:ext uri="{BB962C8B-B14F-4D97-AF65-F5344CB8AC3E}">
        <p14:creationId xmlns:p14="http://schemas.microsoft.com/office/powerpoint/2010/main" val="1122570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Preparation</a:t>
            </a:r>
            <a:r>
              <a:rPr lang="en-US" baseline="0" dirty="0"/>
              <a:t> of plies includes blasted and or coated surfaces.</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14</a:t>
            </a:fld>
            <a:endParaRPr lang="en-US" altLang="en-US"/>
          </a:p>
        </p:txBody>
      </p:sp>
    </p:spTree>
    <p:extLst>
      <p:ext uri="{BB962C8B-B14F-4D97-AF65-F5344CB8AC3E}">
        <p14:creationId xmlns:p14="http://schemas.microsoft.com/office/powerpoint/2010/main" val="315649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bearing joints, the design criteria is based upon the shear strength</a:t>
            </a:r>
            <a:r>
              <a:rPr lang="en-US" baseline="0" dirty="0"/>
              <a:t> of the bolts and the bearing strength of the connected materials. </a:t>
            </a:r>
          </a:p>
          <a:p>
            <a:endParaRPr lang="en-US" baseline="0" dirty="0"/>
          </a:p>
          <a:p>
            <a:r>
              <a:rPr lang="en-US" baseline="0" dirty="0"/>
              <a:t>In friction joints, loads are also transferred through friction resulting from the clamping of the bolt. This clamping creates a normal force between the plates (aka faying surfaces) that creates friction.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15</a:t>
            </a:fld>
            <a:endParaRPr lang="en-US" altLang="en-US"/>
          </a:p>
        </p:txBody>
      </p:sp>
    </p:spTree>
    <p:extLst>
      <p:ext uri="{BB962C8B-B14F-4D97-AF65-F5344CB8AC3E}">
        <p14:creationId xmlns:p14="http://schemas.microsoft.com/office/powerpoint/2010/main" val="3460550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dirty="0">
                <a:solidFill>
                  <a:schemeClr val="tx1"/>
                </a:solidFill>
                <a:effectLst/>
                <a:latin typeface="Times New Roman" panose="02020603050405020304" pitchFamily="18" charset="0"/>
                <a:ea typeface="+mn-ea"/>
                <a:cs typeface="+mn-cs"/>
              </a:rPr>
              <a:t>Snug-tight high-strength bolts are permitted for all bearing joints except when fully tensioned (bearing or slip-critical) bolts are required per the AISC Specification and the RCSC Specification. For example, high-strength bolts must be fully tensioned for:</a:t>
            </a:r>
          </a:p>
          <a:p>
            <a:r>
              <a:rPr lang="en-US" sz="1000" b="0" i="0" kern="1200" dirty="0">
                <a:solidFill>
                  <a:schemeClr val="tx1"/>
                </a:solidFill>
                <a:effectLst/>
                <a:latin typeface="Times New Roman" panose="02020603050405020304" pitchFamily="18" charset="0"/>
                <a:ea typeface="+mn-ea"/>
                <a:cs typeface="+mn-cs"/>
              </a:rPr>
              <a:t>1. Slip-critical connections, RCSC, Section 4.3.</a:t>
            </a:r>
          </a:p>
          <a:p>
            <a:r>
              <a:rPr lang="en-US" sz="1000" b="0" i="0" kern="1200" dirty="0">
                <a:solidFill>
                  <a:schemeClr val="tx1"/>
                </a:solidFill>
                <a:effectLst/>
                <a:latin typeface="Times New Roman" panose="02020603050405020304" pitchFamily="18" charset="0"/>
                <a:ea typeface="+mn-ea"/>
                <a:cs typeface="+mn-cs"/>
              </a:rPr>
              <a:t>2. Connections where the bolts are subject to direct tension loading.</a:t>
            </a:r>
          </a:p>
          <a:p>
            <a:r>
              <a:rPr lang="en-US" sz="1000" b="0" i="0" kern="1200" dirty="0">
                <a:solidFill>
                  <a:schemeClr val="tx1"/>
                </a:solidFill>
                <a:effectLst/>
                <a:latin typeface="Times New Roman" panose="02020603050405020304" pitchFamily="18" charset="0"/>
                <a:ea typeface="+mn-ea"/>
                <a:cs typeface="+mn-cs"/>
              </a:rPr>
              <a:t>3. Column splice connections in tier structures that are 200 </a:t>
            </a:r>
            <a:r>
              <a:rPr lang="en-US" sz="1000" b="0" i="0" kern="1200" dirty="0" err="1">
                <a:solidFill>
                  <a:schemeClr val="tx1"/>
                </a:solidFill>
                <a:effectLst/>
                <a:latin typeface="Times New Roman" panose="02020603050405020304" pitchFamily="18" charset="0"/>
                <a:ea typeface="+mn-ea"/>
                <a:cs typeface="+mn-cs"/>
              </a:rPr>
              <a:t>ft</a:t>
            </a:r>
            <a:r>
              <a:rPr lang="en-US" sz="1000" b="0" i="0" kern="1200" dirty="0">
                <a:solidFill>
                  <a:schemeClr val="tx1"/>
                </a:solidFill>
                <a:effectLst/>
                <a:latin typeface="Times New Roman" panose="02020603050405020304" pitchFamily="18" charset="0"/>
                <a:ea typeface="+mn-ea"/>
                <a:cs typeface="+mn-cs"/>
              </a:rPr>
              <a:t> or more in height, 100 to 200 </a:t>
            </a:r>
            <a:r>
              <a:rPr lang="en-US" sz="1000" b="0" i="0" kern="1200" dirty="0" err="1">
                <a:solidFill>
                  <a:schemeClr val="tx1"/>
                </a:solidFill>
                <a:effectLst/>
                <a:latin typeface="Times New Roman" panose="02020603050405020304" pitchFamily="18" charset="0"/>
                <a:ea typeface="+mn-ea"/>
                <a:cs typeface="+mn-cs"/>
              </a:rPr>
              <a:t>ft</a:t>
            </a:r>
            <a:r>
              <a:rPr lang="en-US" sz="1000" b="0" i="0" kern="1200" dirty="0">
                <a:solidFill>
                  <a:schemeClr val="tx1"/>
                </a:solidFill>
                <a:effectLst/>
                <a:latin typeface="Times New Roman" panose="02020603050405020304" pitchFamily="18" charset="0"/>
                <a:ea typeface="+mn-ea"/>
                <a:cs typeface="+mn-cs"/>
              </a:rPr>
              <a:t> in height if the least horizontal dimension is less than 40% of the height, or less than 100 </a:t>
            </a:r>
            <a:r>
              <a:rPr lang="en-US" sz="1000" b="0" i="0" kern="1200" dirty="0" err="1">
                <a:solidFill>
                  <a:schemeClr val="tx1"/>
                </a:solidFill>
                <a:effectLst/>
                <a:latin typeface="Times New Roman" panose="02020603050405020304" pitchFamily="18" charset="0"/>
                <a:ea typeface="+mn-ea"/>
                <a:cs typeface="+mn-cs"/>
              </a:rPr>
              <a:t>ft</a:t>
            </a:r>
            <a:r>
              <a:rPr lang="en-US" sz="1000" b="0" i="0" kern="1200" dirty="0">
                <a:solidFill>
                  <a:schemeClr val="tx1"/>
                </a:solidFill>
                <a:effectLst/>
                <a:latin typeface="Times New Roman" panose="02020603050405020304" pitchFamily="18" charset="0"/>
                <a:ea typeface="+mn-ea"/>
                <a:cs typeface="+mn-cs"/>
              </a:rPr>
              <a:t> in height if the least horizontal dimension is less than 25% of the height.</a:t>
            </a:r>
          </a:p>
          <a:p>
            <a:r>
              <a:rPr lang="en-US" sz="1000" b="0" i="0" kern="1200" dirty="0">
                <a:solidFill>
                  <a:schemeClr val="tx1"/>
                </a:solidFill>
                <a:effectLst/>
                <a:latin typeface="Times New Roman" panose="02020603050405020304" pitchFamily="18" charset="0"/>
                <a:ea typeface="+mn-ea"/>
                <a:cs typeface="+mn-cs"/>
              </a:rPr>
              <a:t>4. In structures over 125 </a:t>
            </a:r>
            <a:r>
              <a:rPr lang="en-US" sz="1000" b="0" i="0" kern="1200" dirty="0" err="1">
                <a:solidFill>
                  <a:schemeClr val="tx1"/>
                </a:solidFill>
                <a:effectLst/>
                <a:latin typeface="Times New Roman" panose="02020603050405020304" pitchFamily="18" charset="0"/>
                <a:ea typeface="+mn-ea"/>
                <a:cs typeface="+mn-cs"/>
              </a:rPr>
              <a:t>ft</a:t>
            </a:r>
            <a:r>
              <a:rPr lang="en-US" sz="1000" b="0" i="0" kern="1200" dirty="0">
                <a:solidFill>
                  <a:schemeClr val="tx1"/>
                </a:solidFill>
                <a:effectLst/>
                <a:latin typeface="Times New Roman" panose="02020603050405020304" pitchFamily="18" charset="0"/>
                <a:ea typeface="+mn-ea"/>
                <a:cs typeface="+mn-cs"/>
              </a:rPr>
              <a:t> in height, connections of beams and girders to columns and of any other beams and girders upon which the bracing of columns is dependent.</a:t>
            </a:r>
          </a:p>
          <a:p>
            <a:r>
              <a:rPr lang="en-US" sz="1000" b="0" i="0" kern="1200" dirty="0">
                <a:solidFill>
                  <a:schemeClr val="tx1"/>
                </a:solidFill>
                <a:effectLst/>
                <a:latin typeface="Times New Roman" panose="02020603050405020304" pitchFamily="18" charset="0"/>
                <a:ea typeface="+mn-ea"/>
                <a:cs typeface="+mn-cs"/>
              </a:rPr>
              <a:t>5. In structures carrying cranes with a capacity of over five tons, roof-truss splices and connections of trusses to columns, columns splices, column bracing, knee braces, and crane supports.</a:t>
            </a:r>
          </a:p>
          <a:p>
            <a:r>
              <a:rPr lang="en-US" sz="1000" b="0" i="0" kern="1200" dirty="0">
                <a:solidFill>
                  <a:schemeClr val="tx1"/>
                </a:solidFill>
                <a:effectLst/>
                <a:latin typeface="Times New Roman" panose="02020603050405020304" pitchFamily="18" charset="0"/>
                <a:ea typeface="+mn-ea"/>
                <a:cs typeface="+mn-cs"/>
              </a:rPr>
              <a:t>6. Connections for supports of running machinery or of other live loads that produce impact or stress reversal.</a:t>
            </a:r>
          </a:p>
          <a:p>
            <a:r>
              <a:rPr lang="en-US" sz="1000" b="0" i="0" kern="1200" dirty="0">
                <a:solidFill>
                  <a:schemeClr val="tx1"/>
                </a:solidFill>
                <a:effectLst/>
                <a:latin typeface="Times New Roman" panose="02020603050405020304" pitchFamily="18" charset="0"/>
                <a:ea typeface="+mn-ea"/>
                <a:cs typeface="+mn-cs"/>
              </a:rPr>
              <a:t>7. Other connections stipulated as fully tensioned on the design plans.</a:t>
            </a:r>
          </a:p>
          <a:p>
            <a:endParaRPr lang="en-US" sz="1000" b="0" i="0" kern="1200" dirty="0">
              <a:solidFill>
                <a:schemeClr val="tx1"/>
              </a:solidFill>
              <a:effectLst/>
              <a:latin typeface="Times New Roman" panose="02020603050405020304" pitchFamily="18" charset="0"/>
              <a:ea typeface="+mn-ea"/>
              <a:cs typeface="+mn-cs"/>
            </a:endParaRPr>
          </a:p>
          <a:p>
            <a:r>
              <a:rPr lang="en-US" sz="1000" b="1" i="0" kern="1200" dirty="0">
                <a:solidFill>
                  <a:schemeClr val="tx1"/>
                </a:solidFill>
                <a:effectLst/>
                <a:latin typeface="Times New Roman" panose="02020603050405020304" pitchFamily="18" charset="0"/>
                <a:ea typeface="+mn-ea"/>
                <a:cs typeface="+mn-cs"/>
              </a:rPr>
              <a:t>Source</a:t>
            </a:r>
            <a:r>
              <a:rPr lang="en-US" sz="1000" b="0" i="0" kern="1200" dirty="0">
                <a:solidFill>
                  <a:schemeClr val="tx1"/>
                </a:solidFill>
                <a:effectLst/>
                <a:latin typeface="Times New Roman" panose="02020603050405020304" pitchFamily="18" charset="0"/>
                <a:ea typeface="+mn-ea"/>
                <a:cs typeface="+mn-cs"/>
              </a:rPr>
              <a:t>: AISC Steel Solutions</a:t>
            </a:r>
            <a:r>
              <a:rPr lang="en-US" sz="1000" b="0" i="0" kern="1200" baseline="0" dirty="0">
                <a:solidFill>
                  <a:schemeClr val="tx1"/>
                </a:solidFill>
                <a:effectLst/>
                <a:latin typeface="Times New Roman" panose="02020603050405020304" pitchFamily="18" charset="0"/>
                <a:ea typeface="+mn-ea"/>
                <a:cs typeface="+mn-cs"/>
              </a:rPr>
              <a:t> Center FAQs (https://www.aisc.org/steel-solutions-center/engineering-faqs/6.5.-bolt-installation/) </a:t>
            </a:r>
            <a:endParaRPr lang="en-US" sz="1000" b="0" i="0" kern="1200" dirty="0">
              <a:solidFill>
                <a:schemeClr val="tx1"/>
              </a:solidFill>
              <a:effectLst/>
              <a:latin typeface="Times New Roman" panose="02020603050405020304" pitchFamily="18" charset="0"/>
              <a:ea typeface="+mn-ea"/>
              <a:cs typeface="+mn-cs"/>
            </a:endParaRPr>
          </a:p>
          <a:p>
            <a:endParaRPr lang="en-US" dirty="0"/>
          </a:p>
          <a:p>
            <a:r>
              <a:rPr lang="en-US" dirty="0"/>
              <a:t>Note that slip-critical</a:t>
            </a:r>
            <a:r>
              <a:rPr lang="en-US" baseline="0" dirty="0"/>
              <a:t> joints are the most expensive, then </a:t>
            </a:r>
            <a:r>
              <a:rPr lang="en-US" baseline="0" dirty="0" err="1"/>
              <a:t>pretensioned</a:t>
            </a:r>
            <a:r>
              <a:rPr lang="en-US" baseline="0" dirty="0"/>
              <a:t>. Snug-tightened is the least expensive.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16</a:t>
            </a:fld>
            <a:endParaRPr lang="en-US" altLang="en-US"/>
          </a:p>
        </p:txBody>
      </p:sp>
    </p:spTree>
    <p:extLst>
      <p:ext uri="{BB962C8B-B14F-4D97-AF65-F5344CB8AC3E}">
        <p14:creationId xmlns:p14="http://schemas.microsoft.com/office/powerpoint/2010/main" val="3269607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snug-tightened condition is the tightness that is attained with a few impacts of an impact wrench or the full effort of an ironworker using an ordinary spud wrench to bring the plies into firm contact. </a:t>
            </a:r>
          </a:p>
          <a:p>
            <a:endParaRPr lang="en-US" i="1" dirty="0"/>
          </a:p>
          <a:p>
            <a:r>
              <a:rPr lang="en-US" i="0" dirty="0"/>
              <a:t>Other</a:t>
            </a:r>
            <a:r>
              <a:rPr lang="en-US" i="0" baseline="0" dirty="0"/>
              <a:t> tools include: spuds, other hand wrenches only for unusual conditions, electric, pneumatic, and hydraulic wrenches. </a:t>
            </a:r>
          </a:p>
          <a:p>
            <a:endParaRPr lang="en-US" i="0" baseline="0" dirty="0"/>
          </a:p>
          <a:p>
            <a:r>
              <a:rPr lang="en-US" i="0" baseline="0" dirty="0"/>
              <a:t>Entering and tightening clearances are also an important consideration when detailing connections. Refer to Part 7 of the Steel Construction Manual (Table 7-15 and Table 7-16) for clearance requirements.</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17</a:t>
            </a:fld>
            <a:endParaRPr lang="en-US" altLang="en-US"/>
          </a:p>
        </p:txBody>
      </p:sp>
    </p:spTree>
    <p:extLst>
      <p:ext uri="{BB962C8B-B14F-4D97-AF65-F5344CB8AC3E}">
        <p14:creationId xmlns:p14="http://schemas.microsoft.com/office/powerpoint/2010/main" val="2069501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dirty="0">
                <a:solidFill>
                  <a:schemeClr val="tx1"/>
                </a:solidFill>
                <a:effectLst/>
                <a:latin typeface="Times New Roman" panose="02020603050405020304" pitchFamily="18" charset="0"/>
                <a:ea typeface="+mn-ea"/>
                <a:cs typeface="+mn-cs"/>
              </a:rPr>
              <a:t>The RCSC Specification defines a snug-tightened joint as a joint in which the bolts have been installed in accordance with Section 8.1. Note that no specific level of installed tension is required to achieve this condition, which is commonly attained after a few impacts of an impact wrench or the full effort of an ironworker with an ordinary spud wrench. The plies should be in firm contact, a condition that means the plies are solidly seated against each other, but not necessarily in continuous contact. There is no upper limit to the pretension that can be present in a snug-tightened joint. Twist-off-type tension-control bolts can be used in snug-tightened joints, even if the splined ends are severed during installation.</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It is a simple analogy to say that a snug-tight bolt is installed in much the same manner as the lug nut on the wheel of a car; each nut is turned to refusal and the pattern is cycled and repeated so that all fasteners are snug. Essentially, snug-tight bolts utilize the higher shear/bearing strength of high-strength bolts with installation procedures similar to those used for ASTM A307 common bolts, which are never fully tensioned.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Hence, the majority of bolted connections in buildings need only use snug-tightened bolts, i.e., the bolts are installed using the full effort of an ironworker with a spud wrench. This is the most economical way of making  bolted connections in buildings because no compressed air or attendant equipment is needed, washers may not be required, and inspection is simple.</a:t>
            </a:r>
          </a:p>
          <a:p>
            <a:endParaRPr lang="en-US" dirty="0"/>
          </a:p>
          <a:p>
            <a:r>
              <a:rPr lang="en-US" b="1" dirty="0"/>
              <a:t>Source</a:t>
            </a:r>
            <a:r>
              <a:rPr lang="en-US" dirty="0"/>
              <a:t>: AISC Steel Solution</a:t>
            </a:r>
            <a:r>
              <a:rPr lang="en-US" baseline="0" dirty="0"/>
              <a:t> Center FAQs (https://www.aisc.org/steel-solutions-center/engineering-faqs/6.5.-bolt-installation/).</a:t>
            </a:r>
          </a:p>
          <a:p>
            <a:endParaRPr lang="en-US" baseline="0" dirty="0"/>
          </a:p>
          <a:p>
            <a:r>
              <a:rPr lang="en-US" baseline="0" dirty="0"/>
              <a:t>Not that the economy of these joint types comes from the lack of procedures required to achieve a specified minimum pretension and inspection.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18</a:t>
            </a:fld>
            <a:endParaRPr lang="en-US" altLang="en-US"/>
          </a:p>
        </p:txBody>
      </p:sp>
    </p:spTree>
    <p:extLst>
      <p:ext uri="{BB962C8B-B14F-4D97-AF65-F5344CB8AC3E}">
        <p14:creationId xmlns:p14="http://schemas.microsoft.com/office/powerpoint/2010/main" val="26007540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AISC</a:t>
            </a:r>
            <a:r>
              <a:rPr lang="en-US" baseline="0" dirty="0"/>
              <a:t> has adopted the RSCS definition of “snug-tight”. It is admittedly a term that has been difficult to define precisely and it’s definition has evolved slightly since RCSC 2014.</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19</a:t>
            </a:fld>
            <a:endParaRPr lang="en-US" altLang="en-US"/>
          </a:p>
        </p:txBody>
      </p:sp>
    </p:spTree>
    <p:extLst>
      <p:ext uri="{BB962C8B-B14F-4D97-AF65-F5344CB8AC3E}">
        <p14:creationId xmlns:p14="http://schemas.microsoft.com/office/powerpoint/2010/main" val="505761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altLang="en-US" b="0" dirty="0"/>
              <a:t>This PowerPoint series is divided into 3 modules. This is the second module on connection basics:</a:t>
            </a:r>
            <a:r>
              <a:rPr lang="en-US" altLang="en-US" b="0" baseline="0" dirty="0"/>
              <a:t> bolts and welds</a:t>
            </a:r>
            <a:r>
              <a:rPr lang="en-US" altLang="en-US" b="0" dirty="0"/>
              <a:t>.</a:t>
            </a:r>
          </a:p>
          <a:p>
            <a:pPr marL="0" marR="0" indent="0" algn="l" defTabSz="949325" rtl="0" eaLnBrk="0" fontAlgn="base" latinLnBrk="0" hangingPunct="0">
              <a:lnSpc>
                <a:spcPct val="100000"/>
              </a:lnSpc>
              <a:spcBef>
                <a:spcPct val="30000"/>
              </a:spcBef>
              <a:spcAft>
                <a:spcPct val="0"/>
              </a:spcAft>
              <a:buClrTx/>
              <a:buSzTx/>
              <a:buFontTx/>
              <a:buNone/>
              <a:tabLst/>
              <a:defRPr/>
            </a:pPr>
            <a:r>
              <a:rPr lang="en-US" altLang="en-US" b="0" dirty="0"/>
              <a:t>Note that there were 3 other modules previously planned. Refer to the ReadMe for information on these modules and feel free to contact the author with requests for these additional files.</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a:t>
            </a:fld>
            <a:endParaRPr lang="en-US" altLang="en-US"/>
          </a:p>
        </p:txBody>
      </p:sp>
    </p:spTree>
    <p:extLst>
      <p:ext uri="{BB962C8B-B14F-4D97-AF65-F5344CB8AC3E}">
        <p14:creationId xmlns:p14="http://schemas.microsoft.com/office/powerpoint/2010/main" val="759796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RCSC, AISC, and AASHTO require that the designer identify whether the bolts used must be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or need only be snug-tightened. The design documents must indicate the intention of the designer. In this way, the plan of the designer when the joint was proportioned will be fulfilled by those responsible for the shop fabrication, field erection, and inspection of the work.</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Bridges—In the great majority of cases, it will be required that the joints not slip under the action of the repetitive load that is present in all bridges. In the terminology of the RCSC Specification, this means that the joints must be designated as </a:t>
            </a:r>
            <a:r>
              <a:rPr lang="en-US" sz="1000" b="0" i="1" u="none" strike="noStrike" kern="1200" baseline="0" dirty="0">
                <a:solidFill>
                  <a:schemeClr val="tx1"/>
                </a:solidFill>
                <a:latin typeface="Times New Roman" panose="02020603050405020304" pitchFamily="18" charset="0"/>
                <a:ea typeface="+mn-ea"/>
                <a:cs typeface="+mn-cs"/>
              </a:rPr>
              <a:t>slip-critical</a:t>
            </a:r>
            <a:r>
              <a:rPr lang="en-US" sz="1000" b="0" i="0" u="none" strike="noStrike" kern="1200" baseline="0" dirty="0">
                <a:solidFill>
                  <a:schemeClr val="tx1"/>
                </a:solidFill>
                <a:latin typeface="Times New Roman" panose="02020603050405020304" pitchFamily="18" charset="0"/>
                <a:ea typeface="+mn-ea"/>
                <a:cs typeface="+mn-cs"/>
              </a:rPr>
              <a:t>. The AASHTO Specification permits </a:t>
            </a:r>
            <a:r>
              <a:rPr lang="en-US" sz="1000" b="0" i="1" u="none" strike="noStrike" kern="1200" baseline="0" dirty="0">
                <a:solidFill>
                  <a:schemeClr val="tx1"/>
                </a:solidFill>
                <a:latin typeface="Times New Roman" panose="02020603050405020304" pitchFamily="18" charset="0"/>
                <a:ea typeface="+mn-ea"/>
                <a:cs typeface="+mn-cs"/>
              </a:rPr>
              <a:t>bearing-type </a:t>
            </a:r>
            <a:r>
              <a:rPr lang="en-US" sz="1000" b="0" i="0" u="none" strike="noStrike" kern="1200" baseline="0" dirty="0">
                <a:solidFill>
                  <a:schemeClr val="tx1"/>
                </a:solidFill>
                <a:latin typeface="Times New Roman" panose="02020603050405020304" pitchFamily="18" charset="0"/>
                <a:ea typeface="+mn-ea"/>
                <a:cs typeface="+mn-cs"/>
              </a:rPr>
              <a:t>connections only for joints on bracing members and for joints subjected to axial compression. It is likely that most bridge documents will require slip-critical joints throughout in the interest of uniformity.</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Buildings—The requirements for buildings allow more latitude in the selection of bolt installation. It is not usual for a building to have moving loads, and wind and earthquake forces are not considered to result in fatigue. Consequently, the need for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and slip-critical bolts is not as frequent in buildings as it is for bridges.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 AISC Design Guide 17</a:t>
            </a:r>
          </a:p>
          <a:p>
            <a:endParaRPr lang="en-US" sz="1000" b="0" i="0" u="none" strike="noStrike" kern="1200" baseline="0" dirty="0">
              <a:solidFill>
                <a:schemeClr val="tx1"/>
              </a:solidFill>
              <a:latin typeface="Times New Roman" panose="02020603050405020304" pitchFamily="18" charset="0"/>
              <a:ea typeface="+mn-ea"/>
              <a:cs typeface="+mn-cs"/>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20</a:t>
            </a:fld>
            <a:endParaRPr lang="en-US" altLang="en-US"/>
          </a:p>
        </p:txBody>
      </p:sp>
    </p:spTree>
    <p:extLst>
      <p:ext uri="{BB962C8B-B14F-4D97-AF65-F5344CB8AC3E}">
        <p14:creationId xmlns:p14="http://schemas.microsoft.com/office/powerpoint/2010/main" val="248949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For buildings, only in certain cases is it required that the bolts be installed so as to attain a specified minimum pretension. These are enumerated in the RCSC Specification and they include (a) joints that are subject to significant load reversal, (b) joints subject to fatigue, (c) joints that are subject to tensile fatigue (A325 and F1852 bolts), and (d) joints that use A490 bolts subject to tension or combined tension and shear, with or without fatigue. </a:t>
            </a:r>
          </a:p>
          <a:p>
            <a:r>
              <a:rPr lang="en-US" sz="1000" b="0" i="0" u="none" strike="noStrike" kern="1200" baseline="0" dirty="0">
                <a:solidFill>
                  <a:schemeClr val="tx1"/>
                </a:solidFill>
                <a:latin typeface="Times New Roman" panose="02020603050405020304" pitchFamily="18" charset="0"/>
                <a:ea typeface="+mn-ea"/>
                <a:cs typeface="+mn-cs"/>
              </a:rPr>
              <a:t>The bolt installation costs and inspection for joints requiring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bolts will be higher than if the bolts need only be snug-tightened. Slip critical joints are more expensive than pre-tensioned joints.</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 AISC Design Guide 17</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 brief history of fasteners:</a:t>
            </a:r>
          </a:p>
          <a:p>
            <a:r>
              <a:rPr lang="en-US" sz="1000" b="0" i="0" u="none" strike="noStrike" kern="1200" baseline="0" dirty="0">
                <a:solidFill>
                  <a:schemeClr val="tx1"/>
                </a:solidFill>
                <a:latin typeface="Times New Roman" panose="02020603050405020304" pitchFamily="18" charset="0"/>
                <a:ea typeface="+mn-ea"/>
                <a:cs typeface="+mn-cs"/>
              </a:rPr>
              <a:t>Rivets were all tightened. Then there were high strength bolts (HSBs) all tightened. Then bolts subject to shear were permitted to be snug. Then, in the 90s some testing was done resulting in permitting some Group 150 bolts subjected to tension or combined to be snug. Thus, Group 144&amp;150 subject to tension have to be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21</a:t>
            </a:fld>
            <a:endParaRPr lang="en-US" altLang="en-US"/>
          </a:p>
        </p:txBody>
      </p:sp>
    </p:spTree>
    <p:extLst>
      <p:ext uri="{BB962C8B-B14F-4D97-AF65-F5344CB8AC3E}">
        <p14:creationId xmlns:p14="http://schemas.microsoft.com/office/powerpoint/2010/main" val="23301144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All high-strength bolts specified on the design drawings to be used in </a:t>
            </a:r>
            <a:r>
              <a:rPr lang="en-US" dirty="0" err="1"/>
              <a:t>pretensioned</a:t>
            </a:r>
            <a:r>
              <a:rPr lang="en-US" dirty="0"/>
              <a:t> or slip-critical joints shall be tightened to a bolt tension not less than that given in Table J3.1.</a:t>
            </a:r>
          </a:p>
          <a:p>
            <a:endParaRPr lang="en-US" dirty="0"/>
          </a:p>
          <a:p>
            <a:r>
              <a:rPr lang="en-US" sz="1000" b="0" i="0" kern="1200" dirty="0">
                <a:solidFill>
                  <a:schemeClr val="tx1"/>
                </a:solidFill>
                <a:effectLst/>
                <a:latin typeface="Times New Roman" panose="02020603050405020304" pitchFamily="18" charset="0"/>
                <a:ea typeface="+mn-ea"/>
                <a:cs typeface="+mn-cs"/>
              </a:rPr>
              <a:t>Torque is an invalid measure for fully tensioned installation, unless it is calibrated. In 1951, the first RCSC Specification incorporated a table of standard torque values for the installation of fully tensioned high-strength bolts. However, depending upon the condition of the threads, it was demonstrated that the resulting installed tension varied by as much as plus or minus 40 percent. It is now known that clean, well lubricated threads result in tensions that are higher than required (and probably a few broken bolts), whereas, rusted, dirty, or poorly lubricated threads result in tensions that are below the minimum required. Therefore, recognition of these standard torque values has long been withdrawn. </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Accepted procedures for fully tensioning high-strength bolts can be found in the RCSC Specification Section 8.2. If torque is to be used as in the calibrated wrench method as described in the RCSC Specification Section 8.2.2, it must be calibrated on a daily basis for the lot, diameter, and condition of bolts being installed.</a:t>
            </a:r>
          </a:p>
          <a:p>
            <a:endParaRPr lang="en-US" sz="1000" b="0" i="0" kern="1200" dirty="0">
              <a:solidFill>
                <a:schemeClr val="tx1"/>
              </a:solidFill>
              <a:effectLst/>
              <a:latin typeface="Times New Roman" panose="02020603050405020304" pitchFamily="18" charset="0"/>
              <a:ea typeface="+mn-ea"/>
              <a:cs typeface="+mn-cs"/>
            </a:endParaRPr>
          </a:p>
          <a:p>
            <a:r>
              <a:rPr lang="en-US" sz="1000" b="1" i="0" kern="1200" dirty="0">
                <a:solidFill>
                  <a:schemeClr val="tx1"/>
                </a:solidFill>
                <a:effectLst/>
                <a:latin typeface="Times New Roman" panose="02020603050405020304" pitchFamily="18" charset="0"/>
                <a:ea typeface="+mn-ea"/>
                <a:cs typeface="+mn-cs"/>
              </a:rPr>
              <a:t>Source</a:t>
            </a:r>
            <a:r>
              <a:rPr lang="en-US" sz="1000" b="0" i="0" kern="1200" dirty="0">
                <a:solidFill>
                  <a:schemeClr val="tx1"/>
                </a:solidFill>
                <a:effectLst/>
                <a:latin typeface="Times New Roman" panose="02020603050405020304" pitchFamily="18" charset="0"/>
                <a:ea typeface="+mn-ea"/>
                <a:cs typeface="+mn-cs"/>
              </a:rPr>
              <a:t>: AISC Solution</a:t>
            </a:r>
            <a:r>
              <a:rPr lang="en-US" sz="1000" b="0" i="0" kern="1200" baseline="0" dirty="0">
                <a:solidFill>
                  <a:schemeClr val="tx1"/>
                </a:solidFill>
                <a:effectLst/>
                <a:latin typeface="Times New Roman" panose="02020603050405020304" pitchFamily="18" charset="0"/>
                <a:ea typeface="+mn-ea"/>
                <a:cs typeface="+mn-cs"/>
              </a:rPr>
              <a:t> Center FAQs (</a:t>
            </a:r>
            <a:r>
              <a:rPr lang="en-US" dirty="0"/>
              <a:t>https://www.aisc.org/steel-solutions-center/engineering-faqs/methods-for-fully-tensioned-installation/)</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22</a:t>
            </a:fld>
            <a:endParaRPr lang="en-US" altLang="en-US"/>
          </a:p>
        </p:txBody>
      </p:sp>
    </p:spTree>
    <p:extLst>
      <p:ext uri="{BB962C8B-B14F-4D97-AF65-F5344CB8AC3E}">
        <p14:creationId xmlns:p14="http://schemas.microsoft.com/office/powerpoint/2010/main" val="4137628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RCSC 2020 will be referenced in the 16</a:t>
            </a:r>
            <a:r>
              <a:rPr lang="en-US" baseline="30000" dirty="0"/>
              <a:t>th</a:t>
            </a:r>
            <a:r>
              <a:rPr lang="en-US" dirty="0"/>
              <a:t> Edition of the Steel Construction Manual.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23</a:t>
            </a:fld>
            <a:endParaRPr lang="en-US" altLang="en-US"/>
          </a:p>
        </p:txBody>
      </p:sp>
    </p:spTree>
    <p:extLst>
      <p:ext uri="{BB962C8B-B14F-4D97-AF65-F5344CB8AC3E}">
        <p14:creationId xmlns:p14="http://schemas.microsoft.com/office/powerpoint/2010/main" val="5234937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Slip-critical bolts are not always needed at moment and brace connections, and bearing bolts might be acceptable in standard holes. The RCSC (Research Council on Structural Connections) Specification, Section 4.3 gives criteria for slip-critical joints, which are more costly than bearing joints due to additional installation, inspection and faying-surface preparation. Also, more or larger bolts are needed for reduced bolt strength. In certain conditions, fabricators/erectors might prefer slip-critical bolts for oversized holes and greater erection tolerance. If slip-critical joints and bolts are needed, the steel detailer must indicate them on the erection and shop drawings. The detailer should indicate masking requirements in the bolt-hole area to keep the faying surface free of coatings from inadvertent overspray of unqualified paint.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r>
              <a:rPr lang="en-US" sz="1000" b="0" i="0" u="none" strike="noStrike" kern="1200" baseline="0" dirty="0">
                <a:solidFill>
                  <a:schemeClr val="tx1"/>
                </a:solidFill>
                <a:latin typeface="Times New Roman" panose="02020603050405020304" pitchFamily="18" charset="0"/>
                <a:ea typeface="+mn-ea"/>
                <a:cs typeface="+mn-cs"/>
              </a:rPr>
              <a:t>This type of connection is used mainly in bridges, where fatigue is a consideration. In buildings, wind is not considered to be a fatigue phenomena. However, if oversize holes or slotted holes that run parallel to the direction of the member forces are used, slip-critical connections are required in buildings. The RCSC Specification does stipulate that slip-critical connections be used when "slip at the faying surfaces would be detrimental to the performance of the structure." This is generally interpreted to include the joints in lateral bracing systems. It is important to note also that connections that must resist seismic forces need to receive special attention.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If slip-critical connections are used unnecessarily in buildings, higher installation and inspection costs will result.</a:t>
            </a:r>
            <a:endParaRPr lang="en-US" dirty="0"/>
          </a:p>
          <a:p>
            <a:endParaRPr lang="en-US" dirty="0"/>
          </a:p>
          <a:p>
            <a:r>
              <a:rPr lang="en-US" b="1" i="0" dirty="0"/>
              <a:t>Source</a:t>
            </a:r>
            <a:r>
              <a:rPr lang="en-US" b="0" i="0" dirty="0"/>
              <a:t>: AISC Design Guide 17</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24</a:t>
            </a:fld>
            <a:endParaRPr lang="en-US" altLang="en-US"/>
          </a:p>
        </p:txBody>
      </p:sp>
    </p:spTree>
    <p:extLst>
      <p:ext uri="{BB962C8B-B14F-4D97-AF65-F5344CB8AC3E}">
        <p14:creationId xmlns:p14="http://schemas.microsoft.com/office/powerpoint/2010/main" val="1154183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t>Table Source: </a:t>
            </a:r>
            <a:r>
              <a:rPr lang="en-US" i="1" dirty="0"/>
              <a:t>https://www.aisc.org/globalassets/modern-steel/archives/2016/01/steelwise.pdf</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Slip in bolted connections is not a structural concern for the majority of connections in steel building structures. The RCSC Specification Commentary Section 4.1 states that “The maximum amount of slip that can occur in a joint is, theoretically, equal to twice the hole clearance. In practical terms, it is observed in laboratory and field experience to be much less; usually about one-half the hole clearance. Acceptable inaccuracies in the location of holes within a pattern of bolts usually cause one or more bolts to be in bearing in the initial, unloaded condition. Furthermore, even with perfectly positioned holes, the usual method of erection causes the weight of the connected elements to put some of the bolts into direct bearing at the time the member is supported on loose bolts and the lifting crane is unhooked. Additional loading in the same direction would not cause additional joint slip of any significance.” In some cases, slip resistance is required. The AISC and RCSC specifications list cases where connections must be designated by the structural engineer of record as slip-critical:</a:t>
            </a:r>
          </a:p>
          <a:p>
            <a:r>
              <a:rPr lang="en-US" sz="1000" b="0" i="0" kern="1200" dirty="0">
                <a:solidFill>
                  <a:schemeClr val="tx1"/>
                </a:solidFill>
                <a:effectLst/>
                <a:latin typeface="Times New Roman" panose="02020603050405020304" pitchFamily="18" charset="0"/>
                <a:ea typeface="+mn-ea"/>
                <a:cs typeface="+mn-cs"/>
              </a:rPr>
              <a:t>1. Joints that are subject to fatigue load with reversal of the loading direction</a:t>
            </a:r>
          </a:p>
          <a:p>
            <a:r>
              <a:rPr lang="en-US" sz="1000" b="0" i="0" kern="1200" dirty="0">
                <a:solidFill>
                  <a:schemeClr val="tx1"/>
                </a:solidFill>
                <a:effectLst/>
                <a:latin typeface="Times New Roman" panose="02020603050405020304" pitchFamily="18" charset="0"/>
                <a:ea typeface="+mn-ea"/>
                <a:cs typeface="+mn-cs"/>
              </a:rPr>
              <a:t>2. Joints that utilize oversized holes</a:t>
            </a:r>
          </a:p>
          <a:p>
            <a:r>
              <a:rPr lang="en-US" sz="1000" b="0" i="0" kern="1200" dirty="0">
                <a:solidFill>
                  <a:schemeClr val="tx1"/>
                </a:solidFill>
                <a:effectLst/>
                <a:latin typeface="Times New Roman" panose="02020603050405020304" pitchFamily="18" charset="0"/>
                <a:ea typeface="+mn-ea"/>
                <a:cs typeface="+mn-cs"/>
              </a:rPr>
              <a:t>3. Joints that utilize slotted holes, except those with applied load approximately normal (within 80° to 100°) to the direction of the long dimension of the slot</a:t>
            </a:r>
          </a:p>
          <a:p>
            <a:r>
              <a:rPr lang="en-US" sz="1000" b="0" i="0" kern="1200" dirty="0">
                <a:solidFill>
                  <a:schemeClr val="tx1"/>
                </a:solidFill>
                <a:effectLst/>
                <a:latin typeface="Times New Roman" panose="02020603050405020304" pitchFamily="18" charset="0"/>
                <a:ea typeface="+mn-ea"/>
                <a:cs typeface="+mn-cs"/>
              </a:rPr>
              <a:t>4. Joints in which slip at the faying surfaces would be detrimental to the performance of the structure</a:t>
            </a:r>
          </a:p>
          <a:p>
            <a:r>
              <a:rPr lang="en-US" sz="1000" b="0" i="0" kern="1200" dirty="0">
                <a:solidFill>
                  <a:schemeClr val="tx1"/>
                </a:solidFill>
                <a:effectLst/>
                <a:latin typeface="Times New Roman" panose="02020603050405020304" pitchFamily="18" charset="0"/>
                <a:ea typeface="+mn-ea"/>
                <a:cs typeface="+mn-cs"/>
              </a:rPr>
              <a:t>5. The extended portion of bolted, partial-length cover plates, as required in AISC Specification Section F13.3</a:t>
            </a:r>
          </a:p>
          <a:p>
            <a:r>
              <a:rPr lang="en-US" sz="1000" b="0" i="0" kern="1200" dirty="0">
                <a:solidFill>
                  <a:schemeClr val="tx1"/>
                </a:solidFill>
                <a:effectLst/>
                <a:latin typeface="Times New Roman" panose="02020603050405020304" pitchFamily="18" charset="0"/>
                <a:ea typeface="+mn-ea"/>
                <a:cs typeface="+mn-cs"/>
              </a:rPr>
              <a:t>6. Bolted connections with undeveloped fills, as required in Section 573 J5.2.(d)</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One special case also exists. A nominal amount of slip resistance is required at the end connections of bolted built-up compression members so that the individual component will act as a unit in column buckling. As specified in the 2005 AISC Specification Section E6.2, “The end connection shall be welded or pre-tensioned bolted with Class A or B faying surface.”</a:t>
            </a:r>
          </a:p>
          <a:p>
            <a:endParaRPr lang="en-US" sz="1000" b="0" i="0" kern="1200" dirty="0">
              <a:solidFill>
                <a:schemeClr val="tx1"/>
              </a:solidFill>
              <a:effectLst/>
              <a:latin typeface="Times New Roman" panose="02020603050405020304" pitchFamily="18" charset="0"/>
              <a:ea typeface="+mn-ea"/>
              <a:cs typeface="+mn-cs"/>
            </a:endParaRPr>
          </a:p>
          <a:p>
            <a:r>
              <a:rPr lang="en-US" sz="1000" b="1" i="0" kern="1200" dirty="0">
                <a:solidFill>
                  <a:schemeClr val="tx1"/>
                </a:solidFill>
                <a:effectLst/>
                <a:latin typeface="Times New Roman" panose="02020603050405020304" pitchFamily="18" charset="0"/>
                <a:ea typeface="+mn-ea"/>
                <a:cs typeface="+mn-cs"/>
              </a:rPr>
              <a:t>Source:</a:t>
            </a:r>
            <a:r>
              <a:rPr lang="en-US" sz="1000" b="1" i="0" kern="1200" baseline="0" dirty="0">
                <a:solidFill>
                  <a:schemeClr val="tx1"/>
                </a:solidFill>
                <a:effectLst/>
                <a:latin typeface="Times New Roman" panose="02020603050405020304" pitchFamily="18" charset="0"/>
                <a:ea typeface="+mn-ea"/>
                <a:cs typeface="+mn-cs"/>
              </a:rPr>
              <a:t> </a:t>
            </a:r>
            <a:r>
              <a:rPr lang="en-US" sz="1000" b="0" i="0" kern="1200" baseline="0" dirty="0">
                <a:solidFill>
                  <a:schemeClr val="tx1"/>
                </a:solidFill>
                <a:effectLst/>
                <a:latin typeface="Times New Roman" panose="02020603050405020304" pitchFamily="18" charset="0"/>
                <a:ea typeface="+mn-ea"/>
                <a:cs typeface="+mn-cs"/>
              </a:rPr>
              <a:t>AISC Steel Solutions FAQs (https://www.aisc.org/steel-solutions-center/engineering-faqs/6.5.-bolt-installation/#9569)</a:t>
            </a:r>
            <a:endParaRPr lang="en-US" sz="1000" b="0" i="0" kern="1200" dirty="0">
              <a:solidFill>
                <a:schemeClr val="tx1"/>
              </a:solidFill>
              <a:effectLst/>
              <a:latin typeface="Times New Roman" panose="02020603050405020304"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25</a:t>
            </a:fld>
            <a:endParaRPr lang="en-US" altLang="en-US"/>
          </a:p>
        </p:txBody>
      </p:sp>
    </p:spTree>
    <p:extLst>
      <p:ext uri="{BB962C8B-B14F-4D97-AF65-F5344CB8AC3E}">
        <p14:creationId xmlns:p14="http://schemas.microsoft.com/office/powerpoint/2010/main" val="875624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 from RCSC,</a:t>
            </a:r>
            <a:r>
              <a:rPr lang="en-US" baseline="0" dirty="0"/>
              <a:t> 2020 – summarizes the applications and requirements for joint types: snug-tight, </a:t>
            </a:r>
            <a:r>
              <a:rPr lang="en-US" baseline="0" dirty="0" err="1"/>
              <a:t>pretensioned</a:t>
            </a:r>
            <a:r>
              <a:rPr lang="en-US" baseline="0" dirty="0"/>
              <a:t>, slip-critical</a:t>
            </a:r>
          </a:p>
          <a:p>
            <a:endParaRPr lang="en-US" baseline="0" dirty="0"/>
          </a:p>
          <a:p>
            <a:r>
              <a:rPr lang="en-US" baseline="0" dirty="0"/>
              <a:t>The table from RCSC 2014 is similar.</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26</a:t>
            </a:fld>
            <a:endParaRPr lang="en-US" altLang="en-US"/>
          </a:p>
        </p:txBody>
      </p:sp>
    </p:spTree>
    <p:extLst>
      <p:ext uri="{BB962C8B-B14F-4D97-AF65-F5344CB8AC3E}">
        <p14:creationId xmlns:p14="http://schemas.microsoft.com/office/powerpoint/2010/main" val="2773881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dirty="0">
                <a:solidFill>
                  <a:schemeClr val="tx1"/>
                </a:solidFill>
                <a:effectLst/>
                <a:latin typeface="Times New Roman" panose="02020603050405020304" pitchFamily="18" charset="0"/>
                <a:ea typeface="+mn-ea"/>
                <a:cs typeface="+mn-cs"/>
              </a:rPr>
              <a:t>Provisions in the RCSC Specification (2014)</a:t>
            </a:r>
            <a:r>
              <a:rPr lang="en-US" sz="1000" b="0" i="0" kern="1200" baseline="0" dirty="0">
                <a:solidFill>
                  <a:schemeClr val="tx1"/>
                </a:solidFill>
                <a:effectLst/>
                <a:latin typeface="Times New Roman" panose="02020603050405020304" pitchFamily="18" charset="0"/>
                <a:ea typeface="+mn-ea"/>
                <a:cs typeface="+mn-cs"/>
              </a:rPr>
              <a:t> </a:t>
            </a:r>
            <a:r>
              <a:rPr lang="en-US" sz="1000" b="0" i="0" kern="1200" dirty="0">
                <a:solidFill>
                  <a:schemeClr val="tx1"/>
                </a:solidFill>
                <a:effectLst/>
                <a:latin typeface="Times New Roman" panose="02020603050405020304" pitchFamily="18" charset="0"/>
                <a:ea typeface="+mn-ea"/>
                <a:cs typeface="+mn-cs"/>
              </a:rPr>
              <a:t>Section 8.2 include four methods for the pre-tensioning of high-strength bolts. The use of these procedures is governed by the provisions listed below: turn-of-nut pre-tensioning, calibrated wrench pre-tensioning, twist-off-type tension-control bolt pre-tensioning, and direct tension indicator pre-tensioning. RCSC also allows the use of alternative-design fasteners and alternative washer-type indicating devices. When used properly, each method can produce properly tensioned high-strength bolts. </a:t>
            </a:r>
            <a:r>
              <a:rPr lang="en-US" sz="1000" b="1" i="0" kern="1200" dirty="0">
                <a:solidFill>
                  <a:schemeClr val="tx1"/>
                </a:solidFill>
                <a:effectLst/>
                <a:latin typeface="Times New Roman" panose="02020603050405020304" pitchFamily="18" charset="0"/>
                <a:ea typeface="+mn-ea"/>
                <a:cs typeface="+mn-cs"/>
              </a:rPr>
              <a:t>(In RCSC</a:t>
            </a:r>
            <a:r>
              <a:rPr lang="en-US" sz="1000" b="1" i="0" kern="1200" baseline="0" dirty="0">
                <a:solidFill>
                  <a:schemeClr val="tx1"/>
                </a:solidFill>
                <a:effectLst/>
                <a:latin typeface="Times New Roman" panose="02020603050405020304" pitchFamily="18" charset="0"/>
                <a:ea typeface="+mn-ea"/>
                <a:cs typeface="+mn-cs"/>
              </a:rPr>
              <a:t> 2020, the combined method was added. </a:t>
            </a:r>
            <a:r>
              <a:rPr lang="en-US" sz="1000" b="1" i="0" kern="1200" dirty="0">
                <a:solidFill>
                  <a:schemeClr val="tx1"/>
                </a:solidFill>
                <a:effectLst/>
                <a:latin typeface="Times New Roman" panose="02020603050405020304" pitchFamily="18" charset="0"/>
                <a:ea typeface="+mn-ea"/>
                <a:cs typeface="+mn-cs"/>
              </a:rPr>
              <a:t>It can be used on plain end bolts but was added to install fixed spline end bolts.</a:t>
            </a:r>
            <a:r>
              <a:rPr lang="en-US" sz="1000" b="1" i="0" kern="1200" baseline="0" dirty="0">
                <a:solidFill>
                  <a:schemeClr val="tx1"/>
                </a:solidFill>
                <a:effectLst/>
                <a:latin typeface="Times New Roman" panose="02020603050405020304" pitchFamily="18" charset="0"/>
                <a:ea typeface="+mn-ea"/>
                <a:cs typeface="+mn-cs"/>
              </a:rPr>
              <a:t>)</a:t>
            </a:r>
            <a:endParaRPr lang="en-US" sz="1000" b="1" i="0" kern="1200" dirty="0">
              <a:solidFill>
                <a:schemeClr val="tx1"/>
              </a:solidFill>
              <a:effectLst/>
              <a:latin typeface="Times New Roman" panose="02020603050405020304" pitchFamily="18" charset="0"/>
              <a:ea typeface="+mn-ea"/>
              <a:cs typeface="+mn-cs"/>
            </a:endParaRP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Regardless of the method used, pre-installation verification must be performed, the snug-tight condition must be achieved prior to pre-tensioning, washers must be positioned as required in Section 6.2, and installation should commence at the tightest part of the joint and progress toward the free edges. Several cycles may be needed to achieve a snug tight condition.</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A Skidmore-Wilhelm Bolt Tension Calibrator, manufactured by the Skidmore-Wilhelm Manufacturing Company (www.skidmore-wilhelm.com) can be used for measuring tension in a bolt for a variety of installation methods. When a sample bolt is installed in the “Skidmore,” the tension is measured on a dial gauge. Thus, the appropriate torque for use in the calibrated wrench installation method may be determined, or the proper tension resulting from the turn-of-nut, alternative design bolt, or direct tension indicator methods may be verified. It is not intended that the use of other similar devices be excluded by this discussion.</a:t>
            </a:r>
          </a:p>
          <a:p>
            <a:endParaRPr lang="en-US" sz="1000" b="0" i="0" kern="1200" dirty="0">
              <a:solidFill>
                <a:schemeClr val="tx1"/>
              </a:solidFill>
              <a:effectLst/>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dirty="0"/>
              <a:t>Alternative designs are also permitted.</a:t>
            </a:r>
          </a:p>
          <a:p>
            <a:endParaRPr lang="en-US" dirty="0"/>
          </a:p>
          <a:p>
            <a:r>
              <a:rPr lang="en-US" b="1" dirty="0"/>
              <a:t>Source</a:t>
            </a:r>
            <a:r>
              <a:rPr lang="en-US" dirty="0"/>
              <a:t>: AISC Steel Solutions</a:t>
            </a:r>
            <a:r>
              <a:rPr lang="en-US" baseline="0" dirty="0"/>
              <a:t> Center FAQs (https://www.aisc.org/steel-solutions-center/engineering-faqs/methods-for-fully-tensioned-installation/#9575)</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27</a:t>
            </a:fld>
            <a:endParaRPr lang="en-US" altLang="en-US"/>
          </a:p>
        </p:txBody>
      </p:sp>
    </p:spTree>
    <p:extLst>
      <p:ext uri="{BB962C8B-B14F-4D97-AF65-F5344CB8AC3E}">
        <p14:creationId xmlns:p14="http://schemas.microsoft.com/office/powerpoint/2010/main" val="19317399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fact that a</a:t>
            </a:r>
            <a:r>
              <a:rPr lang="en-US" baseline="0" dirty="0"/>
              <a:t> nut and hex head has 6 sides makes it easier to determine whether the proper turn has been applied as it is typically specified in thirds or sixths.</a:t>
            </a:r>
          </a:p>
          <a:p>
            <a:endParaRPr lang="en-US" baseline="0" dirty="0"/>
          </a:p>
          <a:p>
            <a:r>
              <a:rPr lang="en-US" baseline="0" dirty="0"/>
              <a:t>Photo Courtesy of Dr. James Swanson, UC</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29</a:t>
            </a:fld>
            <a:endParaRPr lang="en-US" altLang="en-US"/>
          </a:p>
        </p:txBody>
      </p:sp>
    </p:spTree>
    <p:extLst>
      <p:ext uri="{BB962C8B-B14F-4D97-AF65-F5344CB8AC3E}">
        <p14:creationId xmlns:p14="http://schemas.microsoft.com/office/powerpoint/2010/main" val="6251206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Application of the installation torque need not produce a relative rotation between the bolt and nut that is greater than the rotation specified in Table 8.2</a:t>
            </a:r>
          </a:p>
          <a:p>
            <a:endParaRPr lang="en-US" dirty="0"/>
          </a:p>
          <a:p>
            <a:r>
              <a:rPr lang="en-US" dirty="0"/>
              <a:t>The minus 30 </a:t>
            </a:r>
            <a:r>
              <a:rPr lang="en-US" dirty="0" err="1"/>
              <a:t>deg</a:t>
            </a:r>
            <a:r>
              <a:rPr lang="en-US" dirty="0"/>
              <a:t> tolerance was</a:t>
            </a:r>
            <a:r>
              <a:rPr lang="en-US" baseline="0" dirty="0"/>
              <a:t> removed in RCSC 2020</a:t>
            </a:r>
            <a:r>
              <a:rPr lang="en-US" dirty="0"/>
              <a:t>.</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30</a:t>
            </a:fld>
            <a:endParaRPr lang="en-US" altLang="en-US"/>
          </a:p>
        </p:txBody>
      </p:sp>
    </p:spTree>
    <p:extLst>
      <p:ext uri="{BB962C8B-B14F-4D97-AF65-F5344CB8AC3E}">
        <p14:creationId xmlns:p14="http://schemas.microsoft.com/office/powerpoint/2010/main" val="3519001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Focus will first be given</a:t>
            </a:r>
            <a:r>
              <a:rPr lang="en-US" baseline="0" dirty="0"/>
              <a:t> to the basics of bolts. Then welding will be covered.</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a:t>
            </a:fld>
            <a:endParaRPr lang="en-US" altLang="en-US"/>
          </a:p>
        </p:txBody>
      </p:sp>
    </p:spTree>
    <p:extLst>
      <p:ext uri="{BB962C8B-B14F-4D97-AF65-F5344CB8AC3E}">
        <p14:creationId xmlns:p14="http://schemas.microsoft.com/office/powerpoint/2010/main" val="9905289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A sample of bolts to be used in the connections are tested to determine the torque level required to achieve the correct tension.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There is a relationship but it has significant scatter so RCSC requires extra measures to reduce the variables. Friction is in the threads and under the bearing surface of the turned element. A change in RCSC-20 adds severe limits to where this method can be used. Turn only the nut means you cannot use where driving clearance is not available at the nut.</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31</a:t>
            </a:fld>
            <a:endParaRPr lang="en-US" altLang="en-US"/>
          </a:p>
        </p:txBody>
      </p:sp>
    </p:spTree>
    <p:extLst>
      <p:ext uri="{BB962C8B-B14F-4D97-AF65-F5344CB8AC3E}">
        <p14:creationId xmlns:p14="http://schemas.microsoft.com/office/powerpoint/2010/main" val="805666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A sample of bolts to be used in the connections are tested to determine the torque level required to achieve the correct tension.</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For calibrated wrench </a:t>
            </a:r>
            <a:r>
              <a:rPr lang="en-US" dirty="0" err="1"/>
              <a:t>pretensioning</a:t>
            </a:r>
            <a:r>
              <a:rPr lang="en-US" dirty="0"/>
              <a:t>, this testing shall be performed daily for the calibration of the installation wrench.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A more recent restriction</a:t>
            </a:r>
            <a:r>
              <a:rPr lang="en-US" baseline="0" dirty="0"/>
              <a:t> is that the c</a:t>
            </a:r>
            <a:r>
              <a:rPr lang="en-US" dirty="0"/>
              <a:t>alibrated wrench can only be used where the nut is the turned element.</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https://www.skidmore-wilhelm.com/</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32</a:t>
            </a:fld>
            <a:endParaRPr lang="en-US" altLang="en-US"/>
          </a:p>
        </p:txBody>
      </p:sp>
    </p:spTree>
    <p:extLst>
      <p:ext uri="{BB962C8B-B14F-4D97-AF65-F5344CB8AC3E}">
        <p14:creationId xmlns:p14="http://schemas.microsoft.com/office/powerpoint/2010/main" val="3844445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Further</a:t>
            </a:r>
            <a:r>
              <a:rPr lang="en-US" baseline="0" dirty="0"/>
              <a:t> discussion of Calibrated Wrench </a:t>
            </a:r>
            <a:r>
              <a:rPr lang="en-US" baseline="0" dirty="0" err="1"/>
              <a:t>pretensioning</a:t>
            </a:r>
            <a:r>
              <a:rPr lang="en-US" baseline="0" dirty="0"/>
              <a:t> in 8.2.2 of RCSC. </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33</a:t>
            </a:fld>
            <a:endParaRPr lang="en-US" altLang="en-US"/>
          </a:p>
        </p:txBody>
      </p:sp>
    </p:spTree>
    <p:extLst>
      <p:ext uri="{BB962C8B-B14F-4D97-AF65-F5344CB8AC3E}">
        <p14:creationId xmlns:p14="http://schemas.microsoft.com/office/powerpoint/2010/main" val="544434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34</a:t>
            </a:fld>
            <a:endParaRPr lang="en-US" altLang="en-US"/>
          </a:p>
        </p:txBody>
      </p:sp>
    </p:spTree>
    <p:extLst>
      <p:ext uri="{BB962C8B-B14F-4D97-AF65-F5344CB8AC3E}">
        <p14:creationId xmlns:p14="http://schemas.microsoft.com/office/powerpoint/2010/main" val="596522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bolts need to be snug tightened before twisting off and they need to be twisted off in a pattern from the most rigid part of the joint.</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35</a:t>
            </a:fld>
            <a:endParaRPr lang="en-US" altLang="en-US"/>
          </a:p>
        </p:txBody>
      </p:sp>
    </p:spTree>
    <p:extLst>
      <p:ext uri="{BB962C8B-B14F-4D97-AF65-F5344CB8AC3E}">
        <p14:creationId xmlns:p14="http://schemas.microsoft.com/office/powerpoint/2010/main" val="12439404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solidFill>
                  <a:srgbClr val="FFFF00"/>
                </a:solidFill>
              </a:rPr>
              <a:t>Photo Courtesy of Jim Swanson,</a:t>
            </a:r>
            <a:r>
              <a:rPr lang="en-US" i="1" baseline="0" dirty="0">
                <a:solidFill>
                  <a:srgbClr val="FFFF00"/>
                </a:solidFill>
              </a:rPr>
              <a:t> University of Cincinnati</a:t>
            </a:r>
            <a:endParaRPr lang="en-US" i="1" dirty="0">
              <a:solidFill>
                <a:srgbClr val="FFFF00"/>
              </a:solidFill>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36</a:t>
            </a:fld>
            <a:endParaRPr lang="en-US" altLang="en-US"/>
          </a:p>
        </p:txBody>
      </p:sp>
    </p:spTree>
    <p:extLst>
      <p:ext uri="{BB962C8B-B14F-4D97-AF65-F5344CB8AC3E}">
        <p14:creationId xmlns:p14="http://schemas.microsoft.com/office/powerpoint/2010/main" val="2363118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Tension-control bolts, ASTM F1852, are fasteners that meet the overall requirements of ASTM A325 bolts, but which have special features that pertain to their installation. In particular, the bolt has a splined end that extends beyond the threaded portion of the bolt and an annular groove between the threaded portion of the bolt and the splined end.  The bolt shown has a round head (also called button or, dome, head), but it can also be supplied with the same head as heavy hex structural bolts. The bolt, nut, and washer must be supplied as an assembly, or, "set."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special wrench required to install these bolts has two coaxial chucks—an inner chuck that engages the splined end and an outer chuck that envelopes the nut. The two chucks turn opposite to one another to tighten the bolt. At some point, the torque developed by the friction between the nut and bolt threads and at the nut–washer interface overcomes the torsional shear resistance of the bolt material at the annular groove. The splined end of the bolt then shears off at the groove. If the system has been properly manufactured and calibrated, the target bolt pretension is achieved at this point. Factors that control the pretension are bolt material strength, thread conditions, the diameter of the annular groove, and the surface conditions at the nut–washer interface. The installation process requires just one person and takes place from one side of the joint only, which is often an economic advantage. The wrench used for the installation is electrically powered, and this can be advantageous in the field.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Research that investigated the pretension of production tension-control bolts as it varied from manufacturer to manufacturer and under different conditions of aging, weathering, and thread conditions is available. The results show that the pretension in a tension control bolt is a strong reflection of the friction conditions that exist on the bolt threads, on the nut face, and on the washers supplied with the bolts. In this study, the quality of the lubricant supplied by the manufacturer varied, and in many cases the effectiveness of the lubricant decreased with exposure to humidity and the elements.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installation of a tension-control bolt uses a method that depends on torque. As such, the process should be subject to the same pre-installation procedure demanded of calibrated wrench installation. Indeed, this is the requirement of the RCSC Specification. If calibration is carried out in accordance with that Specification, it is reasonable to expect that the bolt pretensions from tension-control bolts will be similar to those reported for calibrated wrench installation.</a:t>
            </a:r>
            <a:endParaRPr lang="en-US" dirty="0"/>
          </a:p>
          <a:p>
            <a:endParaRPr lang="en-US" dirty="0"/>
          </a:p>
          <a:p>
            <a:r>
              <a:rPr lang="en-US" b="1" dirty="0"/>
              <a:t>Source</a:t>
            </a:r>
            <a:r>
              <a:rPr lang="en-US" dirty="0"/>
              <a:t>:</a:t>
            </a:r>
            <a:r>
              <a:rPr lang="en-US" baseline="0" dirty="0"/>
              <a:t> AISC Design Guide 17</a:t>
            </a:r>
            <a:endParaRPr lang="en-US" dirty="0"/>
          </a:p>
          <a:p>
            <a:endParaRPr lang="en-US" dirty="0"/>
          </a:p>
          <a:p>
            <a:r>
              <a:rPr lang="en-US" dirty="0"/>
              <a:t>The bolt can only be tightened from the nut side. The spline adds length to the bolt. So these require more clearance than Hex bolts. This may prevent their use in skewed or tight conditions.</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sz="1000" b="0" i="0" kern="1200" dirty="0">
              <a:solidFill>
                <a:schemeClr val="tx1"/>
              </a:solidFill>
              <a:effectLst/>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sz="1000" b="0" i="0" kern="1200" dirty="0">
                <a:solidFill>
                  <a:schemeClr val="tx1"/>
                </a:solidFill>
                <a:effectLst/>
                <a:latin typeface="Times New Roman" panose="02020603050405020304" pitchFamily="18" charset="0"/>
                <a:ea typeface="+mn-ea"/>
                <a:cs typeface="+mn-cs"/>
              </a:rPr>
              <a:t>Note that specific and proper lubrication of “tension-control” or twist-off bolts is essential to the reliable installation of these fasteners.</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37</a:t>
            </a:fld>
            <a:endParaRPr lang="en-US" altLang="en-US"/>
          </a:p>
        </p:txBody>
      </p:sp>
    </p:spTree>
    <p:extLst>
      <p:ext uri="{BB962C8B-B14F-4D97-AF65-F5344CB8AC3E}">
        <p14:creationId xmlns:p14="http://schemas.microsoft.com/office/powerpoint/2010/main" val="30651902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Installation of high-strength bolts to target values of bolt pretension can also be carried out using direct tension indicators. These are washer-type elements, as defined in ASTM F959 and shown in the figure, that are placed under the bolt head or under the nut. As the nut is turned, small arch-shaped protrusions that have been formed into the washer surface compress in response to the pretension that develops in the bolt. If a suitable calibration has been carried out, the amount of pretension in the bolt can be established by measuring the size of the gap remaining as the protrusions close. This calibration requires that a number of individual measurements be protrusions in the direct tension indicating washer used with a 7/8 in. dia. A325 bolt. There must be at least three feeler gage refusals at the target value of the gap, which is 0.015 in. Details of the direct tension indicating washer itself and the procedure necessary for calibration are given in the RCSC Specification and in the ASTM Standard. Over and above the particularities of the direct tension indicating washer itself, the verification process is similar to that for calibrated wrench installation.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use of the load-indicating washer to install high-strength steel bolts is a deformation method of control, and so it is not subject to the friction-related variables that are associated with the calibrated wrench and tension control bolt methods. If the direct tension indicators are used in accordance with the requirements given in the RCSC Specification the bolt pretensions that are produced can be expected to be satisfactory.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17</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These need to be snug-tight before </a:t>
            </a:r>
            <a:r>
              <a:rPr lang="en-US" dirty="0" err="1"/>
              <a:t>pretensioning</a:t>
            </a:r>
            <a:r>
              <a:rPr lang="en-US" dirty="0"/>
              <a:t> and need to be </a:t>
            </a:r>
            <a:r>
              <a:rPr lang="en-US" dirty="0" err="1"/>
              <a:t>pretensioned</a:t>
            </a:r>
            <a:r>
              <a:rPr lang="en-US" dirty="0"/>
              <a:t> in a pattern from the most rigid part of the connection.</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38</a:t>
            </a:fld>
            <a:endParaRPr lang="en-US" altLang="en-US"/>
          </a:p>
        </p:txBody>
      </p:sp>
    </p:spTree>
    <p:extLst>
      <p:ext uri="{BB962C8B-B14F-4D97-AF65-F5344CB8AC3E}">
        <p14:creationId xmlns:p14="http://schemas.microsoft.com/office/powerpoint/2010/main" val="5548982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dimensions are governed by ASME B18.2.6. </a:t>
            </a:r>
          </a:p>
          <a:p>
            <a:endParaRPr lang="en-US" dirty="0"/>
          </a:p>
          <a:p>
            <a:r>
              <a:rPr lang="en-US" dirty="0"/>
              <a:t>There are now both fix spline and twist-off spline; the difference is a groove called a shear collar between the end of the thread and the spline on twist-off bolts</a:t>
            </a:r>
            <a:r>
              <a:rPr lang="en-US" baseline="0" dirty="0"/>
              <a:t> (bottom left).</a:t>
            </a:r>
            <a:r>
              <a:rPr lang="en-US" dirty="0"/>
              <a:t> That groove is not there in fixed spline bolts</a:t>
            </a:r>
            <a:r>
              <a:rPr lang="en-US" baseline="0" dirty="0"/>
              <a:t>.</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39</a:t>
            </a:fld>
            <a:endParaRPr lang="en-US" altLang="en-US"/>
          </a:p>
        </p:txBody>
      </p:sp>
    </p:spTree>
    <p:extLst>
      <p:ext uri="{BB962C8B-B14F-4D97-AF65-F5344CB8AC3E}">
        <p14:creationId xmlns:p14="http://schemas.microsoft.com/office/powerpoint/2010/main" val="3194424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continuation of Table</a:t>
            </a:r>
            <a:r>
              <a:rPr lang="en-US" baseline="0" dirty="0"/>
              <a:t> 7-14 from AISC Steel Construction Manual (15</a:t>
            </a:r>
            <a:r>
              <a:rPr lang="en-US" baseline="30000" dirty="0"/>
              <a:t>th</a:t>
            </a:r>
            <a:r>
              <a:rPr lang="en-US" baseline="0" dirty="0"/>
              <a:t> edition).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40</a:t>
            </a:fld>
            <a:endParaRPr lang="en-US" altLang="en-US" dirty="0"/>
          </a:p>
        </p:txBody>
      </p:sp>
    </p:spTree>
    <p:extLst>
      <p:ext uri="{BB962C8B-B14F-4D97-AF65-F5344CB8AC3E}">
        <p14:creationId xmlns:p14="http://schemas.microsoft.com/office/powerpoint/2010/main" val="15559076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PDF versions of all AISC Design Guides are available for free download by AISC Educator and Student Members at https://www.aisc.org/publications/design-guides/design-guide-pdfs </a:t>
            </a:r>
          </a:p>
          <a:p>
            <a:endParaRPr lang="en-US" dirty="0"/>
          </a:p>
          <a:p>
            <a:r>
              <a:rPr lang="en-US" dirty="0"/>
              <a:t>Note: When students purchase a Steel Construction Manual through the Manual Discount Program, they are automatically enrolled as AISC Student Members.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a:t>
            </a:fld>
            <a:endParaRPr lang="en-US" altLang="en-US"/>
          </a:p>
        </p:txBody>
      </p:sp>
    </p:spTree>
    <p:extLst>
      <p:ext uri="{BB962C8B-B14F-4D97-AF65-F5344CB8AC3E}">
        <p14:creationId xmlns:p14="http://schemas.microsoft.com/office/powerpoint/2010/main" val="373964019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AISC uses nominal area and a reduction factor for thread loss where appropriate. This is conservative and more so for big bolts so we just added a footnote permitting the use of net tension area without the reduction factor.</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41</a:t>
            </a:fld>
            <a:endParaRPr lang="en-US" altLang="en-US" dirty="0"/>
          </a:p>
        </p:txBody>
      </p:sp>
    </p:spTree>
    <p:extLst>
      <p:ext uri="{BB962C8B-B14F-4D97-AF65-F5344CB8AC3E}">
        <p14:creationId xmlns:p14="http://schemas.microsoft.com/office/powerpoint/2010/main" val="5145163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length of the bolt is not dictated by the engineer.</a:t>
            </a:r>
            <a:r>
              <a:rPr lang="en-US" baseline="0" dirty="0"/>
              <a:t> The important thing </a:t>
            </a:r>
            <a:r>
              <a:rPr lang="en-US" dirty="0"/>
              <a:t>that engineers really need to know about length is that short bolts need to be designed as type N (threads</a:t>
            </a:r>
            <a:r>
              <a:rPr lang="en-US" baseline="0" dirty="0"/>
              <a:t> included), as the threads of short bolts would need to be included along the shear plane.</a:t>
            </a:r>
          </a:p>
          <a:p>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The definition</a:t>
            </a:r>
            <a:r>
              <a:rPr lang="en-US" baseline="0" dirty="0"/>
              <a:t> of “sufficient thread engagement” was added in RCSC 2020.</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42</a:t>
            </a:fld>
            <a:endParaRPr lang="en-US" altLang="en-US" dirty="0"/>
          </a:p>
        </p:txBody>
      </p:sp>
    </p:spTree>
    <p:extLst>
      <p:ext uri="{BB962C8B-B14F-4D97-AF65-F5344CB8AC3E}">
        <p14:creationId xmlns:p14="http://schemas.microsoft.com/office/powerpoint/2010/main" val="16216395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threaded region be at least flush with the nut, or stick-through by some distance beyond the nut. The bolt can not end within the depth of the nut.</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43</a:t>
            </a:fld>
            <a:endParaRPr lang="en-US" altLang="en-US" dirty="0"/>
          </a:p>
        </p:txBody>
      </p:sp>
    </p:spTree>
    <p:extLst>
      <p:ext uri="{BB962C8B-B14F-4D97-AF65-F5344CB8AC3E}">
        <p14:creationId xmlns:p14="http://schemas.microsoft.com/office/powerpoint/2010/main" val="8145060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To determine the required bolt length, the value shown in Table C-2.2 should be added to the grip (i.e., the total thickness of all connected material, exclusive of washers). For each ASTM F436 washer that is used, add 5 /32 in.; for each beveled washer, add 5/16 in. The tabulated values provide for manufacturing tolerances and sufficient thread engagement with a heavy hex nut. The length determined by the use of Table C-2.2 should be adjusted to the nearest 4-in. increment (or 2-in. increment for lengths exceeding 6 in.). A more extensive table for bolt length selection based upon these rules is available (Carter, 1996; Swanson et al., 2020a).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dirty="0"/>
              <a:t> RCSC 2020</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Carter, C.J. (1996), “Specifying Bolt Length for High-Strength Bolts,” Engineering Journal, Vol. 33, No. 2 (2nd Qtr.), AISC, Chicago, IL.</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dirty="0"/>
              <a:t>Swanson J.A., Rassati G.A., and Larson, C.M. (2020a), “Dimensional Tolerance and Length Determination of High-Strength Bolts,” Engineering Journal, Vol. 57, No. 1 (1st Qtr.), AISC, Chicago, IL.</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44</a:t>
            </a:fld>
            <a:endParaRPr lang="en-US" altLang="en-US"/>
          </a:p>
        </p:txBody>
      </p:sp>
    </p:spTree>
    <p:extLst>
      <p:ext uri="{BB962C8B-B14F-4D97-AF65-F5344CB8AC3E}">
        <p14:creationId xmlns:p14="http://schemas.microsoft.com/office/powerpoint/2010/main" val="2395802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Structural bolts are manufactured to the dimensions specified in ASME B18.2.6.</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45</a:t>
            </a:fld>
            <a:endParaRPr lang="en-US" altLang="en-US"/>
          </a:p>
        </p:txBody>
      </p:sp>
    </p:spTree>
    <p:extLst>
      <p:ext uri="{BB962C8B-B14F-4D97-AF65-F5344CB8AC3E}">
        <p14:creationId xmlns:p14="http://schemas.microsoft.com/office/powerpoint/2010/main" val="18267954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Bolt length is the length of the shank (not including the bolt head)</a:t>
            </a:r>
            <a:r>
              <a:rPr lang="en-US" baseline="0" dirty="0"/>
              <a:t> </a:t>
            </a:r>
            <a:r>
              <a:rPr lang="en-US" dirty="0"/>
              <a:t>and it can be calculated</a:t>
            </a:r>
            <a:r>
              <a:rPr lang="en-US" baseline="0" dirty="0"/>
              <a:t> using this table. It includes the sum of the grip (connecting surfaces), washer thickness, and the additional value in the table. This table value considers the nut depth and necessary stick-through.</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46</a:t>
            </a:fld>
            <a:endParaRPr lang="en-US" altLang="en-US" dirty="0"/>
          </a:p>
        </p:txBody>
      </p:sp>
    </p:spTree>
    <p:extLst>
      <p:ext uri="{BB962C8B-B14F-4D97-AF65-F5344CB8AC3E}">
        <p14:creationId xmlns:p14="http://schemas.microsoft.com/office/powerpoint/2010/main" val="15243738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47</a:t>
            </a:fld>
            <a:endParaRPr lang="en-US" altLang="en-US"/>
          </a:p>
        </p:txBody>
      </p:sp>
    </p:spTree>
    <p:extLst>
      <p:ext uri="{BB962C8B-B14F-4D97-AF65-F5344CB8AC3E}">
        <p14:creationId xmlns:p14="http://schemas.microsoft.com/office/powerpoint/2010/main" val="26606374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The use of oversized or slotted holes can be of great benefit to erectors because their use allows more tolerance when placing the components of the assembly. The question to be addressed here is the effect that oversized or slotted holes might have upon the expected performance of the connection.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standard hole size for high-strength bolts is 1/16 in. greater than the nominal diameter of the bolt to be used. Particularly in joints that have many bolts, it is possible that not all holes in one component will line up exactly with the holes in the mating material. However, if oversized holes are used, </a:t>
            </a:r>
            <a:r>
              <a:rPr lang="en-US" sz="1000" b="0" i="0" u="none" strike="noStrike" kern="1200" baseline="0" dirty="0" err="1">
                <a:solidFill>
                  <a:schemeClr val="tx1"/>
                </a:solidFill>
                <a:latin typeface="Times New Roman" panose="02020603050405020304" pitchFamily="18" charset="0"/>
                <a:ea typeface="+mn-ea"/>
                <a:cs typeface="+mn-cs"/>
              </a:rPr>
              <a:t>omni</a:t>
            </a:r>
            <a:r>
              <a:rPr lang="en-US" sz="1000" b="0" i="0" u="none" strike="noStrike" kern="1200" baseline="0" dirty="0">
                <a:solidFill>
                  <a:schemeClr val="tx1"/>
                </a:solidFill>
                <a:latin typeface="Times New Roman" panose="02020603050405020304" pitchFamily="18" charset="0"/>
                <a:ea typeface="+mn-ea"/>
                <a:cs typeface="+mn-cs"/>
              </a:rPr>
              <a:t>-directional tolerance exists. If slotted holes are used, a greater tolerance is provided than for oversized holes, but this tolerance is mainly in one direction, the direction of the slot. The effect of oversized or slotted holes upon net section is taken into account directly in the design calculations because the oversized hole or slot dimensions will be used. Therefore, the concern becomes one relating to the bolt behavior—will the bolt in a slotted hole or an oversized hole be reduced in capacity as a consequence.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For the case of snug-tightened joints only, when slotted or oversized holes are used in an outside ply, either an ASTM F436 washer or a 5/16 in. thick common plate washer is required. If the joint is either </a:t>
            </a:r>
            <a:r>
              <a:rPr lang="en-US" sz="1000" b="0" i="0" u="none" strike="noStrike" kern="1200" baseline="0" dirty="0" err="1">
                <a:solidFill>
                  <a:schemeClr val="tx1"/>
                </a:solidFill>
                <a:latin typeface="Times New Roman" panose="02020603050405020304" pitchFamily="18" charset="0"/>
                <a:ea typeface="+mn-ea"/>
                <a:cs typeface="+mn-cs"/>
              </a:rPr>
              <a:t>pretensioned</a:t>
            </a:r>
            <a:r>
              <a:rPr lang="en-US" sz="1000" b="0" i="0" u="none" strike="noStrike" kern="1200" baseline="0" dirty="0">
                <a:solidFill>
                  <a:schemeClr val="tx1"/>
                </a:solidFill>
                <a:latin typeface="Times New Roman" panose="02020603050405020304" pitchFamily="18" charset="0"/>
                <a:ea typeface="+mn-ea"/>
                <a:cs typeface="+mn-cs"/>
              </a:rPr>
              <a:t> or slip-critical, then washer requirements reflect the fact that intended bolt pretensions may not be attained with standard washers.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Tests have shown that both oversized and slotted holes can significantly affect the level of preload in the bolt when standard installation procedures are used. Consider an oversized hole, for example. As a hole becomes larger relative to the bolt diameter, the amount of material remaining to react the force in the bolt is reduced. Consequently, the connected material around the periphery of the hole is under higher contact stresses than would otherwise have been the case. This is exacerbated if the bolt head, nut, or washer actually scours the connected material. The situation is similar when slotted holes are used. As a result, the amount of bolt elongation (and, pretension) for a given turn-of-nut will be less than if a standard hole were present. </a:t>
            </a:r>
          </a:p>
          <a:p>
            <a:r>
              <a:rPr lang="en-US" sz="1000" b="0" i="0" u="none" strike="noStrike" kern="1200" baseline="0" dirty="0">
                <a:solidFill>
                  <a:schemeClr val="tx1"/>
                </a:solidFill>
                <a:latin typeface="Times New Roman" panose="02020603050405020304" pitchFamily="18" charset="0"/>
                <a:ea typeface="+mn-ea"/>
                <a:cs typeface="+mn-cs"/>
              </a:rPr>
              <a:t>Tests have shown that using standard washers, which are 5/32 in. thick, often does not permit the expected bolt pretensions to be attained when oversized or slotted holes are used. A greater washer thickness (i.e., stiffness) is required to bridge the opening and enable the delivery of normal pretensions.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17</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48</a:t>
            </a:fld>
            <a:endParaRPr lang="en-US" altLang="en-US"/>
          </a:p>
        </p:txBody>
      </p:sp>
    </p:spTree>
    <p:extLst>
      <p:ext uri="{BB962C8B-B14F-4D97-AF65-F5344CB8AC3E}">
        <p14:creationId xmlns:p14="http://schemas.microsoft.com/office/powerpoint/2010/main" val="40410012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Holes detailed larger than those shown in the</a:t>
            </a:r>
            <a:r>
              <a:rPr lang="en-US" baseline="0" dirty="0"/>
              <a:t> table </a:t>
            </a:r>
            <a:r>
              <a:rPr lang="en-US" dirty="0"/>
              <a:t>are permitted when specified or approved by the Engineer of Record. </a:t>
            </a:r>
          </a:p>
          <a:p>
            <a:endParaRPr lang="en-US" dirty="0"/>
          </a:p>
          <a:p>
            <a:r>
              <a:rPr lang="en-US" dirty="0"/>
              <a:t>Oversized holes, short slots not perpendicular to the applied load, and long slots in any direction shall be subject to approval by the Engineer of Record. Any restrictions on the use of hole types shall be specified in the design documents.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49</a:t>
            </a:fld>
            <a:endParaRPr lang="en-US" altLang="en-US"/>
          </a:p>
        </p:txBody>
      </p:sp>
    </p:spTree>
    <p:extLst>
      <p:ext uri="{BB962C8B-B14F-4D97-AF65-F5344CB8AC3E}">
        <p14:creationId xmlns:p14="http://schemas.microsoft.com/office/powerpoint/2010/main" val="36443352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Fabricator used to have two ways to make holes: drilling and punching. With CNC cutting, any plate with a reentrant corner will be cut on a CNC burning table and so it is typical to just burn the holes as well at that time. While each hole might take a little longer to burn, the cutting of the plate, layout of the holes, and cutting the holes is faster if done in one operation. Thermal cutting of holes became desirable and AISC wrote quality requirements to permit it. The same is true for water jet and laser.</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50</a:t>
            </a:fld>
            <a:endParaRPr lang="en-US" altLang="en-US"/>
          </a:p>
        </p:txBody>
      </p:sp>
    </p:spTree>
    <p:extLst>
      <p:ext uri="{BB962C8B-B14F-4D97-AF65-F5344CB8AC3E}">
        <p14:creationId xmlns:p14="http://schemas.microsoft.com/office/powerpoint/2010/main" val="20106799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 provisions for rivets were omitted from the AISC Specification beginning in 2005</a:t>
            </a:r>
            <a:r>
              <a:rPr lang="en-US" baseline="0" dirty="0"/>
              <a:t> and their use in new construction has become obsolete, but you may see them in existing structures.</a:t>
            </a:r>
          </a:p>
          <a:p>
            <a:endParaRPr lang="en-US" baseline="0" dirty="0"/>
          </a:p>
          <a:p>
            <a:r>
              <a:rPr lang="en-US" dirty="0"/>
              <a:t>Rivets are made from bar stock by either hot- or cold-forming the manufactured head. The head is usually of the high button-type, although flattened and counter-sunk rivets are made for applications with limited clearance. In North America, rivets are now seldom used in new work. Bolts, either ordinary (A307) or high-strength (A325 and A490), provide an equal or superior connection, and their installed cost is less than that of rivets. </a:t>
            </a:r>
          </a:p>
          <a:p>
            <a:endParaRPr lang="en-US" dirty="0"/>
          </a:p>
          <a:p>
            <a:r>
              <a:rPr lang="en-US" dirty="0"/>
              <a:t>AISC Design Guide 15 on</a:t>
            </a:r>
            <a:r>
              <a:rPr lang="en-US" baseline="0" dirty="0"/>
              <a:t> rehab and retrofit provides more commentary on rivets in existing connections.</a:t>
            </a:r>
            <a:endParaRPr lang="en-US" dirty="0"/>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baseline="0" dirty="0"/>
              <a:t> : Guide to Design Criteria for Bolted and Riveted Joints, G. Kulak</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a:t>
            </a:fld>
            <a:endParaRPr lang="en-US" altLang="en-US"/>
          </a:p>
        </p:txBody>
      </p:sp>
    </p:spTree>
    <p:extLst>
      <p:ext uri="{BB962C8B-B14F-4D97-AF65-F5344CB8AC3E}">
        <p14:creationId xmlns:p14="http://schemas.microsoft.com/office/powerpoint/2010/main" val="10045123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criteria for bolt holes per RCSC 2020. It</a:t>
            </a:r>
            <a:r>
              <a:rPr lang="en-US" baseline="0" dirty="0"/>
              <a:t> provides a tolerance on dimensions that is 1/32”.  RCSC 2014 table is very similar.</a:t>
            </a:r>
            <a:endParaRPr lang="en-US" dirty="0"/>
          </a:p>
          <a:p>
            <a:endParaRPr lang="en-US" dirty="0"/>
          </a:p>
          <a:p>
            <a:r>
              <a:rPr lang="en-US" dirty="0"/>
              <a:t>RCSC</a:t>
            </a:r>
            <a:r>
              <a:rPr lang="en-US" baseline="0" dirty="0"/>
              <a:t> 3.3 also states: </a:t>
            </a:r>
            <a:r>
              <a:rPr lang="en-US" dirty="0"/>
              <a:t>Burrs less than or equal to 1/16 in. in height are permitted to remain on faying surfaces of all joints. Burrs larger than 1/16 in. in height shall be removed or reduced to 1/16 in. or less from the faying surfaces of all joints. </a:t>
            </a:r>
            <a:endParaRPr lang="en-US" sz="1000" b="0" i="0" u="none" strike="noStrike" kern="1200" baseline="0" dirty="0">
              <a:solidFill>
                <a:schemeClr val="tx1"/>
              </a:solidFill>
              <a:latin typeface="Times New Roman" panose="02020603050405020304" pitchFamily="18" charset="0"/>
              <a:ea typeface="+mn-ea"/>
              <a:cs typeface="+mn-cs"/>
            </a:endParaRP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51</a:t>
            </a:fld>
            <a:endParaRPr lang="en-US" altLang="en-US"/>
          </a:p>
        </p:txBody>
      </p:sp>
    </p:spTree>
    <p:extLst>
      <p:ext uri="{BB962C8B-B14F-4D97-AF65-F5344CB8AC3E}">
        <p14:creationId xmlns:p14="http://schemas.microsoft.com/office/powerpoint/2010/main" val="1583603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Specification previously limited the methods used to form holes, based on common practice and equipment capabilities. Fabrication methods have changed and will continue to do so. To reflect these changes, this Specification has been revised to define acceptable quality instead of specifying the method used to form the holes, and specifically to permit thermally cut holes. AWS C4.1, Sample 3, is useful as an indication of the thermally cut profile that is acceptable. The use of numerically controlled or mechanically guided equipment is anticipated for the forming of thermally cut holes. To the extent that the previous limits may have related to safe operation in the fabrication shop, fabricators are referred to equipment manufacturers for equipment and tool operating limits.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360-16, Chapter M Commentary</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52</a:t>
            </a:fld>
            <a:endParaRPr lang="en-US" altLang="en-US"/>
          </a:p>
        </p:txBody>
      </p:sp>
    </p:spTree>
    <p:extLst>
      <p:ext uri="{BB962C8B-B14F-4D97-AF65-F5344CB8AC3E}">
        <p14:creationId xmlns:p14="http://schemas.microsoft.com/office/powerpoint/2010/main" val="40126625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53</a:t>
            </a:fld>
            <a:endParaRPr lang="en-US" altLang="en-US"/>
          </a:p>
        </p:txBody>
      </p:sp>
    </p:spTree>
    <p:extLst>
      <p:ext uri="{BB962C8B-B14F-4D97-AF65-F5344CB8AC3E}">
        <p14:creationId xmlns:p14="http://schemas.microsoft.com/office/powerpoint/2010/main" val="36754120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snug-tightened or </a:t>
            </a:r>
            <a:r>
              <a:rPr lang="en-US" dirty="0" err="1"/>
              <a:t>pretensioned</a:t>
            </a:r>
            <a:r>
              <a:rPr lang="en-US" dirty="0"/>
              <a:t> joints subject to shear or combined shear and tension, oversized holes are not permitted. In such joints subject to tension only, oversized holes are permitted upon approval by the Engineer of Record.</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dirty="0"/>
              <a:t>: RCSC</a:t>
            </a:r>
            <a:r>
              <a:rPr lang="en-US" baseline="0" dirty="0"/>
              <a:t> 2020, Chapter 3</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54</a:t>
            </a:fld>
            <a:endParaRPr lang="en-US" altLang="en-US"/>
          </a:p>
        </p:txBody>
      </p:sp>
    </p:spTree>
    <p:extLst>
      <p:ext uri="{BB962C8B-B14F-4D97-AF65-F5344CB8AC3E}">
        <p14:creationId xmlns:p14="http://schemas.microsoft.com/office/powerpoint/2010/main" val="19394876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snug-tightened or </a:t>
            </a:r>
            <a:r>
              <a:rPr lang="en-US" dirty="0" err="1"/>
              <a:t>pretensioned</a:t>
            </a:r>
            <a:r>
              <a:rPr lang="en-US" dirty="0"/>
              <a:t> joints, short-slotted holes are permitted in only one ply at any individual faying surface of any joint, provided the applied load is approximately perpendicular (between 80 and 100 degrees) to the axis of the slot. When complete connection design is not shown in the structural design drawings, the Engineer of Record shall be notified when short-slotted holes are used in this manner.</a:t>
            </a:r>
          </a:p>
          <a:p>
            <a:endParaRPr lang="en-US" dirty="0"/>
          </a:p>
          <a:p>
            <a:r>
              <a:rPr lang="en-US" dirty="0"/>
              <a:t>For snug-tightened or </a:t>
            </a:r>
            <a:r>
              <a:rPr lang="en-US" dirty="0" err="1"/>
              <a:t>pretensioned</a:t>
            </a:r>
            <a:r>
              <a:rPr lang="en-US" dirty="0"/>
              <a:t> joints, upon approval by the Engineer of Record, short-slotted holes are permitted in more than one or all plies, provided the applied load is approximately perpendicular (between 80 and 100 degrees) to the axis of the slot(s).</a:t>
            </a:r>
          </a:p>
          <a:p>
            <a:endParaRPr lang="en-US" dirty="0"/>
          </a:p>
          <a:p>
            <a:r>
              <a:rPr lang="en-US" b="1" dirty="0"/>
              <a:t>Source</a:t>
            </a:r>
            <a:r>
              <a:rPr lang="en-US" dirty="0"/>
              <a:t>: RCSC</a:t>
            </a:r>
            <a:r>
              <a:rPr lang="en-US" baseline="0" dirty="0"/>
              <a:t> 2020, Section 3</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55</a:t>
            </a:fld>
            <a:endParaRPr lang="en-US" altLang="en-US"/>
          </a:p>
        </p:txBody>
      </p:sp>
    </p:spTree>
    <p:extLst>
      <p:ext uri="{BB962C8B-B14F-4D97-AF65-F5344CB8AC3E}">
        <p14:creationId xmlns:p14="http://schemas.microsoft.com/office/powerpoint/2010/main" val="31526042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snug-tightened or </a:t>
            </a:r>
            <a:r>
              <a:rPr lang="en-US" dirty="0" err="1"/>
              <a:t>pretensioned</a:t>
            </a:r>
            <a:r>
              <a:rPr lang="en-US" dirty="0"/>
              <a:t> joints, upon approval by the Engineer of Record, long-slotted holes are permitted in only one ply at any individual faying surface, provided the applied load is approximately perpendicular (between 80 and 100 degrees) to the axis of the slot.</a:t>
            </a:r>
          </a:p>
          <a:p>
            <a:endParaRPr lang="en-US" dirty="0"/>
          </a:p>
          <a:p>
            <a:r>
              <a:rPr lang="en-US" dirty="0"/>
              <a:t>For slip-critical joints, upon approval by the Engineer of Record, long-slotted holes are permitted in only one ply at any individual faying surface, without regard for the direction of the applied load. </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dirty="0"/>
              <a:t>: RCSC</a:t>
            </a:r>
            <a:r>
              <a:rPr lang="en-US" baseline="0" dirty="0"/>
              <a:t> 2020, Section 3</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56</a:t>
            </a:fld>
            <a:endParaRPr lang="en-US" altLang="en-US"/>
          </a:p>
        </p:txBody>
      </p:sp>
    </p:spTree>
    <p:extLst>
      <p:ext uri="{BB962C8B-B14F-4D97-AF65-F5344CB8AC3E}">
        <p14:creationId xmlns:p14="http://schemas.microsoft.com/office/powerpoint/2010/main" val="27268166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Rivets and bolts are used in drilled, punched, or flame-cut holes to fasten the parts to be connected. Can also be sub-punched and reamed.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dirty="0"/>
              <a:t>Thermally cut holes produced by mechanically guided means are permitted in statically loaded joints. </a:t>
            </a:r>
          </a:p>
          <a:p>
            <a:endParaRPr lang="en-US" dirty="0"/>
          </a:p>
          <a:p>
            <a:r>
              <a:rPr lang="en-US" dirty="0"/>
              <a:t>Slotted holes in statically loaded joints are often produced by punching or drilling the hole ends and thermally cutting the sides of the slots by mechanically guided means. The sides of such slots should be ground smooth, particularly at the junctures of the thermal cuts to the hole ends.</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dirty="0"/>
              <a:t>: RCSC</a:t>
            </a:r>
            <a:r>
              <a:rPr lang="en-US" baseline="0" dirty="0"/>
              <a:t> 2020, Section 3</a:t>
            </a:r>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57</a:t>
            </a:fld>
            <a:endParaRPr lang="en-US" altLang="en-US"/>
          </a:p>
        </p:txBody>
      </p:sp>
    </p:spTree>
    <p:extLst>
      <p:ext uri="{BB962C8B-B14F-4D97-AF65-F5344CB8AC3E}">
        <p14:creationId xmlns:p14="http://schemas.microsoft.com/office/powerpoint/2010/main" val="29135750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58</a:t>
            </a:fld>
            <a:endParaRPr lang="en-US" altLang="en-US"/>
          </a:p>
        </p:txBody>
      </p:sp>
    </p:spTree>
    <p:extLst>
      <p:ext uri="{BB962C8B-B14F-4D97-AF65-F5344CB8AC3E}">
        <p14:creationId xmlns:p14="http://schemas.microsoft.com/office/powerpoint/2010/main" val="128336806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minimum spacing dimension of 2 2/3 times the nominal diameter is to facilitate construction and does not necessarily satisfy the bearing and </a:t>
            </a:r>
            <a:r>
              <a:rPr lang="en-US" dirty="0" err="1"/>
              <a:t>tearout</a:t>
            </a:r>
            <a:r>
              <a:rPr lang="en-US" dirty="0"/>
              <a:t> strength requirements in Section J3.10.</a:t>
            </a:r>
          </a:p>
          <a:p>
            <a:endParaRPr lang="en-US" dirty="0"/>
          </a:p>
          <a:p>
            <a:r>
              <a:rPr lang="en-US" dirty="0"/>
              <a:t>The preference</a:t>
            </a:r>
            <a:r>
              <a:rPr lang="en-US" baseline="0" dirty="0"/>
              <a:t> of 3d is a user note in Section J3.3.</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59</a:t>
            </a:fld>
            <a:endParaRPr lang="en-US" altLang="en-US"/>
          </a:p>
        </p:txBody>
      </p:sp>
    </p:spTree>
    <p:extLst>
      <p:ext uri="{BB962C8B-B14F-4D97-AF65-F5344CB8AC3E}">
        <p14:creationId xmlns:p14="http://schemas.microsoft.com/office/powerpoint/2010/main" val="4893812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Prior to the 2010 AISC Specification (AISC, 2010), separate minimum edge distances were given in Tables J3.4 and J3.4M for sheared edges and for rolled or thermally cut edges. Sections J3.10 and J4 are used to prevent exceeding bearing and </a:t>
            </a:r>
            <a:r>
              <a:rPr lang="en-US" dirty="0" err="1"/>
              <a:t>tearout</a:t>
            </a:r>
            <a:r>
              <a:rPr lang="en-US" dirty="0"/>
              <a:t> limits, are suitable for use with both thermally cut, sawed and sheared edges, and must be met for all bolt holes. Accordingly, the edge distances in Tables J3.4 and J3.4M are workmanship standards and are no longer dependent on edge condition or fabrication method.</a:t>
            </a:r>
          </a:p>
          <a:p>
            <a:endParaRPr lang="en-US" dirty="0"/>
          </a:p>
          <a:p>
            <a:r>
              <a:rPr lang="en-US" b="1" dirty="0"/>
              <a:t>Source</a:t>
            </a:r>
            <a:r>
              <a:rPr lang="en-US" dirty="0"/>
              <a:t>: AISC</a:t>
            </a:r>
            <a:r>
              <a:rPr lang="en-US" baseline="0" dirty="0"/>
              <a:t> 360-16, Chapter J Commentary</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60</a:t>
            </a:fld>
            <a:endParaRPr lang="en-US" altLang="en-US"/>
          </a:p>
        </p:txBody>
      </p:sp>
    </p:spTree>
    <p:extLst>
      <p:ext uri="{BB962C8B-B14F-4D97-AF65-F5344CB8AC3E}">
        <p14:creationId xmlns:p14="http://schemas.microsoft.com/office/powerpoint/2010/main" val="3638295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Bolts</a:t>
            </a:r>
            <a:r>
              <a:rPr lang="en-US" baseline="0" dirty="0"/>
              <a:t> are the most common steel fastener used in connections today.</a:t>
            </a: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baseline="0" dirty="0"/>
              <a:t>: Guide to Design Criteria for Bolted and Riveted Joints, G. Kulak</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a:t>
            </a:fld>
            <a:endParaRPr lang="en-US" altLang="en-US"/>
          </a:p>
        </p:txBody>
      </p:sp>
    </p:spTree>
    <p:extLst>
      <p:ext uri="{BB962C8B-B14F-4D97-AF65-F5344CB8AC3E}">
        <p14:creationId xmlns:p14="http://schemas.microsoft.com/office/powerpoint/2010/main" val="379599562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61</a:t>
            </a:fld>
            <a:endParaRPr lang="en-US" altLang="en-US"/>
          </a:p>
        </p:txBody>
      </p:sp>
    </p:spTree>
    <p:extLst>
      <p:ext uri="{BB962C8B-B14F-4D97-AF65-F5344CB8AC3E}">
        <p14:creationId xmlns:p14="http://schemas.microsoft.com/office/powerpoint/2010/main" val="37834797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62</a:t>
            </a:fld>
            <a:endParaRPr lang="en-US" altLang="en-US"/>
          </a:p>
        </p:txBody>
      </p:sp>
    </p:spTree>
    <p:extLst>
      <p:ext uri="{BB962C8B-B14F-4D97-AF65-F5344CB8AC3E}">
        <p14:creationId xmlns:p14="http://schemas.microsoft.com/office/powerpoint/2010/main" val="39484150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Limiting the edge distance to not more than 12 times the thickness of the connected part under consideration, but not more than 6 in. (150 mm), is intended to provide for the exclusion of moisture in the event of paint failure, thus preventing corrosion between the parts that might accumulate and force these parts to separate. More restrictive limitations are required for connected parts of unpainted weathering steel exposed to atmospheric corrosion. </a:t>
            </a:r>
          </a:p>
          <a:p>
            <a:endParaRPr lang="en-US" dirty="0"/>
          </a:p>
          <a:p>
            <a:r>
              <a:rPr lang="en-US" dirty="0"/>
              <a:t>The longitudinal spacing applies only to elements consisting of a shape and a plate, or two plates. For elements, such as back-to-back angles not subject to corrosion, the longitudinal spacing may be as required for structural requirements.</a:t>
            </a:r>
          </a:p>
          <a:p>
            <a:endParaRPr lang="en-US" dirty="0"/>
          </a:p>
          <a:p>
            <a:r>
              <a:rPr lang="en-US" b="1" dirty="0"/>
              <a:t>Source</a:t>
            </a:r>
            <a:r>
              <a:rPr lang="en-US" dirty="0"/>
              <a:t>: AISC</a:t>
            </a:r>
            <a:r>
              <a:rPr lang="en-US" baseline="0" dirty="0"/>
              <a:t> 360-16, Chapter J Commentary</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63</a:t>
            </a:fld>
            <a:endParaRPr lang="en-US" altLang="en-US"/>
          </a:p>
        </p:txBody>
      </p:sp>
    </p:spTree>
    <p:extLst>
      <p:ext uri="{BB962C8B-B14F-4D97-AF65-F5344CB8AC3E}">
        <p14:creationId xmlns:p14="http://schemas.microsoft.com/office/powerpoint/2010/main" val="305938706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talk about basics</a:t>
            </a:r>
            <a:r>
              <a:rPr lang="en-US" baseline="0" dirty="0"/>
              <a:t> of welds: helpful resources, the processes, weld types, dimensional limitations and weld symbols.</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64</a:t>
            </a:fld>
            <a:endParaRPr lang="en-US" altLang="en-US"/>
          </a:p>
        </p:txBody>
      </p:sp>
    </p:spTree>
    <p:extLst>
      <p:ext uri="{BB962C8B-B14F-4D97-AF65-F5344CB8AC3E}">
        <p14:creationId xmlns:p14="http://schemas.microsoft.com/office/powerpoint/2010/main" val="412638987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PDF versions of all AISC Design Guides are available for free download by AISC Educator and Student Members at https://www.aisc.org/publications/design-guides/design-guide-pdfs </a:t>
            </a:r>
          </a:p>
          <a:p>
            <a:endParaRPr lang="en-US" dirty="0"/>
          </a:p>
          <a:p>
            <a:r>
              <a:rPr lang="en-US" dirty="0"/>
              <a:t>Note: When students purchase a Steel Construction Manual through the Manual Discount Program, they are automatically enrolled as AISC Student Members. </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65</a:t>
            </a:fld>
            <a:endParaRPr lang="en-US" altLang="en-US"/>
          </a:p>
        </p:txBody>
      </p:sp>
    </p:spTree>
    <p:extLst>
      <p:ext uri="{BB962C8B-B14F-4D97-AF65-F5344CB8AC3E}">
        <p14:creationId xmlns:p14="http://schemas.microsoft.com/office/powerpoint/2010/main" val="25233795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66</a:t>
            </a:fld>
            <a:endParaRPr lang="en-US" altLang="en-US"/>
          </a:p>
        </p:txBody>
      </p:sp>
    </p:spTree>
    <p:extLst>
      <p:ext uri="{BB962C8B-B14F-4D97-AF65-F5344CB8AC3E}">
        <p14:creationId xmlns:p14="http://schemas.microsoft.com/office/powerpoint/2010/main" val="34565651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Molten metal, like the weld pool, has the ability to dissolve large quantities of gases such as nitrogen and oxygen. As the metal cools, the solubility of these gases in the liquid metal decreases, and dissolved gases precipitate out or, alternatively, react with metallic atoms, forming various nitrides and oxides. When this evolution of gas occurs near the solidification temperature, the gas bubbles exiting the liquid metal can leave behind spheres or cylindrical cavities, just as the metal solidifies. Such volumetric voids in the weld metal are called porosity. Additionally, small quantities of nitrogen left behind in the metal can cause embrittlement, even if no porosity is present. Metallic compounds can combine with nitrogen and oxygen to form inclusions and reduce mechanical properties. Given that the atmosphere is composed of roughly 80 percent nitrogen and 19 percent oxygen, both the weld pool and the drops of metal that leave the electrode must be protected from these gases.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Shielding is typically accomplished by one of two means, or a combination of both. Fluxes melt to form slags, which may be used to coat the individual droplets of metal that leave the electrode. Additionally, once the slags contact the weld pool, they float to the surface and shield the pool as well. Slags act as a mechanical lid on the weld pool, keeping nitrogen and oxygen from contaminating the weld deposit. Additionally, such slags perform another important function: For out-of-position welding (vertical, overhead), the slag constitutes a mechanical support for the liquid weld metal, helping to shape the weld bead and hold it in place.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second means of shielding is through gases. Such gases may be generated from fluxes contained in, on, or around the electrode, or shielding gas may be delivered directly to the weld region. Suitable shielding gases include inert gases, such as argon and helium, or carbon dioxide, which is not inert but is sufficient for shielding nonetheless. These gases displace the atmosphere, moving nitrogen and oxygen away from the region.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1" u="none" strike="noStrike" kern="1200" baseline="0" dirty="0">
                <a:solidFill>
                  <a:schemeClr val="tx1"/>
                </a:solidFill>
                <a:latin typeface="Times New Roman" panose="02020603050405020304" pitchFamily="18" charset="0"/>
                <a:ea typeface="+mn-ea"/>
                <a:cs typeface="+mn-cs"/>
              </a:rPr>
              <a:t> AISC Design Guide 21</a:t>
            </a:r>
            <a:endParaRPr lang="en-US" i="1"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67</a:t>
            </a:fld>
            <a:endParaRPr lang="en-US" altLang="en-US"/>
          </a:p>
        </p:txBody>
      </p:sp>
    </p:spTree>
    <p:extLst>
      <p:ext uri="{BB962C8B-B14F-4D97-AF65-F5344CB8AC3E}">
        <p14:creationId xmlns:p14="http://schemas.microsoft.com/office/powerpoint/2010/main" val="14818569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Currently, in the fabrication and erection of steel buildings, three welding processes dominate. These processes, plus a few others that are occasionally used for specialized applications, will be covered in this section. All involve melting and mixing of filler metals and base metals, followed by solidification and fusion of the various materials. “Arc welding” defines a group of welding processes that involve heating the work pieces with an electric arc.</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choice of welding process is usually left up to the contractor, as the contractor is typically best positioned to select the optimal process for a given application. In unique situations, the engineer may specify a special process, or processes for specific applications in the contract documents, but this practice is uncommon. The selection of the welding process is typically considered part of the “means and methods” of construction, and the choice of process may significantly affect the cost of a project. When properly used, all of the welding processes listed in AWS D1.1 are capable of delivering welds with the requisite quality for building construction. Of course, any welding process can be abused, and all can produce welds of poor quality if improper procedures are used, or if the welder’s skills are inadequate.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Although the selection and control of the welding process is typically the responsibility of the contractor, it is important that all parties involved understand these processes in order to ensure high quality and economical fabrication. Particularly when problems arise on a project, the engineer may be required to become involved with welding process issues, and a basic knowledge of how the process operates will aid in resolving construction problems.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21</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68</a:t>
            </a:fld>
            <a:endParaRPr lang="en-US" altLang="en-US"/>
          </a:p>
        </p:txBody>
      </p:sp>
    </p:spTree>
    <p:extLst>
      <p:ext uri="{BB962C8B-B14F-4D97-AF65-F5344CB8AC3E}">
        <p14:creationId xmlns:p14="http://schemas.microsoft.com/office/powerpoint/2010/main" val="33597025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In shielded metal arc welding (SMAW), commonly known as “stick” welding or manual welding, an arc is established between a coated electrode and the weld pool. Shielding for the process is supplied by the electrode coating, which decomposes as the filler metal is consumed.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Metal from the metallic core of the electrode is melted and becomes part of the deposited weld. SMAW is the successor to bare metal arc welding, which relied only on a light coating on the electrode and was essentially unshielded. With the addition of the flux coating on the electrode, weld quality was significantly enhanced.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SMAW is characterized by versatility, simplicity, and flexibility. In the 1940s, 1950s and 1960s, SMAW was commonly used for field erection of steel buildings, as well as for shop fabrication that could not be done with submerged arc welding. The advent of flux cored arc welding in the 1960s, however, displaced much of the SMAW in both the shop and field.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SMAW is commonly used for tack welding, fabricating miscellaneous components, and repair welding. It has earned a reputation for dependably depositing high-quality welds. It is, however, slower and more costly than other methods of welding. In order to obtain quality welds, more welder skill is typically required for SMAW as compared to the semi-automatic processes. SMAW is one of the prequalified processes listed in AWS D1.1 and the WPS used with this process can be prequalified, providing all the criteria of AWS D1.1, clause 3, are met.</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lvl="0" indent="0" algn="l" defTabSz="949325" rtl="0" eaLnBrk="0" fontAlgn="base" latinLnBrk="0" hangingPunct="0">
              <a:lnSpc>
                <a:spcPct val="100000"/>
              </a:lnSpc>
              <a:spcBef>
                <a:spcPct val="30000"/>
              </a:spcBef>
              <a:spcAft>
                <a:spcPct val="0"/>
              </a:spcAft>
              <a:buClrTx/>
              <a:buSzTx/>
              <a:buFontTx/>
              <a:buNone/>
              <a:tabLst/>
              <a:defRPr/>
            </a:pPr>
            <a:r>
              <a:rPr lang="en-US" sz="1000" b="0" i="0" u="none" strike="noStrike" kern="1200" baseline="0" dirty="0">
                <a:solidFill>
                  <a:schemeClr val="tx1"/>
                </a:solidFill>
                <a:latin typeface="Times New Roman" panose="02020603050405020304" pitchFamily="18" charset="0"/>
                <a:ea typeface="+mn-ea"/>
                <a:cs typeface="+mn-cs"/>
              </a:rPr>
              <a:t>(Note: WPS is welding procedure specification. For a WPS to be prequalified, it must comply with all the provisions of the code including prequalified steels, filler metals, preheat levels, weld joint details, welding processes, and welding parameters. If not prequalified, it has to be tested. The limits and tests are described in Clause 3 of AWS D1.1.)</a:t>
            </a: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1" u="none" strike="noStrike" kern="1200" baseline="0" dirty="0">
                <a:solidFill>
                  <a:schemeClr val="tx1"/>
                </a:solidFill>
                <a:latin typeface="Times New Roman" panose="02020603050405020304" pitchFamily="18" charset="0"/>
                <a:ea typeface="+mn-ea"/>
                <a:cs typeface="+mn-cs"/>
              </a:rPr>
              <a:t>Process Issues &amp; Concerns for the Engineer</a:t>
            </a:r>
            <a:r>
              <a:rPr lang="en-US" sz="1000" b="0" i="0" u="none" strike="noStrike" kern="1200" baseline="0" dirty="0">
                <a:solidFill>
                  <a:schemeClr val="tx1"/>
                </a:solidFill>
                <a:latin typeface="Times New Roman" panose="02020603050405020304" pitchFamily="18" charset="0"/>
                <a:ea typeface="+mn-ea"/>
                <a:cs typeface="+mn-cs"/>
              </a:rPr>
              <a:t>: Some electrodes for SMAW are referred to as low hydrogen while others are not. Because both types of electrodes are available and because the use of electrodes that are not low hydrogen may lead to cracking, it is important to know the differences in these filler metals and where low-hydrogen electrodes are required. AWS D1.1 addresses the acceptability of these electrodes for prequalification welding procedure specifications (WPS).</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baseline="0" dirty="0"/>
              <a:t> AISC Design Guide 21</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69</a:t>
            </a:fld>
            <a:endParaRPr lang="en-US" altLang="en-US"/>
          </a:p>
        </p:txBody>
      </p:sp>
    </p:spTree>
    <p:extLst>
      <p:ext uri="{BB962C8B-B14F-4D97-AF65-F5344CB8AC3E}">
        <p14:creationId xmlns:p14="http://schemas.microsoft.com/office/powerpoint/2010/main" val="237445993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SMAW welding is performed using a power supply with constant current (CC) output (Figure 2–3, DG 21). Formerly, this was called variable voltage (VV). Either alternating current (AC) or direct current (DC) may be used. If primary electrical power is available, a transformer (for AC output) or a transformer/rectifier (for DC output) is used to convert the high-voltage alternating current into high-amperage output, suitable for welding. Today, small, lightweight, and highly portable inverter power supplies can perform this function more efficiently, reducing operating costs. When primary power is not available, the same type of equipment may be powered by portable power generation systems. Alternatively, individual engine-driven welders, fueled by gasoline, diesel fuel, or propane, can be used to generate the necessary welding power directly.</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Electrodes for SMAW consist of a solid-core wire, surrounded by a coating of material called flux. The materials vary in composition, but the purpose of all coatings is to shield the molten weld metal from the atmosphere. After this function is complete, the decomposed coatings form a slag coating that covers the final weld. The slag is removed after welding. One end of the electrode has no coating; this is the grip end where the exposed core wire is inserted into the electrode holder. The size of the electrode is based upon the diameter of the core wire. Electrodes range in size from 1/8 in. to 3/16 in. for most structural work, although smaller and larger sizes are available. Larger electrodes can carry more welding current, and thus melt faster, yielding higher production rates. The as-received lengths of the electrodes vary with the diameter and an electrode that is 14 to 18 in. long is typical (Figure 2–5, DG21).</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Today, SMAW is seldom used for the primary shop fabrication or field erection of buildings due to its lower productivity. However, because of its simplicity, it is used where access for equipment is limited or when transporting and positioning of equipment would be a major task. A prime example is tack welding—moving equipment around a structural component may take more time than making the tack welds. Thus, SMAW is often used for this purpose. Portability makes SMAW ideal for applications such as welding sheet steel decks to supporting members.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flexibility of SMAW may make it the contractor’s process of choice where a whole range of welds must be made. This is often the case for smaller field erection projects where a limited number of welders may be used to make a variety of welds. Repair welds are often made with SMAW, again due in part to its flexibility.</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chief disadvantage of SMAW lies in its inherently lower productivity rate, and thus it is not typically used for large, long welds, which are better performed with more automated welding processes.</a:t>
            </a:r>
          </a:p>
          <a:p>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a:p>
            <a:r>
              <a:rPr lang="en-US" dirty="0"/>
              <a:t>Size usually indicates diameter of the core rod. Common from 1/8 to 7/32 inch.</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70</a:t>
            </a:fld>
            <a:endParaRPr lang="en-US" altLang="en-US"/>
          </a:p>
        </p:txBody>
      </p:sp>
    </p:spTree>
    <p:extLst>
      <p:ext uri="{BB962C8B-B14F-4D97-AF65-F5344CB8AC3E}">
        <p14:creationId xmlns:p14="http://schemas.microsoft.com/office/powerpoint/2010/main" val="1365001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The ASTM specification for structural rivets, A502, provided three grades, 1, 2, and 3. Grade 1 is a carbon steel rivet for general structural purposes, Grade 2 is for use with higher strength steels, and Grade 3 is similar to Grade 2 but has atmospheric corrosion resistant properties. The only mechanical property specified for rivets is hardness. The stress vs. strain relationship for the different strength levels is shown in the figure. (The plot shown represents the response of a coupon taken from the parent rivet or bolt.) Since the only reason for dealing with rivet strength today is in the evaluation of an existing structure, care must be taken to ascertain the grade of the rivets in the structure. Very old structures might have rivet steel of lesser strength than that reflected by ASTM A502. (This ASTM standard, A502, was discontinued in 1999 though it has since been reaffirmed and is a current standard.)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1" i="0" u="none" strike="noStrike" kern="1200" baseline="0" dirty="0">
                <a:solidFill>
                  <a:schemeClr val="tx1"/>
                </a:solidFill>
                <a:latin typeface="Times New Roman" panose="02020603050405020304" pitchFamily="18" charset="0"/>
                <a:ea typeface="+mn-ea"/>
                <a:cs typeface="+mn-cs"/>
              </a:rPr>
              <a:t>Source</a:t>
            </a:r>
            <a:r>
              <a:rPr lang="en-US" sz="1000" b="0" i="0" u="none" strike="noStrike" kern="1200" baseline="0" dirty="0">
                <a:solidFill>
                  <a:schemeClr val="tx1"/>
                </a:solidFill>
                <a:latin typeface="Times New Roman" panose="02020603050405020304" pitchFamily="18" charset="0"/>
                <a:ea typeface="+mn-ea"/>
                <a:cs typeface="+mn-cs"/>
              </a:rPr>
              <a:t>: AISC Design Guide 15</a:t>
            </a: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Remember that rivets should not be used in new structures and are simply provided here so that you can see the difference in bolt and rivet behavior.</a:t>
            </a:r>
          </a:p>
          <a:p>
            <a:endParaRPr lang="en-US" b="0" i="0" dirty="0"/>
          </a:p>
          <a:p>
            <a:r>
              <a:rPr lang="en-US" b="0" i="0" dirty="0"/>
              <a:t>Also note that</a:t>
            </a:r>
            <a:r>
              <a:rPr lang="en-US" b="0" i="0" baseline="0" dirty="0"/>
              <a:t> alpha groups will be gone in the 2022 version of the </a:t>
            </a:r>
            <a:r>
              <a:rPr lang="en-US" b="0" i="1" baseline="0" dirty="0"/>
              <a:t>Specification</a:t>
            </a:r>
            <a:r>
              <a:rPr lang="en-US" b="0" i="0" baseline="0" dirty="0"/>
              <a:t>.</a:t>
            </a:r>
            <a:endParaRPr lang="en-US" b="0"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a:t>
            </a:fld>
            <a:endParaRPr lang="en-US" altLang="en-US"/>
          </a:p>
        </p:txBody>
      </p:sp>
    </p:spTree>
    <p:extLst>
      <p:ext uri="{BB962C8B-B14F-4D97-AF65-F5344CB8AC3E}">
        <p14:creationId xmlns:p14="http://schemas.microsoft.com/office/powerpoint/2010/main" val="368221187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kern="1200" dirty="0">
                <a:solidFill>
                  <a:schemeClr val="tx1"/>
                </a:solidFill>
                <a:effectLst/>
                <a:latin typeface="Times New Roman" panose="02020603050405020304" pitchFamily="18" charset="0"/>
                <a:ea typeface="+mn-ea"/>
                <a:cs typeface="+mn-cs"/>
              </a:rPr>
              <a:t>Flux-cored arc welding (FCAW) is “an arc welding process using an arc between a continuous filler metal electrode and the weld pool. The process is used with shielding gas from a flux contained within the tubular electrode, with or without additional shielding from externally supplied gas, and without the application of pressure” (AWS, 2010). Inside the tubular electrode is a combination of materials that include flux and perhaps metal powders. The flux ingredients inside the electrode perform the same function as the flux on the outside of an SMAW electrode and eventually form an extensive slag cover over the weld bead. FCAW electrodes are said to be “continuous.” In reality, they have finite length, but because these wire electrodes are spooled onto packages that may consist of anywhere from 1 to 1,000 </a:t>
            </a:r>
            <a:r>
              <a:rPr lang="en-US" sz="1000" b="0" i="0" kern="1200" dirty="0" err="1">
                <a:solidFill>
                  <a:schemeClr val="tx1"/>
                </a:solidFill>
                <a:effectLst/>
                <a:latin typeface="Times New Roman" panose="02020603050405020304" pitchFamily="18" charset="0"/>
                <a:ea typeface="+mn-ea"/>
                <a:cs typeface="+mn-cs"/>
              </a:rPr>
              <a:t>lb</a:t>
            </a:r>
            <a:r>
              <a:rPr lang="en-US" sz="1000" b="0" i="0" kern="1200" dirty="0">
                <a:solidFill>
                  <a:schemeClr val="tx1"/>
                </a:solidFill>
                <a:effectLst/>
                <a:latin typeface="Times New Roman" panose="02020603050405020304" pitchFamily="18" charset="0"/>
                <a:ea typeface="+mn-ea"/>
                <a:cs typeface="+mn-cs"/>
              </a:rPr>
              <a:t> of material, they are virtually continuous in comparison to SMAW electrodes.</a:t>
            </a:r>
          </a:p>
          <a:p>
            <a:endParaRPr lang="en-US" sz="1000" b="0" i="0" kern="1200" dirty="0">
              <a:solidFill>
                <a:schemeClr val="tx1"/>
              </a:solidFill>
              <a:effectLst/>
              <a:latin typeface="Times New Roman" panose="02020603050405020304" pitchFamily="18" charset="0"/>
              <a:ea typeface="+mn-ea"/>
              <a:cs typeface="+mn-cs"/>
            </a:endParaRPr>
          </a:p>
          <a:p>
            <a:r>
              <a:rPr lang="en-US" sz="1000" b="0" i="0" kern="1200" dirty="0">
                <a:solidFill>
                  <a:schemeClr val="tx1"/>
                </a:solidFill>
                <a:effectLst/>
                <a:latin typeface="Times New Roman" panose="02020603050405020304" pitchFamily="18" charset="0"/>
                <a:ea typeface="+mn-ea"/>
                <a:cs typeface="+mn-cs"/>
              </a:rPr>
              <a:t>FCAW may be applied automatically or semi-automatically, although most FCAW is done </a:t>
            </a:r>
            <a:r>
              <a:rPr lang="en-US" sz="1000" b="0" i="0" kern="1200" dirty="0" err="1">
                <a:solidFill>
                  <a:schemeClr val="tx1"/>
                </a:solidFill>
                <a:effectLst/>
                <a:latin typeface="Times New Roman" panose="02020603050405020304" pitchFamily="18" charset="0"/>
                <a:ea typeface="+mn-ea"/>
                <a:cs typeface="+mn-cs"/>
              </a:rPr>
              <a:t>semiautomatically</a:t>
            </a:r>
            <a:r>
              <a:rPr lang="en-US" sz="1000" b="0" i="0" kern="1200" dirty="0">
                <a:solidFill>
                  <a:schemeClr val="tx1"/>
                </a:solidFill>
                <a:effectLst/>
                <a:latin typeface="Times New Roman" panose="02020603050405020304" pitchFamily="18" charset="0"/>
                <a:ea typeface="+mn-ea"/>
                <a:cs typeface="+mn-cs"/>
              </a:rPr>
              <a:t>. In semiautomatic welding, the welded holds the gun and controls travel speed, whereas in automatic welding, these functions are mechanically controlled. With SMAW, the welder must maintain the arc length (the gap between the electrode and the workpiece), while manually feeding the electrode into the puddle and advancing the electrode along the joint. With automatic and semiautomatic processes such as FCAW, the operator does not need to maintain the arc length or feed the electrode into the puddle. The power supply maintains the arc length and the wire feeder delivers the electrode to the arc. In </a:t>
            </a:r>
            <a:r>
              <a:rPr lang="en-US" sz="1000" b="0" i="0" kern="1200" dirty="0" err="1">
                <a:solidFill>
                  <a:schemeClr val="tx1"/>
                </a:solidFill>
                <a:effectLst/>
                <a:latin typeface="Times New Roman" panose="02020603050405020304" pitchFamily="18" charset="0"/>
                <a:ea typeface="+mn-ea"/>
                <a:cs typeface="+mn-cs"/>
              </a:rPr>
              <a:t>automatical</a:t>
            </a:r>
            <a:r>
              <a:rPr lang="en-US" sz="1000" b="0" i="0" kern="1200" dirty="0">
                <a:solidFill>
                  <a:schemeClr val="tx1"/>
                </a:solidFill>
                <a:effectLst/>
                <a:latin typeface="Times New Roman" panose="02020603050405020304" pitchFamily="18" charset="0"/>
                <a:ea typeface="+mn-ea"/>
                <a:cs typeface="+mn-cs"/>
              </a:rPr>
              <a:t> welding, the travel speed is regulated by a mechanism that advances the electrode along the joint.</a:t>
            </a:r>
          </a:p>
          <a:p>
            <a:endParaRPr lang="en-US" b="0" dirty="0"/>
          </a:p>
          <a:p>
            <a:r>
              <a:rPr lang="en-US" sz="1000" b="0" i="1" u="none" strike="noStrike" kern="1200" baseline="0" dirty="0">
                <a:solidFill>
                  <a:schemeClr val="tx1"/>
                </a:solidFill>
                <a:latin typeface="Times New Roman" panose="02020603050405020304" pitchFamily="18" charset="0"/>
                <a:ea typeface="+mn-ea"/>
                <a:cs typeface="+mn-cs"/>
              </a:rPr>
              <a:t>Process Issues &amp; Concerns for the Engineer</a:t>
            </a:r>
            <a:r>
              <a:rPr lang="en-US" sz="1000" b="0" i="0" u="none" strike="noStrike" kern="1200" baseline="0" dirty="0">
                <a:solidFill>
                  <a:schemeClr val="tx1"/>
                </a:solidFill>
                <a:latin typeface="Times New Roman" panose="02020603050405020304" pitchFamily="18" charset="0"/>
                <a:ea typeface="+mn-ea"/>
                <a:cs typeface="+mn-cs"/>
              </a:rPr>
              <a:t>: Certain flux-cored arc welding (FCAW) electrodes are intended to be used for making single-pass welds. When misapplied and used in multiple-pass applications, such electrodes may induce cracking. AWS D1.1 precludes the use of these electrodes for prequalified WPS. </a:t>
            </a:r>
            <a:endParaRPr lang="en-US" b="0" dirty="0"/>
          </a:p>
          <a:p>
            <a:endParaRPr lang="en-US" b="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71</a:t>
            </a:fld>
            <a:endParaRPr lang="en-US" altLang="en-US"/>
          </a:p>
        </p:txBody>
      </p:sp>
    </p:spTree>
    <p:extLst>
      <p:ext uri="{BB962C8B-B14F-4D97-AF65-F5344CB8AC3E}">
        <p14:creationId xmlns:p14="http://schemas.microsoft.com/office/powerpoint/2010/main" val="296187476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Within the category of flux-cored arc welding, there are two specific subsets: gas-shielded flux core (FCAW-G) and self-shielded flux core (FCAW-S). Self-shielded flux-cored electrodes require no external shielding gas; the entire shielding system results from the flux ingredients contained within the core of the tubular electrode. The gas-shielded versions of flux-cored electrodes utilize an externally supplied shielding gas. Self-shielded flux-cored electrodes are better suited for field welding situations where wind may displace the shielding gas required for FCAW-G. The FCAW-G process tends to be more operator friendly and is generally preferred in situations where the gas shielding can be protected from disruption.</a:t>
            </a:r>
          </a:p>
          <a:p>
            <a:endParaRPr lang="en-US" dirty="0"/>
          </a:p>
          <a:p>
            <a:r>
              <a:rPr lang="en-US" dirty="0"/>
              <a:t>FCAW is one of the prequalified processes listed in AWS D1.1, and the WPS used with this process can be prequalified, provided that all of the criteria of AWS D1.1, clause 3 are met.</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Note: This slide is showing self-shielded</a:t>
            </a:r>
            <a:r>
              <a:rPr lang="en-US" baseline="0" dirty="0"/>
              <a:t> wire. </a:t>
            </a:r>
            <a:r>
              <a:rPr lang="en-US" dirty="0"/>
              <a:t>Gas shielded is</a:t>
            </a:r>
            <a:r>
              <a:rPr lang="en-US" baseline="0" dirty="0"/>
              <a:t> typically used </a:t>
            </a:r>
            <a:r>
              <a:rPr lang="en-US" dirty="0"/>
              <a:t>in the shop and self-shielded used in the field. Self-shielded permits welding without having to bring gas</a:t>
            </a:r>
            <a:r>
              <a:rPr lang="en-US" baseline="0" dirty="0"/>
              <a:t> to the field</a:t>
            </a:r>
            <a:r>
              <a:rPr lang="en-US" dirty="0"/>
              <a: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flux cored arc welding process offers two distinct advantages over shielded metal arc welding. First, the electrode is continuous, eliminating the built-in starts and stops that are inevitable with shielded metal arc welding. Not only does this have an economic advantage because the welder can continue welding until the weld is complete, but arc starts and stops, which create potential sources of weld discontinuities, are reduced.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second major advantage is that increased amperages can be used with flux cored arc welding, with a corresponding increase in deposition rate and productivity. While the gun cable assembly may be 10 or more </a:t>
            </a:r>
            <a:r>
              <a:rPr lang="en-US" sz="1000" b="0" i="0" u="none" strike="noStrike" kern="1200" baseline="0" dirty="0" err="1">
                <a:solidFill>
                  <a:schemeClr val="tx1"/>
                </a:solidFill>
                <a:latin typeface="Times New Roman" panose="02020603050405020304" pitchFamily="18" charset="0"/>
                <a:ea typeface="+mn-ea"/>
                <a:cs typeface="+mn-cs"/>
              </a:rPr>
              <a:t>ft</a:t>
            </a:r>
            <a:r>
              <a:rPr lang="en-US" sz="1000" b="0" i="0" u="none" strike="noStrike" kern="1200" baseline="0" dirty="0">
                <a:solidFill>
                  <a:schemeClr val="tx1"/>
                </a:solidFill>
                <a:latin typeface="Times New Roman" panose="02020603050405020304" pitchFamily="18" charset="0"/>
                <a:ea typeface="+mn-ea"/>
                <a:cs typeface="+mn-cs"/>
              </a:rPr>
              <a:t> long, the electrical power is delivered to the tubular electrode near the point where it exits the gun. As the electrode passes through a hollow copper tube, called a contact tip, the electrical energy is transferred to the electrode. Then, current is transferred through the electrode until it gets to the arc.</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short distance from the contact tip to the arc is known as the electrode extension or “</a:t>
            </a:r>
            <a:r>
              <a:rPr lang="en-US" sz="1000" b="0" i="0" u="none" strike="noStrike" kern="1200" baseline="0" dirty="0" err="1">
                <a:solidFill>
                  <a:schemeClr val="tx1"/>
                </a:solidFill>
                <a:latin typeface="Times New Roman" panose="02020603050405020304" pitchFamily="18" charset="0"/>
                <a:ea typeface="+mn-ea"/>
                <a:cs typeface="+mn-cs"/>
              </a:rPr>
              <a:t>stickout</a:t>
            </a:r>
            <a:r>
              <a:rPr lang="en-US" sz="1000" b="0" i="0" u="none" strike="noStrike" kern="1200" baseline="0" dirty="0">
                <a:solidFill>
                  <a:schemeClr val="tx1"/>
                </a:solidFill>
                <a:latin typeface="Times New Roman" panose="02020603050405020304" pitchFamily="18" charset="0"/>
                <a:ea typeface="+mn-ea"/>
                <a:cs typeface="+mn-cs"/>
              </a:rPr>
              <a:t>” and is typically w ¾ in. to 1 1/8” in., although it may be as large as 2 or 3 in. Given that this distance is small, and that the electrode is typically fed through the contact tip at a rate of 200 in. per minute or more, there is little time for the electrode to overheat. The higher permissible amperages allow for higher deposition rates (i.e., more pounds of metal can be deposited in a given length of time). Additionally, because of the continuous electrode, the arc can stay lit longer since there is no interruption to change electrodes. Combined, these two features make FCAW much more economical to use as compared to SMAW.</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Because FCAW is semi-automatic, welders do not need to maintain the arc length—that is controlled by the machine. However, the welder must maintain the electrode extension or “</a:t>
            </a:r>
            <a:r>
              <a:rPr lang="en-US" sz="1000" b="0" i="0" u="none" strike="noStrike" kern="1200" baseline="0" dirty="0" err="1">
                <a:solidFill>
                  <a:schemeClr val="tx1"/>
                </a:solidFill>
                <a:latin typeface="Times New Roman" panose="02020603050405020304" pitchFamily="18" charset="0"/>
                <a:ea typeface="+mn-ea"/>
                <a:cs typeface="+mn-cs"/>
              </a:rPr>
              <a:t>stickout</a:t>
            </a:r>
            <a:r>
              <a:rPr lang="en-US" sz="1000" b="0" i="0" u="none" strike="noStrike" kern="1200" baseline="0" dirty="0">
                <a:solidFill>
                  <a:schemeClr val="tx1"/>
                </a:solidFill>
                <a:latin typeface="Times New Roman" panose="02020603050405020304" pitchFamily="18" charset="0"/>
                <a:ea typeface="+mn-ea"/>
                <a:cs typeface="+mn-cs"/>
              </a:rPr>
              <a:t>” distance. The welder does not need to feed the filler metal into the joint — that is done by the wire feeder. Unlike the variable resistor associated with SMAW, FCAW has a fixed resistance (for a given electrode extension), and more uniform welding conditions are maintained. In some ways, less welder skill is required for FCAW welding. However, because of the higher deposition rates involved, FCAW welders must learn how to control the larger volumes of molten metal that are common to this process.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FCAW welding equipment costs more and is less portable than SMAW equipment. Guns and cables are more costly to buy and maintain than are the simple electrode holders used for SMAW. To change from one size of electrode to another, the welder has to change the coil or spool of electrode, perhaps change the drive rolls in the wire feeder, and make changes to the gun and cable assembly. Thus, as compared to SMAW, such changes are more complicated.</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72</a:t>
            </a:fld>
            <a:endParaRPr lang="en-US" altLang="en-US"/>
          </a:p>
        </p:txBody>
      </p:sp>
    </p:spTree>
    <p:extLst>
      <p:ext uri="{BB962C8B-B14F-4D97-AF65-F5344CB8AC3E}">
        <p14:creationId xmlns:p14="http://schemas.microsoft.com/office/powerpoint/2010/main" val="188165101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For shop welding, an automatic or semi automatic process is usually used. SAW is one possible process.</a:t>
            </a:r>
            <a:endParaRPr lang="en-US" baseline="0" dirty="0"/>
          </a:p>
          <a:p>
            <a:endParaRPr lang="en-US" dirty="0"/>
          </a:p>
          <a:p>
            <a:r>
              <a:rPr lang="en-US" dirty="0"/>
              <a:t>Submerged arc welding (SAW) is “an arc welding process using an arc or arcs between a bare metal electrode or electrodes and the weld pool. The arc and molten metal are shielding by a blanket of granular flux on the workpieces. The process is used without pressure and with filler metal from the electrode and sometimes from a supplemental source.” (AWS, 202)</a:t>
            </a:r>
          </a:p>
          <a:p>
            <a:endParaRPr lang="en-US" dirty="0"/>
          </a:p>
          <a:p>
            <a:r>
              <a:rPr lang="en-US" dirty="0"/>
              <a:t>Because the arc is completely covered by the flux (i.e. it is submerged), it is not visible and the weld is made without the flash, spatter and sparks that characterize the open-arc processes. The nature of the flux is such that little smoke or visible fumes are emitted under normal conditions.</a:t>
            </a:r>
          </a:p>
          <a:p>
            <a:endParaRPr lang="en-US" dirty="0"/>
          </a:p>
          <a:p>
            <a:r>
              <a:rPr lang="en-US" dirty="0"/>
              <a:t>SAW is typically used automatically, although semiautomatic operation is also utilized. In automatic welding, the electrode is positioned with respect to the joint and also is automatically propelled along the length of the joint, as shown in the figure on the next slide.</a:t>
            </a:r>
          </a:p>
          <a:p>
            <a:endParaRPr lang="en-US" dirty="0"/>
          </a:p>
          <a:p>
            <a:r>
              <a:rPr lang="en-US" sz="1000" b="0" i="0" u="none" strike="noStrike" kern="1200" baseline="0" dirty="0">
                <a:solidFill>
                  <a:schemeClr val="tx1"/>
                </a:solidFill>
                <a:latin typeface="Times New Roman" panose="02020603050405020304" pitchFamily="18" charset="0"/>
                <a:ea typeface="+mn-ea"/>
                <a:cs typeface="+mn-cs"/>
              </a:rPr>
              <a:t>SAW is most commonly used with one electrode, although it is possible to use more. Two electrodes may be fed through a single electrical contact tip, and this is formally called parallel electrode welding. When two or more separate, individually controlled arcs are used, the configuration is formally known as multiple electrode welding, although it is often called tandem arc welding. The granular flux must stay in place to shield the weld pool, and thus, SAW is restricted to the flat and horizontal welding positions.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Like FCAW, SAW equipment consists of a power source, a wire feeder, a device through which the electrode is fed and electrical power is introduced, and a work lead and clamp. The power supply can be either constant current or constant voltage, and SAW can be performed with either direct or alternating current. In the more common automatic mode, the electrode is propelled along the joint in a mechanized system, or the work is moved under a fixed welding head. In semi-automatic welding, the welder moves the gun along the joint. The mechanized systems range from simple systems that move a semi-automatic gun along the joint to self-contained wire-feeder/motion-control systems typically called tractors. Welding fixtures are typically required when the work is moved under a fixed head, and such systems may become quite large and complex, depending on the nature of the work being done.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SAW additionally requires a flux delivery system. For many applications, a simple hopper allows the flux to be delivered by gravity. For semi-automatic applications, a pressurized container is used, and the flux is delivered by means of compressed air, which must be clean and dry, or the flux will become contaminated. Multiple-electrode SAW refers to a variation of submerged arc that utilizes at least two separate power supplies and two separate wire drives, and feeds two electrodes independently. Some applications, such as the manufacture of line pipe, may use up to five independent electrodes in a multiple-electrode configuration.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dirty="0"/>
              <a:t>Additional Note: Welds</a:t>
            </a:r>
            <a:r>
              <a:rPr lang="en-US" baseline="0" dirty="0"/>
              <a:t> melt into the base metal and AISC and AWS permit designers to use that extra throat if the contractor can show that it is consistent. SAW is a good candidate for this because it runs hotter than SMAW or FCAW so it often penetrates more. So the weld can be stronger but the weld metal is the same design strength.</a:t>
            </a: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73</a:t>
            </a:fld>
            <a:endParaRPr lang="en-US" altLang="en-US"/>
          </a:p>
        </p:txBody>
      </p:sp>
    </p:spTree>
    <p:extLst>
      <p:ext uri="{BB962C8B-B14F-4D97-AF65-F5344CB8AC3E}">
        <p14:creationId xmlns:p14="http://schemas.microsoft.com/office/powerpoint/2010/main" val="13794696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SAW is capable of high productivity rates because it can use higher welding currents, resulting in higher deposition rates and deeper penetration. Higher deposition rates simply mean that the contractor can deposit the required weld in less time. The deeper penetration may allow fillet-weld sizes to be reduced, or may permit the use of groove-weld details that require less weld metal. For even higher deposition rates, a second or third electrode can be added into the system to increase productivity further. Because the process typically is automated, SAW welds usually are made continuous for the length of the joint.</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Welds made under the protective layer of flux are excellent in appearance and spatter-free. This is of particular significance for steel designated as architecturally exposed structural steel (AESS) where the completed SAW weld rarely requires any post-weld treatment to enhance its appearance.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Another benefit of the SAW process is freedom from the open arc. This means that the welder is not required to use the standard protective helmet, and multiple welding operations can be conducted in a tight, restricted area without the need for extensive shields to guard the operators from arc flash. The process produces very little smoke, which is another production advantage, particularly in situations with restricted ventilation. The freedom from the open arc also proves to be one of the chief drawbacks of the process; it does not allow the operator to observe the weld puddle. When SAW is applied semi-automatically, the operator must learn to propel the gun carefully in a manner that will ensure uniform bead contour. The experienced operator relies on the formation of a uniform slag blanket to indicate the nature of the deposit underneath it. For single-pass welds, this is mastered fairly readily; however, for multiple-pass welding, the degree of skill required is significant. Therefore, most submerged arc applications are mechanized.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nature of the joint must then lend itself to automation if the process is to prove viable. Long, uninterrupted, straight seams are ideal applications for SAW. Short, intermittent welds are better made with one of the open-arc processes.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Finally, SAW is restricted to the flat and horizontal position. For shop fabrication, the use of positioners, or simple reorientation of the weldment, can facilitate in-position welding. However, field conditions prohibit such opportunities, and thus restrict the suitability of SAW.</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Because of its advantages, many fabricators will use SAW anywhere it is practical. Typical applications include the longitudinal seams on plate girders, box sections, and cruciform columns. In bridge shops, butt splices of flanges and webs are typically made with SAW, as are the stiffener-to-web welds.</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74</a:t>
            </a:fld>
            <a:endParaRPr lang="en-US" altLang="en-US"/>
          </a:p>
        </p:txBody>
      </p:sp>
    </p:spTree>
    <p:extLst>
      <p:ext uri="{BB962C8B-B14F-4D97-AF65-F5344CB8AC3E}">
        <p14:creationId xmlns:p14="http://schemas.microsoft.com/office/powerpoint/2010/main" val="2326961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The gas metal arc welding (GMAW) process utilizes an arc between a typically solid electrode and the weld pool, with a shielding gas that surrounds the arc. The process and equipment are very much like FCAW-G. GMAW uses a solid- or metal-cored electrode and leaves no appreciable amount of residual slag. Historically, GMAW has not been a common method of welding in the structural steel fabrication shop because of its sensitivity to mill scale, rust, limited puddle control, and shielding loss. However, developments such as metal-cored electrodes and improved controls for pulsed GMAW are resulting in increased use of this process for structural steel.</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has a variety of colloquial names, including the popular term MIG (metal inert gas) welding, and others such as mini-wire welding, micro-wire welding, and solid-wire welding. When GMAW is performed with carbon dioxide (CO2) shielding gas, it may be referred to as MAG (metal active gas) welding. The transfer of metal from the electrode to the weld pool may occur in several manners, called transfer modes. While a dozen or so transfer modes have been defined, four are commonly used in structural applications.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is one of the prequalified processes listed in AWS D1.1, and the WPSs used with this process can be prequalified, providing all the criteria of AWS D1.1, clause 3, are met. As an exception, GMAW-S (the short circuit transfer mode discussed below) may not be used with prequalified WPSs. GMAW-S is in the category of “code-approved” processes.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like FCAW, requires a power supply, a wire feeder, a gun and cable system, a work lead and clamp, and a power lead that runs from the power source to the wire feeder. Some GMAW power supplies and wire feeders are combined into one self-contained housing. Additionally, a shielding gas regulator and flow meter, and hoses are required. GMAW is performed using a constant voltage (CV) power supply. The wire feeder mechanically drives the coiled electrode through the gun and cable system. Gun cable assemblies are typically 10 to 15 </a:t>
            </a:r>
            <a:r>
              <a:rPr lang="en-US" sz="1000" b="0" i="0" u="none" strike="noStrike" kern="1200" baseline="0" dirty="0" err="1">
                <a:solidFill>
                  <a:schemeClr val="tx1"/>
                </a:solidFill>
                <a:latin typeface="Times New Roman" panose="02020603050405020304" pitchFamily="18" charset="0"/>
                <a:ea typeface="+mn-ea"/>
                <a:cs typeface="+mn-cs"/>
              </a:rPr>
              <a:t>ft</a:t>
            </a:r>
            <a:r>
              <a:rPr lang="en-US" sz="1000" b="0" i="0" u="none" strike="noStrike" kern="1200" baseline="0" dirty="0">
                <a:solidFill>
                  <a:schemeClr val="tx1"/>
                </a:solidFill>
                <a:latin typeface="Times New Roman" panose="02020603050405020304" pitchFamily="18" charset="0"/>
                <a:ea typeface="+mn-ea"/>
                <a:cs typeface="+mn-cs"/>
              </a:rPr>
              <a:t> long, allowing for some movement of the gun from the wire feeder.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and FCAW equipment is similar enough that in many cases it is used interchangeably. GMAW power supplies may have additional controls for optimizing the output characteristics for certain modes of transfer.</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regardless of the mode of transfer, has some inherent advantages and limitations that will be presented first. Because no slag covers the weld, cleanup after welding is simple and low cost. GMAW electrodes typically cost less than flux-cored electrodes. GMAW has all the previously cited advantages of semi-automatic and automatic processes. GMAW with solid electrodes is capable of depositing weld metal with very low levels of diffusible hydrogen. An overall limitation of GMAW, regardless of mode, is that the process is more sensitive to contaminants that might be present on the steel surface, including mill scale, rust, and oil. GMAW can handle some of these contaminants, but other processes with slag systems can typically tolerate greater levels of such materials. Porosity may result when surfaces are too contaminated, and heavy scale may inhibit fusion.</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As a gas-shielded process, GMAW has the same limitations as does FCAW-G: If the gas shield is disturbed, porosity will result. Even before the onset of porosity, the mechanical properties of the weld deposit, specifically the ductility and toughness, may deteriorate. Additional advantages and limitations of GMAW depend on the mode of transfer. Spray transfer permits higher deposition rates and deposits welds with good appearance, but requires the use of the higher cost argon-based shielding gas mixtures and can be used only in the flat and horizontal positions. Globular transfer uses low-cost carbon dioxide shielding and offers high deposition rates, but weld appearance is inferior to spray transfer, and extensive spatter is typical. The mode is also restricted to the flat and horizontal positions.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Short circuit transfer is ideal for sheet metal, and while it can be used out-of-position (vertical and overhead), the strong tendency toward fusion defects makes it undesirable for most structural applications.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Pulsed spray arc permits all-position welding and deposits welds with good appearance. Like spray transfer, this mode requires the use of the more expensive argon-based shielding gas mixtures. The welding equipment is more expensive and complex, but technical advances in power source controls have simplified the user interfaces.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GMAW is not widely used in the structural steel fabrication industry in the United States, but both solid and metal-cored electrodes have been used for shop fabrication of a variety of miscellaneous applications. Typically, but not exclusively, the welds are limited to single-pass situations. A major user of GMAW is the metal building industry, where nearly all semi-automatic welding is done with this process. Because it offers freedom from slag, GMAW is often used for tack welding.</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lvl="0" indent="0" algn="l" defTabSz="949325" rtl="0" eaLnBrk="0" fontAlgn="base" latinLnBrk="0" hangingPunct="0">
              <a:lnSpc>
                <a:spcPct val="100000"/>
              </a:lnSpc>
              <a:spcBef>
                <a:spcPct val="30000"/>
              </a:spcBef>
              <a:spcAft>
                <a:spcPct val="0"/>
              </a:spcAft>
              <a:buClrTx/>
              <a:buSzTx/>
              <a:buFontTx/>
              <a:buNone/>
              <a:tabLst/>
              <a:defRPr/>
            </a:pPr>
            <a:r>
              <a:rPr lang="en-US" sz="1000" b="0" i="1" u="none" strike="noStrike" kern="1200" baseline="0" dirty="0">
                <a:solidFill>
                  <a:schemeClr val="tx1"/>
                </a:solidFill>
                <a:latin typeface="Times New Roman" panose="02020603050405020304" pitchFamily="18" charset="0"/>
                <a:ea typeface="+mn-ea"/>
                <a:cs typeface="+mn-cs"/>
              </a:rPr>
              <a:t>Process Issues &amp; Concerns for the Engineer</a:t>
            </a:r>
            <a:r>
              <a:rPr lang="en-US" sz="1000" b="0" i="0" u="none" strike="noStrike" kern="1200" baseline="0" dirty="0">
                <a:solidFill>
                  <a:schemeClr val="tx1"/>
                </a:solidFill>
                <a:latin typeface="Times New Roman" panose="02020603050405020304" pitchFamily="18" charset="0"/>
                <a:ea typeface="+mn-ea"/>
                <a:cs typeface="+mn-cs"/>
              </a:rPr>
              <a:t>: The mode of transfer describes the nature of the transfer of metal from the end of the electrode to the weld pool. Multiple modes of arc transfer are possible with gas metal arc welding (GMAW). One mode is short-circuit transfer, a low-energy mode of transfer that may lead to the weld defect of incomplete fusion. This is a serious defect that behaves much like a crack. Because the same electrode, equipment, shielding gas and other factors can be used for both short-circuit transfer and other modes of transfer, it is important to understand the conditions under which short-circuit transfer may occur. AWS D1.1 does not permit the use of short-circuit transfer with prequalified WPS, although the mode may be used when the WPS is qualified by test and the welder is qualified to use this mode.</a:t>
            </a:r>
            <a:endParaRPr lang="en-US" b="0" dirty="0"/>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75</a:t>
            </a:fld>
            <a:endParaRPr lang="en-US" altLang="en-US"/>
          </a:p>
        </p:txBody>
      </p:sp>
    </p:spTree>
    <p:extLst>
      <p:ext uri="{BB962C8B-B14F-4D97-AF65-F5344CB8AC3E}">
        <p14:creationId xmlns:p14="http://schemas.microsoft.com/office/powerpoint/2010/main" val="9360642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76</a:t>
            </a:fld>
            <a:endParaRPr lang="en-US" altLang="en-US"/>
          </a:p>
        </p:txBody>
      </p:sp>
    </p:spTree>
    <p:extLst>
      <p:ext uri="{BB962C8B-B14F-4D97-AF65-F5344CB8AC3E}">
        <p14:creationId xmlns:p14="http://schemas.microsoft.com/office/powerpoint/2010/main" val="19978987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77</a:t>
            </a:fld>
            <a:endParaRPr lang="en-US" altLang="en-US"/>
          </a:p>
        </p:txBody>
      </p:sp>
    </p:spTree>
    <p:extLst>
      <p:ext uri="{BB962C8B-B14F-4D97-AF65-F5344CB8AC3E}">
        <p14:creationId xmlns:p14="http://schemas.microsoft.com/office/powerpoint/2010/main" val="13270431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AWS D1.1 prescribes</a:t>
            </a:r>
            <a:r>
              <a:rPr lang="en-US" baseline="0" dirty="0"/>
              <a:t> limits of angular deviation from true horizontal and vertical planes. </a:t>
            </a:r>
          </a:p>
          <a:p>
            <a:endParaRPr lang="en-US" baseline="0" dirty="0"/>
          </a:p>
          <a:p>
            <a:r>
              <a:rPr lang="en-US" baseline="0" dirty="0"/>
              <a:t>The flat position is preferred in all types of welding because weld metal can be deposited faster and easier. For example, a 5/16” fillet weld may require 50% more time to deposit in the horizontal position than in the flat position. Vertical &amp; overhead welds may take three times as long as the same weld made in the flat position. In shop, the work is usually positioned to permit flat or horizontal welding by turning the members over as needed. </a:t>
            </a:r>
          </a:p>
          <a:p>
            <a:endParaRPr lang="en-US" baseline="0" dirty="0"/>
          </a:p>
          <a:p>
            <a:r>
              <a:rPr lang="en-US" b="1" baseline="0" dirty="0"/>
              <a:t>Source: </a:t>
            </a:r>
            <a:r>
              <a:rPr lang="en-US" baseline="0" dirty="0"/>
              <a:t>AISC Detailing for Steel Construction</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78</a:t>
            </a:fld>
            <a:endParaRPr lang="en-US" altLang="en-US"/>
          </a:p>
        </p:txBody>
      </p:sp>
    </p:spTree>
    <p:extLst>
      <p:ext uri="{BB962C8B-B14F-4D97-AF65-F5344CB8AC3E}">
        <p14:creationId xmlns:p14="http://schemas.microsoft.com/office/powerpoint/2010/main" val="4481010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a:t>
            </a:r>
            <a:r>
              <a:rPr lang="en-US" baseline="0" dirty="0"/>
              <a:t> are different types of joint configurations that influence the type of weld to be specified. </a:t>
            </a:r>
          </a:p>
          <a:p>
            <a:endParaRPr lang="en-US" baseline="0" dirty="0"/>
          </a:p>
          <a:p>
            <a:r>
              <a:rPr lang="en-US" baseline="0" dirty="0"/>
              <a:t>i.e. – butt joints may use groove welds, lap joints may use fillet welds, etc.</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79</a:t>
            </a:fld>
            <a:endParaRPr lang="en-US" altLang="en-US"/>
          </a:p>
        </p:txBody>
      </p:sp>
    </p:spTree>
    <p:extLst>
      <p:ext uri="{BB962C8B-B14F-4D97-AF65-F5344CB8AC3E}">
        <p14:creationId xmlns:p14="http://schemas.microsoft.com/office/powerpoint/2010/main" val="20050023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Welds may be placed into three major categories: groove welds, fillet welds, and plug/slot welds. For groove welds, there are two subcategories: complete joint penetration (CJP) groove welds and partial joint penetration (PJP) groove welds. Groove and fillet welds are of primary interest for major structural connections. The most common use of plug and slot welds in structural applications is for joining the center of large web </a:t>
            </a:r>
            <a:r>
              <a:rPr lang="en-US" sz="1000" b="0" i="0" u="none" strike="noStrike" kern="1200" baseline="0" dirty="0" err="1">
                <a:solidFill>
                  <a:schemeClr val="tx1"/>
                </a:solidFill>
                <a:latin typeface="Times New Roman" panose="02020603050405020304" pitchFamily="18" charset="0"/>
                <a:ea typeface="+mn-ea"/>
                <a:cs typeface="+mn-cs"/>
              </a:rPr>
              <a:t>doubler</a:t>
            </a:r>
            <a:r>
              <a:rPr lang="en-US" sz="1000" b="0" i="0" u="none" strike="noStrike" kern="1200" baseline="0" dirty="0">
                <a:solidFill>
                  <a:schemeClr val="tx1"/>
                </a:solidFill>
                <a:latin typeface="Times New Roman" panose="02020603050405020304" pitchFamily="18" charset="0"/>
                <a:ea typeface="+mn-ea"/>
                <a:cs typeface="+mn-cs"/>
              </a:rPr>
              <a:t> plates to deep wide-flange members (fillet welds are typically applied around the perimeter).</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80</a:t>
            </a:fld>
            <a:endParaRPr lang="en-US" altLang="en-US"/>
          </a:p>
        </p:txBody>
      </p:sp>
    </p:spTree>
    <p:extLst>
      <p:ext uri="{BB962C8B-B14F-4D97-AF65-F5344CB8AC3E}">
        <p14:creationId xmlns:p14="http://schemas.microsoft.com/office/powerpoint/2010/main" val="5401618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a:t>
            </a:fld>
            <a:endParaRPr lang="en-US" altLang="en-US"/>
          </a:p>
        </p:txBody>
      </p:sp>
    </p:spTree>
    <p:extLst>
      <p:ext uri="{BB962C8B-B14F-4D97-AF65-F5344CB8AC3E}">
        <p14:creationId xmlns:p14="http://schemas.microsoft.com/office/powerpoint/2010/main" val="49210779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A variety of groove weld preparations are possible for CJP groove welds as shown. Preparations are necessary because, except for the thinnest of materials, the penetration of the welding processes is typically not adequate to obtain the depth of fusion required for the needed weld strength. Thinner sections, up to a maximum of 3/8 in., may be joined with square edge preparations using prequalified welding procedure specifications.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For most structural steel applications, therefore, some type of joint preparation is required. The easiest preparations to make and the most commonly applied involve planar surfaces, e.g., the V- and bevel-groove weld types. The curved surfaces associated with the U- and J-groove preparations are more costly to prepare because they typically involve machining or air-arc gouging. The curved surface details usually require less weld metal in order to obtain a weld of the same strength as the planar surface alternatives.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When properly detailed and welded, any of the CJP groove weld details will yield a connection equal in strength to the connected material. Similarly, a variety of PJP groove weld details can be used to achieve the specified effective throat dimensions. As a result, the typical practice in the structural steel industry is for the engineer to leave the selection of the groove weld type and details up to the contractor. Based upon factors such as knowledge and experience, the plan of fabrication and erection, as well as available equipment, the contractor selects the groove weld detail that yields the required quality at the lowest cost.</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82</a:t>
            </a:fld>
            <a:endParaRPr lang="en-US" altLang="en-US"/>
          </a:p>
        </p:txBody>
      </p:sp>
    </p:spTree>
    <p:extLst>
      <p:ext uri="{BB962C8B-B14F-4D97-AF65-F5344CB8AC3E}">
        <p14:creationId xmlns:p14="http://schemas.microsoft.com/office/powerpoint/2010/main" val="33371926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By definition, complete joint penetration (CJP) groove welds have a throat dimension equal to the thickness of the plates that they join. In the past, these welds were known as complete penetration (CP) welds, and before that, full penetration (FP) welds. For statically loaded structures, CJP groove welds develop the full strength of the attached materials.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CJP groove welds may be applied to butt, T-, and corner joints. They are often required in butt joints loaded in tension. When butt joints are loaded in compression, and for T and corner joints loaded in shear, design requirements rarely justify the use of CJP groove welds. In general, the prequalified CJP groove weld details listed in AWS D1.1 require steel backing if made from one side and back gouging if made from both sides.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This ensures complete fusion throughout the thickness of the material being joined. In general, for CJP groove weld details welded from one side without steel backing, or for two sided details without </a:t>
            </a:r>
            <a:r>
              <a:rPr lang="en-US" sz="1000" b="0" i="0" u="none" strike="noStrike" kern="1200" baseline="0" dirty="0" err="1">
                <a:solidFill>
                  <a:schemeClr val="tx1"/>
                </a:solidFill>
                <a:latin typeface="Times New Roman" panose="02020603050405020304" pitchFamily="18" charset="0"/>
                <a:ea typeface="+mn-ea"/>
                <a:cs typeface="+mn-cs"/>
              </a:rPr>
              <a:t>backgouging</a:t>
            </a:r>
            <a:r>
              <a:rPr lang="en-US" sz="1000" b="0" i="0" u="none" strike="noStrike" kern="1200" baseline="0" dirty="0">
                <a:solidFill>
                  <a:schemeClr val="tx1"/>
                </a:solidFill>
                <a:latin typeface="Times New Roman" panose="02020603050405020304" pitchFamily="18" charset="0"/>
                <a:ea typeface="+mn-ea"/>
                <a:cs typeface="+mn-cs"/>
              </a:rPr>
              <a:t>, procedure qualification testing is required to prove that the full throat is developed.</a:t>
            </a:r>
          </a:p>
          <a:p>
            <a:r>
              <a:rPr lang="en-US" sz="1000" b="0" i="0" u="none" strike="noStrike" kern="1200" baseline="0" dirty="0">
                <a:solidFill>
                  <a:schemeClr val="tx1"/>
                </a:solidFill>
                <a:latin typeface="Times New Roman" panose="02020603050405020304" pitchFamily="18" charset="0"/>
                <a:ea typeface="+mn-ea"/>
                <a:cs typeface="+mn-cs"/>
              </a:rPr>
              <a:t>A special exception to this is applied to tubular connections, for which CJP groove welds may be made from one side without backing.</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CJP groove welds have two advantages over other weld types, and these advantages have also resulted in widespread abuse with respect to the tendency to specify CJPs in situations where there are better options. As has been mentioned, these welds develop the full strength of the connected material.</a:t>
            </a:r>
          </a:p>
          <a:p>
            <a:r>
              <a:rPr lang="en-US" sz="1000" b="0" i="0" u="none" strike="noStrike" kern="1200" baseline="0" dirty="0">
                <a:solidFill>
                  <a:schemeClr val="tx1"/>
                </a:solidFill>
                <a:latin typeface="Times New Roman" panose="02020603050405020304" pitchFamily="18" charset="0"/>
                <a:ea typeface="+mn-ea"/>
                <a:cs typeface="+mn-cs"/>
              </a:rPr>
              <a:t>Thus, one advantage of these welds is that no design calculations are required when CJP groove welds are used in statically loaded structures. The simple specification of “CJP” in the tail of the welding symbol is sufficient to ensure that when fabricated according to the applicable standards, the weld will develop the strength of the connected material.</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A PJP groove weld is one that, by definition, has a throat dimension less than the thickness of the materials it joins. PJP groove welds can be applied to butt, corner, and T-joints. They are commonly used for column splices where the butt joint is usually loaded in compression, or with only limited tension. PJP groove welds are also commonly used in corner joints of built-up box columns. Both</a:t>
            </a:r>
          </a:p>
          <a:p>
            <a:r>
              <a:rPr lang="en-US" sz="1000" b="0" i="0" u="none" strike="noStrike" kern="1200" baseline="0" dirty="0">
                <a:solidFill>
                  <a:schemeClr val="tx1"/>
                </a:solidFill>
                <a:latin typeface="Times New Roman" panose="02020603050405020304" pitchFamily="18" charset="0"/>
                <a:ea typeface="+mn-ea"/>
                <a:cs typeface="+mn-cs"/>
              </a:rPr>
              <a:t>fillet welds and PJP groove welds can be used in T-joints, and inside corner joints. The relative economic advantages of both are discussed in Section 14.2 of this Design Guide 21.</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83</a:t>
            </a:fld>
            <a:endParaRPr lang="en-US" altLang="en-US"/>
          </a:p>
        </p:txBody>
      </p:sp>
    </p:spTree>
    <p:extLst>
      <p:ext uri="{BB962C8B-B14F-4D97-AF65-F5344CB8AC3E}">
        <p14:creationId xmlns:p14="http://schemas.microsoft.com/office/powerpoint/2010/main" val="19338448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Of primary interest to the designer is the dimension noted as the “throat.” The throat is theoretically the weakest plane in the weld and therefore controls the design of many welds.</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84</a:t>
            </a:fld>
            <a:endParaRPr lang="en-US" altLang="en-US"/>
          </a:p>
        </p:txBody>
      </p:sp>
    </p:spTree>
    <p:extLst>
      <p:ext uri="{BB962C8B-B14F-4D97-AF65-F5344CB8AC3E}">
        <p14:creationId xmlns:p14="http://schemas.microsoft.com/office/powerpoint/2010/main" val="428220757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Fillet welds have a triangular cross-section and are applied to the surface or edges of the materials that they join. Fillet welds by themselves do not fully fuse the cross-sectional areas of parts that they join, although it is usually possible to develop full-strength connections with fillet welds alone. Fillet welds can be applied to T- and lap joints, and to the inside corner of corner joints. Fillet welds may be used to add strength to PJP groove welds, and may be used to provide for a more gradual contour to CJP groove welds in T- and corner joints. When used in conjunction with CJP groove welds, the strength of the fillet weld is not added to that of the CJP groove weld.</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Fillet welds are used extensively in structural steel fabrication and are often used to join shear tabs to columns, gussets to beams and columns, stiffeners to webs, and light columns to base plates, as well as many other examples.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size of a fillet weld is specified in terms of the leg size, even though the strength of the weld is theoretically controlled by the throat size. For equal-legged, flat-faced, or convex-faced fillet welds applied to surfaces that are oriented 90° apart, the throat dimension is found by multiplying the leg size by 0.707 (e.g., sin 45°).</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Because fillet welds do not fuse the cross-section of the joint, there will always be an unfused plane under the root of the fillet, or in the case of double-sided fillets, between the two (unless the fillet is applied on top of a groove weld). </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85</a:t>
            </a:fld>
            <a:endParaRPr lang="en-US" altLang="en-US"/>
          </a:p>
        </p:txBody>
      </p:sp>
    </p:spTree>
    <p:extLst>
      <p:ext uri="{BB962C8B-B14F-4D97-AF65-F5344CB8AC3E}">
        <p14:creationId xmlns:p14="http://schemas.microsoft.com/office/powerpoint/2010/main" val="9111591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86</a:t>
            </a:fld>
            <a:endParaRPr lang="en-US" altLang="en-US"/>
          </a:p>
        </p:txBody>
      </p:sp>
    </p:spTree>
    <p:extLst>
      <p:ext uri="{BB962C8B-B14F-4D97-AF65-F5344CB8AC3E}">
        <p14:creationId xmlns:p14="http://schemas.microsoft.com/office/powerpoint/2010/main" val="19465979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effective area of a fillet weld shall be the effective length multiplied by the effective throat. The effective throat of a fillet weld shall be the shortest distance from the root to the face of the diagrammatic weld. An increase in effective throat is permitted if consistent penetration beyond the root of the diagrammatic weld is demonstrated by tests using the production process and procedure variables. </a:t>
            </a:r>
          </a:p>
          <a:p>
            <a:endParaRPr lang="en-US" dirty="0"/>
          </a:p>
          <a:p>
            <a:r>
              <a:rPr lang="en-US" dirty="0"/>
              <a:t>For fillet welds in holes and slots, the effective length shall be the length of the centerline of the weld along the center of the plane through the throat. In the case of overlapping fillets, the effective area shall not exceed the nominal cross-sectional area of the hole or slot, in the plane of the faying surface</a:t>
            </a:r>
          </a:p>
          <a:p>
            <a:endParaRPr lang="en-US" dirty="0"/>
          </a:p>
          <a:p>
            <a:r>
              <a:rPr lang="en-US" b="1" dirty="0"/>
              <a:t>Source</a:t>
            </a:r>
            <a:r>
              <a:rPr lang="en-US" dirty="0"/>
              <a:t>: AISC 360-16, Chapter J</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87</a:t>
            </a:fld>
            <a:endParaRPr lang="en-US" altLang="en-US"/>
          </a:p>
        </p:txBody>
      </p:sp>
    </p:spTree>
    <p:extLst>
      <p:ext uri="{BB962C8B-B14F-4D97-AF65-F5344CB8AC3E}">
        <p14:creationId xmlns:p14="http://schemas.microsoft.com/office/powerpoint/2010/main" val="44578188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minimum size has nothing</a:t>
            </a:r>
            <a:r>
              <a:rPr lang="en-US" baseline="0" dirty="0"/>
              <a:t> to do with design but is specified for practicality. Concern is also for welding heat input/cracking resistance. </a:t>
            </a:r>
          </a:p>
          <a:p>
            <a:endParaRPr lang="en-US" baseline="0" dirty="0"/>
          </a:p>
          <a:p>
            <a:r>
              <a:rPr lang="en-US" sz="1000" b="0" i="0" u="none" strike="noStrike" kern="1200" baseline="0" dirty="0">
                <a:solidFill>
                  <a:schemeClr val="tx1"/>
                </a:solidFill>
                <a:latin typeface="Times New Roman" panose="02020603050405020304" pitchFamily="18" charset="0"/>
                <a:ea typeface="+mn-ea"/>
                <a:cs typeface="+mn-cs"/>
              </a:rPr>
              <a:t>The minimum weld sizes in Table J2.4 of AISC 360-16 are not design related requirements but are used to address welding-related concerns that involve fusion and cracking. In order to make a good arc weld, there is a minimum amount of thermal energy that must be introduced into the joint. Failure to do so may result in the deposition of weld metal, albeit without fusion to the base metal. Alternatively, when insufficient thermal energy is delivered to the joint, the cooling rate experienced by the weld and the heat-affected zone may be such that cracking occurs. To ensure that a reasonable level of thermal energy is introduced into the joint, AISC Specification Table J2.4 requires that a certain minimum weld size be applied, regardless of design loads. This is possible because there is a direct relationship between the thermal energy introduced into the joint and the weld size applied to the joint. This assumes, however, that the weld size is applied in a single pass.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minimum fillet weld size need never exceed the thickness of the thinner part being joined. In some extreme circumstances, the connection might involve an extremely thick plate being joined to a very thin plate. The AISC Specification dictates that the weld need not exceed the size of the thinner part. However, under these circumstances, additional preheat based on the thicker material may be justified. </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sz="1000" b="0" i="0" u="none" strike="noStrike" kern="1200" baseline="0" dirty="0">
              <a:solidFill>
                <a:schemeClr val="tx1"/>
              </a:solidFill>
              <a:latin typeface="Times New Roman" panose="02020603050405020304"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88</a:t>
            </a:fld>
            <a:endParaRPr lang="en-US" altLang="en-US"/>
          </a:p>
        </p:txBody>
      </p:sp>
    </p:spTree>
    <p:extLst>
      <p:ext uri="{BB962C8B-B14F-4D97-AF65-F5344CB8AC3E}">
        <p14:creationId xmlns:p14="http://schemas.microsoft.com/office/powerpoint/2010/main" val="195223515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Both the AISC Specification and AWS D1.1 have provisions that specify maximum fillet weld sizes. These provisions are frequently misunderstood and misapplied. AISC Specification Section J2.2b requires a maximum fillet weld size along the edges of </a:t>
            </a:r>
            <a:r>
              <a:rPr lang="en-US" sz="1000" b="0" i="0" u="none" strike="noStrike" kern="1200" baseline="0" dirty="0">
                <a:solidFill>
                  <a:srgbClr val="C00000"/>
                </a:solidFill>
                <a:latin typeface="Times New Roman" panose="02020603050405020304" pitchFamily="18" charset="0"/>
                <a:ea typeface="+mn-ea"/>
                <a:cs typeface="+mn-cs"/>
              </a:rPr>
              <a:t>material 1/4 in. or more in thickness</a:t>
            </a:r>
            <a:r>
              <a:rPr lang="en-US" sz="1000" b="0" i="0" u="none" strike="noStrike" kern="1200" baseline="0" dirty="0">
                <a:solidFill>
                  <a:schemeClr val="tx1"/>
                </a:solidFill>
                <a:latin typeface="Times New Roman" panose="02020603050405020304" pitchFamily="18" charset="0"/>
                <a:ea typeface="+mn-ea"/>
                <a:cs typeface="+mn-cs"/>
              </a:rPr>
              <a:t>. Note that this applies only to the situation where welds are applied “along the edges.” Such conditions include lap joints, and some corner joint configurations, but do not include T-joints. These provisions came about because it is possible for welders (particularly when using SMAW electrodes) to melt away the top edge of the member when welding on an edge.</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This creates a weld with a normal weld toe dimension, but the corresponding weld throat may be much smaller than the designer intended. Melting away the top edge is not detrimental to the welded joint, provided that the required throat dimension is obtained. For thinner materials (identified as less than 1/4 in. thick), this situation is less likely to occur, and thus these provisions only apply to the edges of thicker members. </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If it is required for a weld to have more capacity than is provided with a fillet weld with a leg size that is 1/16 in. less than the thickness of the edge, it may be possible to specify an unequal legged fillet, allowing the other leg to be larger. </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i="1"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89</a:t>
            </a:fld>
            <a:endParaRPr lang="en-US" altLang="en-US"/>
          </a:p>
        </p:txBody>
      </p:sp>
    </p:spTree>
    <p:extLst>
      <p:ext uri="{BB962C8B-B14F-4D97-AF65-F5344CB8AC3E}">
        <p14:creationId xmlns:p14="http://schemas.microsoft.com/office/powerpoint/2010/main" val="3612991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The provisions of Section J2.2b apply only to situations where welds are applied “along the edges” such as lap joints (shown), and some corner configurations. This does not include T-joints.</a:t>
            </a:r>
          </a:p>
          <a:p>
            <a:endParaRPr lang="en-US" sz="1000" b="0" i="0" u="none" strike="noStrike" kern="1200" baseline="0" dirty="0">
              <a:solidFill>
                <a:schemeClr val="tx1"/>
              </a:solidFill>
              <a:latin typeface="Times New Roman" panose="02020603050405020304" pitchFamily="18" charset="0"/>
              <a:ea typeface="+mn-ea"/>
              <a:cs typeface="+mn-cs"/>
            </a:endParaRPr>
          </a:p>
          <a:p>
            <a:r>
              <a:rPr lang="en-US" sz="1000" b="0" i="0" u="none" strike="noStrike" kern="1200" baseline="0" dirty="0">
                <a:solidFill>
                  <a:schemeClr val="tx1"/>
                </a:solidFill>
                <a:latin typeface="Times New Roman" panose="02020603050405020304" pitchFamily="18" charset="0"/>
                <a:ea typeface="+mn-ea"/>
                <a:cs typeface="+mn-cs"/>
              </a:rPr>
              <a:t>The common misuse of the provisions of Section J2.2b comes about when they are applied to situations involving the placement of welds on a surface versus on an edge. Consider a tube column welded to a base plate. A fillet weld may be specified, and may be required to develop the full capacity of the tube wall. Assuming access to the inside of the tube is limited (as is typically the case), the single-sided weld will often need to have a leg size that exceeds the tube wall thickness. The maximum fillet weld size provisions do not apply in this situation since the weld is not on an edge.</a:t>
            </a:r>
          </a:p>
          <a:p>
            <a:endParaRPr lang="en-US" i="1"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i="0"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i="0" baseline="0" dirty="0" err="1"/>
              <a:t>Sidenote</a:t>
            </a:r>
            <a:r>
              <a:rPr lang="en-US" i="0" baseline="0" dirty="0"/>
              <a:t>: For T and Corner joints, there is no maximum fillet weld size. BUT any time a weld is bigger than the connected part thickness, the designer has to think about both the strength of those connected parts and how those parts will perform during the life of the structure. (Thus, it’s usually better not to use a weld bigger than the connected part thickness)</a:t>
            </a:r>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90</a:t>
            </a:fld>
            <a:endParaRPr lang="en-US" altLang="en-US"/>
          </a:p>
        </p:txBody>
      </p:sp>
    </p:spTree>
    <p:extLst>
      <p:ext uri="{BB962C8B-B14F-4D97-AF65-F5344CB8AC3E}">
        <p14:creationId xmlns:p14="http://schemas.microsoft.com/office/powerpoint/2010/main" val="39978153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For thicker members in lap joints, it is possible for the welder to melt away the upper corner, resulting in a weld that appears to be full size but actually lacks the required weld throat dimension. See Figure C-J2.1(a). On thinner members, the full weld throat is likely to be achieved, even if the edge is melted away. Accordingly, when the plate is 1/4 in. (6 mm) or thicker, the maximum fillet weld size is 1 /16 in. (2 mm) less than the plate thickness, t, which is sufficient to ensure that the edge remains.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1" dirty="0"/>
              <a:t>Source</a:t>
            </a:r>
            <a:r>
              <a:rPr lang="en-US" dirty="0"/>
              <a:t>: AISC 360-16 Chapter J Commentary</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91</a:t>
            </a:fld>
            <a:endParaRPr lang="en-US" altLang="en-US"/>
          </a:p>
        </p:txBody>
      </p:sp>
    </p:spTree>
    <p:extLst>
      <p:ext uri="{BB962C8B-B14F-4D97-AF65-F5344CB8AC3E}">
        <p14:creationId xmlns:p14="http://schemas.microsoft.com/office/powerpoint/2010/main" val="2595594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connection designer specifies the threaded condition. This is a use condition: you do not order X bolts or N bolts. The fabricator/detailer</a:t>
            </a:r>
            <a:r>
              <a:rPr lang="en-US" baseline="0" dirty="0"/>
              <a:t> will ensure an N or X condition when detailing the connection and determining bolt length.</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a:t>
            </a:fld>
            <a:endParaRPr lang="en-US" altLang="en-US"/>
          </a:p>
        </p:txBody>
      </p:sp>
    </p:spTree>
    <p:extLst>
      <p:ext uri="{BB962C8B-B14F-4D97-AF65-F5344CB8AC3E}">
        <p14:creationId xmlns:p14="http://schemas.microsoft.com/office/powerpoint/2010/main" val="9540783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Times New Roman" panose="02020603050405020304" pitchFamily="18" charset="0"/>
                <a:ea typeface="+mn-ea"/>
                <a:cs typeface="+mn-cs"/>
              </a:rPr>
              <a:t>AISC Specification Section J2.2b requires that fillet weld lengths be at least four times the leg size. For welds that do not meet this criterion, the effective weld size is to be taken as 4 of its length. The four times length provision, combined with the Table J2.4 minimum fillet weld size, results in a minimum weld length requirements as a function of the thickness of the material being joined, although such provisions are not explicitly stated.</a:t>
            </a:r>
          </a:p>
          <a:p>
            <a:endParaRPr lang="en-US" sz="1000" b="0" i="0" u="none" strike="noStrike" kern="1200" baseline="0" dirty="0">
              <a:solidFill>
                <a:schemeClr val="tx1"/>
              </a:solidFill>
              <a:latin typeface="Times New Roman" panose="02020603050405020304" pitchFamily="18" charset="0"/>
              <a:ea typeface="+mn-ea"/>
              <a:cs typeface="+mn-cs"/>
            </a:endParaRPr>
          </a:p>
          <a:p>
            <a:pPr marL="0" marR="0" indent="0" algn="l" defTabSz="949325" rtl="0" eaLnBrk="0" fontAlgn="base" latinLnBrk="0" hangingPunct="0">
              <a:lnSpc>
                <a:spcPct val="100000"/>
              </a:lnSpc>
              <a:spcBef>
                <a:spcPct val="30000"/>
              </a:spcBef>
              <a:spcAft>
                <a:spcPct val="0"/>
              </a:spcAft>
              <a:buClrTx/>
              <a:buSzTx/>
              <a:buFontTx/>
              <a:buNone/>
              <a:tabLst/>
              <a:defRPr/>
            </a:pPr>
            <a:r>
              <a:rPr lang="en-US" b="1" i="0" dirty="0"/>
              <a:t>Source</a:t>
            </a:r>
            <a:r>
              <a:rPr lang="en-US" i="0" dirty="0"/>
              <a:t>:</a:t>
            </a:r>
            <a:r>
              <a:rPr lang="en-US" i="0" baseline="0" dirty="0"/>
              <a:t> AISC Design Guide 21</a:t>
            </a:r>
          </a:p>
          <a:p>
            <a:endParaRPr lang="en-US" i="1"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92</a:t>
            </a:fld>
            <a:endParaRPr lang="en-US" altLang="en-US"/>
          </a:p>
        </p:txBody>
      </p:sp>
    </p:spTree>
    <p:extLst>
      <p:ext uri="{BB962C8B-B14F-4D97-AF65-F5344CB8AC3E}">
        <p14:creationId xmlns:p14="http://schemas.microsoft.com/office/powerpoint/2010/main" val="25490309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longitudinal fillet welds parallel to the stress are used to transmit the load to the end of an axially loaded member, the welds are termed “end loaded.” Typical examples of such welds include, but are not limited to (a) longitudinally welded lap joints at the end of axially loaded members, (b) welds attaching bearing stiffeners, and (c) similar cases. Typical examples of longitudinally loaded fillet welds that are not considered end loaded include, but are not limited to (a) welds that connect plates or shapes to form built-up cross sections in which the shear force is applied to each increment of length of weld depending upon the distribution of the shear along the length of the member, and (b) welds attaching beam web connection angles and shear plates because the flow of shear force from the beam or girder web to the weld is essentially uniform throughout the weld length; that is, the weld is not end-loaded despite the fact that it is loaded parallel to the weld axis. Neither does the reduction coefficient, β, apply to welds attaching stiffeners to webs because the stiffeners and welds are not subject to calculated axial stress but merely serve to keep the web flat. </a:t>
            </a:r>
          </a:p>
          <a:p>
            <a:endParaRPr lang="en-US" i="1" dirty="0"/>
          </a:p>
          <a:p>
            <a:r>
              <a:rPr lang="en-US" b="1" i="0" dirty="0"/>
              <a:t>Source</a:t>
            </a:r>
            <a:r>
              <a:rPr lang="en-US" i="0" dirty="0"/>
              <a:t>:</a:t>
            </a:r>
            <a:r>
              <a:rPr lang="en-US" i="0" baseline="0" dirty="0"/>
              <a:t> AISC 360-16, Chapter J Commentary</a:t>
            </a:r>
            <a:endParaRPr lang="en-US" i="0"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93</a:t>
            </a:fld>
            <a:endParaRPr lang="en-US" altLang="en-US"/>
          </a:p>
        </p:txBody>
      </p:sp>
    </p:spTree>
    <p:extLst>
      <p:ext uri="{BB962C8B-B14F-4D97-AF65-F5344CB8AC3E}">
        <p14:creationId xmlns:p14="http://schemas.microsoft.com/office/powerpoint/2010/main" val="41001009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loaded” applies to connections where the load is transferred to the end of a weld. The left figure on this slide illustrates one such example. Many lap joints with longitudinal welds have end-loaded fillet welds, as do bearing stiffeners. </a:t>
            </a:r>
          </a:p>
          <a:p>
            <a:r>
              <a:rPr lang="en-US" dirty="0"/>
              <a:t>Welds subject to shear loading due to bending forces, such as those shown in the right figure, are not included in end-loaded applications. In addition, transversely loaded welds are not considered end loaded. </a:t>
            </a:r>
          </a:p>
          <a:p>
            <a:endParaRPr lang="en-US" dirty="0"/>
          </a:p>
          <a:p>
            <a:r>
              <a:rPr lang="en-US" dirty="0"/>
              <a:t>The distribution of stress at the end of welds, such as the one shown in the left image is far from uniform. The relative stiffness of the weld versus the two lapped members might be significantly different. Shear lag further complicates the stress distribution. Due to these factors, and perhaps others as well, the full length of the weld might not be uniformly loaded. At some length, it becomes </a:t>
            </a:r>
            <a:r>
              <a:rPr lang="en-US" dirty="0" err="1"/>
              <a:t>unconservative</a:t>
            </a:r>
            <a:r>
              <a:rPr lang="en-US" dirty="0"/>
              <a:t> to assume the length of the weld is equally effective in transferring stress. That</a:t>
            </a:r>
            <a:r>
              <a:rPr lang="en-US" baseline="0" dirty="0"/>
              <a:t> is why the effective length exists.</a:t>
            </a:r>
          </a:p>
          <a:p>
            <a:endParaRPr lang="en-US" baseline="0" dirty="0"/>
          </a:p>
          <a:p>
            <a:r>
              <a:rPr lang="en-US" dirty="0"/>
              <a:t>Based on experience and research, a ratio of the weld leg size to weld length has been determined to be a critical factor in determining the effective length. When this ratio is 100 or less, the entire length can be considered effective. Thus, ¼” (6 mm) welds less than 25” (600 mm) long, and 3/8” (10 mm) welds less than 37.5” (1000 mm) long are no problem and can be treated in the conventional manner. Therefore, for many applications, concern about welds that are “too long” will not occur.</a:t>
            </a:r>
            <a:endParaRPr lang="en-US" baseline="0" dirty="0"/>
          </a:p>
          <a:p>
            <a:endParaRPr lang="en-US" b="1" dirty="0"/>
          </a:p>
          <a:p>
            <a:r>
              <a:rPr lang="en-US" b="1" dirty="0"/>
              <a:t>Source: </a:t>
            </a:r>
            <a:r>
              <a:rPr lang="en-US" dirty="0"/>
              <a:t>“Fillet Welds that are “too long”” – Duane Miller (https://www.aisc.org/globalassets/modern-steel/archives/2003/03/2003v03_fillet.pdf) </a:t>
            </a:r>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94</a:t>
            </a:fld>
            <a:endParaRPr lang="en-US" altLang="en-US"/>
          </a:p>
        </p:txBody>
      </p:sp>
    </p:spTree>
    <p:extLst>
      <p:ext uri="{BB962C8B-B14F-4D97-AF65-F5344CB8AC3E}">
        <p14:creationId xmlns:p14="http://schemas.microsoft.com/office/powerpoint/2010/main" val="317486380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i="1" dirty="0"/>
              <a:t>Specification</a:t>
            </a:r>
            <a:r>
              <a:rPr lang="en-US" baseline="0" dirty="0"/>
              <a:t> provides a </a:t>
            </a:r>
            <a:r>
              <a:rPr lang="el-GR" baseline="0" dirty="0">
                <a:latin typeface="Times New Roman" panose="02020603050405020304" pitchFamily="18" charset="0"/>
                <a:cs typeface="Times New Roman" panose="02020603050405020304" pitchFamily="18" charset="0"/>
              </a:rPr>
              <a:t>β</a:t>
            </a:r>
            <a:r>
              <a:rPr lang="en-US" baseline="0" dirty="0">
                <a:latin typeface="Times New Roman" panose="02020603050405020304" pitchFamily="18" charset="0"/>
                <a:cs typeface="Times New Roman" panose="02020603050405020304" pitchFamily="18" charset="0"/>
              </a:rPr>
              <a:t> (beta) reduction factor to adjust the actual length to obtain the effective length. The effective length is the length of weld effective in transferring stress. </a:t>
            </a:r>
          </a:p>
          <a:p>
            <a:endParaRPr lang="en-US" i="1" baseline="0" dirty="0">
              <a:latin typeface="Times New Roman" panose="02020603050405020304" pitchFamily="18" charset="0"/>
              <a:cs typeface="Times New Roman" panose="02020603050405020304" pitchFamily="18" charset="0"/>
            </a:endParaRPr>
          </a:p>
          <a:p>
            <a:pPr marL="0" marR="0" lvl="0" indent="0" algn="l" defTabSz="949325" rtl="0" eaLnBrk="0" fontAlgn="base" latinLnBrk="0" hangingPunct="0">
              <a:lnSpc>
                <a:spcPct val="100000"/>
              </a:lnSpc>
              <a:spcBef>
                <a:spcPct val="30000"/>
              </a:spcBef>
              <a:spcAft>
                <a:spcPct val="0"/>
              </a:spcAft>
              <a:buClrTx/>
              <a:buSzTx/>
              <a:buFontTx/>
              <a:buNone/>
              <a:tabLst/>
              <a:defRPr/>
            </a:pPr>
            <a:r>
              <a:rPr lang="en-US" dirty="0"/>
              <a:t>For</a:t>
            </a:r>
            <a:r>
              <a:rPr lang="en-US" baseline="0" dirty="0"/>
              <a:t> reference, </a:t>
            </a:r>
            <a:r>
              <a:rPr lang="en-US" dirty="0"/>
              <a:t>the effective length applies</a:t>
            </a:r>
            <a:r>
              <a:rPr lang="en-US" baseline="0" dirty="0"/>
              <a:t> with an actual length of </a:t>
            </a:r>
            <a:r>
              <a:rPr lang="en-US" dirty="0"/>
              <a:t>32 inches for a 5/16 fillet weld.</a:t>
            </a:r>
          </a:p>
          <a:p>
            <a:endParaRPr lang="en-US" i="1"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95</a:t>
            </a:fld>
            <a:endParaRPr lang="en-US" altLang="en-US"/>
          </a:p>
        </p:txBody>
      </p:sp>
    </p:spTree>
    <p:extLst>
      <p:ext uri="{BB962C8B-B14F-4D97-AF65-F5344CB8AC3E}">
        <p14:creationId xmlns:p14="http://schemas.microsoft.com/office/powerpoint/2010/main" val="21638710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dirty="0"/>
              <a:t>This chart of effective</a:t>
            </a:r>
            <a:r>
              <a:rPr lang="en-US" baseline="0" dirty="0"/>
              <a:t> length vs actual length will be included in the AISC 360-22 Spec. </a:t>
            </a:r>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Up until 100 times the weld size (w), the effective length and actual length are the same. This linear relationship changes for effective lengths beyond 100w. </a:t>
            </a:r>
          </a:p>
          <a:p>
            <a:pPr marL="0" marR="0" indent="0" algn="l" defTabSz="949325" rtl="0" eaLnBrk="0" fontAlgn="base" latinLnBrk="0" hangingPunct="0">
              <a:lnSpc>
                <a:spcPct val="100000"/>
              </a:lnSpc>
              <a:spcBef>
                <a:spcPct val="30000"/>
              </a:spcBef>
              <a:spcAft>
                <a:spcPct val="0"/>
              </a:spcAft>
              <a:buClrTx/>
              <a:buSzTx/>
              <a:buFontTx/>
              <a:buNone/>
              <a:tabLst/>
              <a:defRPr/>
            </a:pPr>
            <a:endParaRPr lang="en-US" baseline="0" dirty="0"/>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a:t>The Spec states (and is reflected in this chart) that when the actual length of the weld exceeds 300 times the weld size (w), the effective length shall be taken as 180w.</a:t>
            </a:r>
            <a:endParaRPr lang="en-US" dirty="0"/>
          </a:p>
          <a:p>
            <a:endParaRPr lang="en-US" i="1"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96</a:t>
            </a:fld>
            <a:endParaRPr lang="en-US" altLang="en-US"/>
          </a:p>
        </p:txBody>
      </p:sp>
    </p:spTree>
    <p:extLst>
      <p:ext uri="{BB962C8B-B14F-4D97-AF65-F5344CB8AC3E}">
        <p14:creationId xmlns:p14="http://schemas.microsoft.com/office/powerpoint/2010/main" val="408421679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18B05626-9998-4BA1-A23F-A627AFD7B5D9}" type="slidenum">
              <a:rPr lang="en-US" altLang="en-US" smtClean="0"/>
              <a:pPr/>
              <a:t>97</a:t>
            </a:fld>
            <a:endParaRPr lang="en-US" altLang="en-US"/>
          </a:p>
        </p:txBody>
      </p:sp>
    </p:spTree>
    <p:extLst>
      <p:ext uri="{BB962C8B-B14F-4D97-AF65-F5344CB8AC3E}">
        <p14:creationId xmlns:p14="http://schemas.microsoft.com/office/powerpoint/2010/main" val="58611432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baseline="0" dirty="0"/>
              <a:t>The image in this slide is from AWS D1.1 and AWS A2.4-20. (D = depth, S = size)</a:t>
            </a:r>
            <a:endParaRPr lang="en-US" i="0" dirty="0"/>
          </a:p>
          <a:p>
            <a:r>
              <a:rPr lang="en-US" i="0" baseline="0" dirty="0"/>
              <a:t>In the 15</a:t>
            </a:r>
            <a:r>
              <a:rPr lang="en-US" i="0" baseline="30000" dirty="0"/>
              <a:t>th</a:t>
            </a:r>
            <a:r>
              <a:rPr lang="en-US" i="0" baseline="0" dirty="0"/>
              <a:t> Edition of the Steel Manual (Chapter 8), “S(E)” was used instead of “S or D(S)”, where S = size, E = effective throat. It is expected that the table shown on this slide will be reflected in the 16</a:t>
            </a:r>
            <a:r>
              <a:rPr lang="en-US" i="0" baseline="30000" dirty="0"/>
              <a:t>th</a:t>
            </a:r>
            <a:r>
              <a:rPr lang="en-US" i="0" baseline="0" dirty="0"/>
              <a:t> Edition of the Steel Manual.</a:t>
            </a:r>
            <a:endParaRPr lang="en-US" i="0"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98</a:t>
            </a:fld>
            <a:endParaRPr lang="en-US" altLang="en-US"/>
          </a:p>
        </p:txBody>
      </p:sp>
    </p:spTree>
    <p:extLst>
      <p:ext uri="{BB962C8B-B14F-4D97-AF65-F5344CB8AC3E}">
        <p14:creationId xmlns:p14="http://schemas.microsoft.com/office/powerpoint/2010/main" val="110680163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t>
            </a:r>
            <a:r>
              <a:rPr lang="en-US" baseline="0" dirty="0"/>
              <a:t> 8-2 in the 15</a:t>
            </a:r>
            <a:r>
              <a:rPr lang="en-US" baseline="30000" dirty="0"/>
              <a:t>th</a:t>
            </a:r>
            <a:r>
              <a:rPr lang="en-US" baseline="0" dirty="0"/>
              <a:t> Edition of the Steel Manual has a similar table.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99</a:t>
            </a:fld>
            <a:endParaRPr lang="en-US" altLang="en-US"/>
          </a:p>
        </p:txBody>
      </p:sp>
    </p:spTree>
    <p:extLst>
      <p:ext uri="{BB962C8B-B14F-4D97-AF65-F5344CB8AC3E}">
        <p14:creationId xmlns:p14="http://schemas.microsoft.com/office/powerpoint/2010/main" val="13386323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t>
            </a:r>
            <a:r>
              <a:rPr lang="en-US" baseline="0" dirty="0"/>
              <a:t> 8-2 in the 15</a:t>
            </a:r>
            <a:r>
              <a:rPr lang="en-US" baseline="30000" dirty="0"/>
              <a:t>th</a:t>
            </a:r>
            <a:r>
              <a:rPr lang="en-US" baseline="0" dirty="0"/>
              <a:t> Edition of the Steel Manual has a similar table.</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100</a:t>
            </a:fld>
            <a:endParaRPr lang="en-US" altLang="en-US"/>
          </a:p>
        </p:txBody>
      </p:sp>
    </p:spTree>
    <p:extLst>
      <p:ext uri="{BB962C8B-B14F-4D97-AF65-F5344CB8AC3E}">
        <p14:creationId xmlns:p14="http://schemas.microsoft.com/office/powerpoint/2010/main" val="207000373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location of the symbol above</a:t>
            </a:r>
            <a:r>
              <a:rPr lang="en-US" baseline="0" dirty="0"/>
              <a:t> and/or below the horizontal line indicates whether the weld is on the arrow side of the connection material (below) or the other side of the connecting material. </a:t>
            </a:r>
          </a:p>
          <a:p>
            <a:r>
              <a:rPr lang="en-US" baseline="0" dirty="0"/>
              <a:t>The figures show how the symbol location and arrows indicate where the welds should occur.</a:t>
            </a:r>
          </a:p>
          <a:p>
            <a:endParaRPr lang="en-US" baseline="0" dirty="0"/>
          </a:p>
          <a:p>
            <a:r>
              <a:rPr lang="en-US" baseline="0" dirty="0"/>
              <a:t>Also note that no matter whether the arrow comes from the left or right side of the horizontal line, the information and symbol is always oriented the same way from left to right: size, then symbol, then length. It does not change with a change in direction arrow.</a:t>
            </a:r>
            <a:endParaRPr lang="en-US" dirty="0"/>
          </a:p>
        </p:txBody>
      </p:sp>
      <p:sp>
        <p:nvSpPr>
          <p:cNvPr id="4" name="Slide Number Placeholder 3"/>
          <p:cNvSpPr>
            <a:spLocks noGrp="1"/>
          </p:cNvSpPr>
          <p:nvPr>
            <p:ph type="sldNum" sz="quarter" idx="10"/>
          </p:nvPr>
        </p:nvSpPr>
        <p:spPr/>
        <p:txBody>
          <a:bodyPr/>
          <a:lstStyle/>
          <a:p>
            <a:fld id="{18B05626-9998-4BA1-A23F-A627AFD7B5D9}" type="slidenum">
              <a:rPr lang="en-US" altLang="en-US" smtClean="0"/>
              <a:pPr/>
              <a:t>101</a:t>
            </a:fld>
            <a:endParaRPr lang="en-US" altLang="en-US"/>
          </a:p>
        </p:txBody>
      </p:sp>
    </p:spTree>
    <p:extLst>
      <p:ext uri="{BB962C8B-B14F-4D97-AF65-F5344CB8AC3E}">
        <p14:creationId xmlns:p14="http://schemas.microsoft.com/office/powerpoint/2010/main" val="124643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2968785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264206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800">
              <a:solidFill>
                <a:schemeClr val="accent1">
                  <a:lumMod val="60000"/>
                  <a:lumOff val="40000"/>
                </a:schemeClr>
              </a:solidFill>
              <a:latin typeface="Arial"/>
            </a:endParaRPr>
          </a:p>
        </p:txBody>
      </p:sp>
    </p:spTree>
    <p:extLst>
      <p:ext uri="{BB962C8B-B14F-4D97-AF65-F5344CB8AC3E}">
        <p14:creationId xmlns:p14="http://schemas.microsoft.com/office/powerpoint/2010/main" val="17728837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3200493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82783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5743324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15596701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6840617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903737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5511856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40437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316077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239789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84004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9971030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2576432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683467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85912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47032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1211928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31962206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17852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6734081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35456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81110540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9756644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95163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405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130300" y="4050836"/>
            <a:ext cx="5825202" cy="1096899"/>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spTree>
    <p:extLst>
      <p:ext uri="{BB962C8B-B14F-4D97-AF65-F5344CB8AC3E}">
        <p14:creationId xmlns:p14="http://schemas.microsoft.com/office/powerpoint/2010/main" val="14908130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14768182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70"/>
            <a:ext cx="6447501" cy="1826581"/>
          </a:xfrm>
        </p:spPr>
        <p:txBody>
          <a:bodyPr anchor="b"/>
          <a:lstStyle>
            <a:lvl1pPr algn="l">
              <a:defRPr sz="3000" b="0" cap="none"/>
            </a:lvl1pPr>
          </a:lstStyle>
          <a:p>
            <a:r>
              <a:rPr lang="en-US"/>
              <a:t>Click to edit Master title style</a:t>
            </a:r>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spTree>
    <p:extLst>
      <p:ext uri="{BB962C8B-B14F-4D97-AF65-F5344CB8AC3E}">
        <p14:creationId xmlns:p14="http://schemas.microsoft.com/office/powerpoint/2010/main" val="145222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6977181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25737165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424516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08002" y="2160589"/>
            <a:ext cx="3138026"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17477" y="2160590"/>
            <a:ext cx="3138026"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19604229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6919215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8903059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19660488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0061795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0" name="TextBox 19"/>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latin typeface="Arial"/>
              </a:rPr>
              <a:t>”</a:t>
            </a:r>
            <a:endParaRPr lang="en-US" sz="1350">
              <a:solidFill>
                <a:schemeClr val="accent1">
                  <a:lumMod val="60000"/>
                  <a:lumOff val="40000"/>
                </a:schemeClr>
              </a:solidFill>
              <a:latin typeface="Arial"/>
            </a:endParaRPr>
          </a:p>
        </p:txBody>
      </p:sp>
    </p:spTree>
    <p:extLst>
      <p:ext uri="{BB962C8B-B14F-4D97-AF65-F5344CB8AC3E}">
        <p14:creationId xmlns:p14="http://schemas.microsoft.com/office/powerpoint/2010/main" val="3650429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3300" b="0" cap="none"/>
            </a:lvl1pPr>
          </a:lstStyle>
          <a:p>
            <a:r>
              <a:rPr lang="en-US"/>
              <a:t>Click to edit Master title style</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38382734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1" y="609600"/>
            <a:ext cx="6070601"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
        <p:nvSpPr>
          <p:cNvPr id="24" name="TextBox 23"/>
          <p:cNvSpPr txBox="1"/>
          <p:nvPr/>
        </p:nvSpPr>
        <p:spPr>
          <a:xfrm>
            <a:off x="406403" y="790378"/>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68580" tIns="34290" rIns="68580" bIns="34290" rtlCol="0" anchor="ctr">
            <a:noAutofit/>
          </a:bodyPr>
          <a:lstStyle/>
          <a:p>
            <a:pPr lvl="0"/>
            <a:r>
              <a:rPr lang="en-US" sz="6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541253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1" y="609600"/>
            <a:ext cx="6441152" cy="3022600"/>
          </a:xfrm>
        </p:spPr>
        <p:txBody>
          <a:bodyPr anchor="ctr">
            <a:normAutofit/>
          </a:bodyPr>
          <a:lstStyle>
            <a:lvl1pPr algn="l">
              <a:defRPr sz="3300" b="0" cap="none"/>
            </a:lvl1pPr>
          </a:lstStyle>
          <a:p>
            <a:r>
              <a:rPr lang="en-US"/>
              <a:t>Click to edit Master title style</a:t>
            </a:r>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14057247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26514248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6" y="609602"/>
            <a:ext cx="978557"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508002" y="609600"/>
            <a:ext cx="5295113"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spTree>
    <p:extLst>
      <p:ext uri="{BB962C8B-B14F-4D97-AF65-F5344CB8AC3E}">
        <p14:creationId xmlns:p14="http://schemas.microsoft.com/office/powerpoint/2010/main" val="71895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06810" y="2160983"/>
            <a:ext cx="3139217"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10" y="2737248"/>
            <a:ext cx="31392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16288" y="2160983"/>
            <a:ext cx="3139214" cy="576262"/>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9" y="2737248"/>
            <a:ext cx="313921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31470043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1" y="3"/>
            <a:ext cx="1728788"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407320" y="1122363"/>
            <a:ext cx="6593681" cy="2387600"/>
          </a:xfrm>
        </p:spPr>
        <p:txBody>
          <a:bodyPr anchor="b">
            <a:normAutofit/>
          </a:bodyPr>
          <a:lstStyle>
            <a:lvl1pPr algn="l">
              <a:defRPr sz="3600"/>
            </a:lvl1pPr>
          </a:lstStyle>
          <a:p>
            <a:r>
              <a:rPr lang="en-US"/>
              <a:t>Click to edit Master title style</a:t>
            </a:r>
          </a:p>
        </p:txBody>
      </p:sp>
      <p:sp>
        <p:nvSpPr>
          <p:cNvPr id="3" name="Subtitle 2"/>
          <p:cNvSpPr>
            <a:spLocks noGrp="1"/>
          </p:cNvSpPr>
          <p:nvPr>
            <p:ph type="subTitle" idx="1"/>
          </p:nvPr>
        </p:nvSpPr>
        <p:spPr>
          <a:xfrm>
            <a:off x="1407320" y="3602038"/>
            <a:ext cx="6593681" cy="1655762"/>
          </a:xfrm>
        </p:spPr>
        <p:txBody>
          <a:bodyPr>
            <a:normAutofit/>
          </a:bodyPr>
          <a:lstStyle>
            <a:lvl1pPr marL="0" indent="0" algn="l">
              <a:buNone/>
              <a:defRPr sz="1500" cap="all" baseline="0">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a:xfrm>
            <a:off x="5308133" y="5410204"/>
            <a:ext cx="2057400" cy="365125"/>
          </a:xfrm>
        </p:spPr>
        <p:txBody>
          <a:bodyPr/>
          <a:lstStyle/>
          <a:p>
            <a:endParaRPr lang="en-US"/>
          </a:p>
        </p:txBody>
      </p:sp>
      <p:sp>
        <p:nvSpPr>
          <p:cNvPr id="5" name="Footer Placeholder 4"/>
          <p:cNvSpPr>
            <a:spLocks noGrp="1"/>
          </p:cNvSpPr>
          <p:nvPr>
            <p:ph type="ftr" sz="quarter" idx="11"/>
          </p:nvPr>
        </p:nvSpPr>
        <p:spPr>
          <a:xfrm>
            <a:off x="1407319" y="5410204"/>
            <a:ext cx="3843665" cy="365125"/>
          </a:xfrm>
        </p:spPr>
        <p:txBody>
          <a:bodyPr/>
          <a:lstStyle/>
          <a:p>
            <a:endParaRPr lang="en-US"/>
          </a:p>
        </p:txBody>
      </p:sp>
      <p:sp>
        <p:nvSpPr>
          <p:cNvPr id="6" name="Slide Number Placeholder 5"/>
          <p:cNvSpPr>
            <a:spLocks noGrp="1"/>
          </p:cNvSpPr>
          <p:nvPr>
            <p:ph type="sldNum" sz="quarter" idx="12"/>
          </p:nvPr>
        </p:nvSpPr>
        <p:spPr>
          <a:xfrm>
            <a:off x="7422685" y="5410202"/>
            <a:ext cx="578317" cy="365125"/>
          </a:xfrm>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0015960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323228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9"/>
            <a:ext cx="7429500" cy="2852737"/>
          </a:xfrm>
        </p:spPr>
        <p:txBody>
          <a:bodyPr anchor="b">
            <a:normAutofit/>
          </a:bodyPr>
          <a:lstStyle>
            <a:lvl1pPr>
              <a:defRPr sz="2700"/>
            </a:lvl1pPr>
          </a:lstStyle>
          <a:p>
            <a:r>
              <a:rPr lang="en-US"/>
              <a:t>Click to edit Master title style</a:t>
            </a:r>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350" cap="all" baseline="0">
                <a:solidFill>
                  <a:schemeClr val="tx1">
                    <a:tint val="75000"/>
                  </a:schemeClr>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6768863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6059" y="2249486"/>
            <a:ext cx="3658792"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1" y="2249486"/>
            <a:ext cx="3656408"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079700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9"/>
            <a:ext cx="7429500" cy="1477961"/>
          </a:xfrm>
        </p:spPr>
        <p:txBody>
          <a:bodyPr/>
          <a:lstStyle/>
          <a:p>
            <a:r>
              <a:rPr lang="en-US"/>
              <a:t>Click to edit Master title style</a:t>
            </a:r>
          </a:p>
        </p:txBody>
      </p:sp>
      <p:sp>
        <p:nvSpPr>
          <p:cNvPr id="3" name="Text Placeholder 2"/>
          <p:cNvSpPr>
            <a:spLocks noGrp="1"/>
          </p:cNvSpPr>
          <p:nvPr>
            <p:ph type="body" idx="1"/>
          </p:nvPr>
        </p:nvSpPr>
        <p:spPr>
          <a:xfrm>
            <a:off x="1027516" y="2249486"/>
            <a:ext cx="3487337"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56059" y="3073400"/>
            <a:ext cx="3658793"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00607" y="2249485"/>
            <a:ext cx="3484952" cy="823912"/>
          </a:xfrm>
        </p:spPr>
        <p:txBody>
          <a:bodyPr anchor="b"/>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1" y="3073400"/>
            <a:ext cx="3656408"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67927283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29732020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81710896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30" y="609601"/>
            <a:ext cx="2892028" cy="1639884"/>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67151" y="592666"/>
            <a:ext cx="4418407"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60030" y="2249486"/>
            <a:ext cx="2892028"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56701298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0" y="609600"/>
            <a:ext cx="4450881" cy="1639886"/>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535541" y="609604"/>
            <a:ext cx="2750018"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56059" y="2249486"/>
            <a:ext cx="4450883" cy="354171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8081521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9" y="4304667"/>
            <a:ext cx="7434266" cy="819355"/>
          </a:xfrm>
        </p:spPr>
        <p:txBody>
          <a:bodyPr anchor="b">
            <a:normAutofit/>
          </a:bodyPr>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856059" y="606426"/>
            <a:ext cx="7434266"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400"/>
            </a:lvl1pPr>
          </a:lstStyle>
          <a:p>
            <a:pPr marL="0" lvl="0" indent="0">
              <a:buNone/>
            </a:pPr>
            <a:r>
              <a:rPr lang="en-US"/>
              <a:t>Click icon to add picture</a:t>
            </a:r>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1132125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9617338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59" y="4419602"/>
            <a:ext cx="7428344" cy="1371599"/>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537860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2"/>
            <a:ext cx="6977064" cy="2748429"/>
          </a:xfrm>
        </p:spPr>
        <p:txBody>
          <a:bodyPr anchor="ctr">
            <a:normAutofit/>
          </a:bodyPr>
          <a:lstStyle>
            <a:lvl1pPr>
              <a:defRPr sz="2700"/>
            </a:lvl1pPr>
          </a:lstStyle>
          <a:p>
            <a:r>
              <a:rPr lang="en-US"/>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4" name="Text Placeholder 3"/>
          <p:cNvSpPr>
            <a:spLocks noGrp="1"/>
          </p:cNvSpPr>
          <p:nvPr>
            <p:ph type="body" sz="half" idx="2"/>
          </p:nvPr>
        </p:nvSpPr>
        <p:spPr>
          <a:xfrm>
            <a:off x="856059" y="4309919"/>
            <a:ext cx="7429502" cy="1489496"/>
          </a:xfrm>
        </p:spPr>
        <p:txBody>
          <a:bodyPr anchor="ctr">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
        <p:nvSpPr>
          <p:cNvPr id="60" name="TextBox 59"/>
          <p:cNvSpPr txBox="1"/>
          <p:nvPr/>
        </p:nvSpPr>
        <p:spPr>
          <a:xfrm>
            <a:off x="677634" y="73239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
        <p:nvSpPr>
          <p:cNvPr id="61" name="TextBox 60"/>
          <p:cNvSpPr txBox="1"/>
          <p:nvPr/>
        </p:nvSpPr>
        <p:spPr>
          <a:xfrm>
            <a:off x="7903028" y="2764972"/>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a:solidFill>
                  <a:schemeClr val="tx1"/>
                </a:solidFill>
                <a:effectLst/>
              </a:rPr>
              <a:t>”</a:t>
            </a:r>
          </a:p>
        </p:txBody>
      </p:sp>
    </p:spTree>
    <p:extLst>
      <p:ext uri="{BB962C8B-B14F-4D97-AF65-F5344CB8AC3E}">
        <p14:creationId xmlns:p14="http://schemas.microsoft.com/office/powerpoint/2010/main" val="29640372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9" y="2134044"/>
            <a:ext cx="7429501" cy="2511835"/>
          </a:xfrm>
        </p:spPr>
        <p:txBody>
          <a:bodyPr anchor="b">
            <a:normAutofit/>
          </a:bodyPr>
          <a:lstStyle>
            <a:lvl1pPr>
              <a:defRPr sz="2700"/>
            </a:lvl1pPr>
          </a:lstStyle>
          <a:p>
            <a:r>
              <a:rPr lang="en-US"/>
              <a:t>Click to edit Master title style</a:t>
            </a:r>
          </a:p>
        </p:txBody>
      </p:sp>
      <p:sp>
        <p:nvSpPr>
          <p:cNvPr id="4" name="Text Placeholder 3"/>
          <p:cNvSpPr>
            <a:spLocks noGrp="1"/>
          </p:cNvSpPr>
          <p:nvPr>
            <p:ph type="body" sz="half" idx="2"/>
          </p:nvPr>
        </p:nvSpPr>
        <p:spPr>
          <a:xfrm>
            <a:off x="856024" y="4657655"/>
            <a:ext cx="7428379" cy="1140644"/>
          </a:xfrm>
        </p:spPr>
        <p:txBody>
          <a:bodyPr anchor="t">
            <a:normAutofit/>
          </a:bodyPr>
          <a:lstStyle>
            <a:lvl1pPr marL="0" indent="0">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24132997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1" y="609600"/>
            <a:ext cx="7429499" cy="1905000"/>
          </a:xfrm>
        </p:spPr>
        <p:txBody>
          <a:bodyPr/>
          <a:lstStyle/>
          <a:p>
            <a:r>
              <a:rPr lang="en-US"/>
              <a:t>Click to edit Master title style</a:t>
            </a:r>
          </a:p>
        </p:txBody>
      </p:sp>
      <p:sp>
        <p:nvSpPr>
          <p:cNvPr id="7" name="Text Placeholder 2"/>
          <p:cNvSpPr>
            <a:spLocks noGrp="1"/>
          </p:cNvSpPr>
          <p:nvPr>
            <p:ph type="body" idx="1"/>
          </p:nvPr>
        </p:nvSpPr>
        <p:spPr>
          <a:xfrm>
            <a:off x="856059" y="2674463"/>
            <a:ext cx="2397674"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8" name="Text Placeholder 3"/>
          <p:cNvSpPr>
            <a:spLocks noGrp="1"/>
          </p:cNvSpPr>
          <p:nvPr>
            <p:ph type="body" sz="half" idx="15"/>
          </p:nvPr>
        </p:nvSpPr>
        <p:spPr>
          <a:xfrm>
            <a:off x="845940" y="3360263"/>
            <a:ext cx="2406551"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9" name="Text Placeholder 4"/>
          <p:cNvSpPr>
            <a:spLocks noGrp="1"/>
          </p:cNvSpPr>
          <p:nvPr>
            <p:ph type="body" sz="quarter" idx="3"/>
          </p:nvPr>
        </p:nvSpPr>
        <p:spPr>
          <a:xfrm>
            <a:off x="3386076" y="2677635"/>
            <a:ext cx="2388289"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0" name="Text Placeholder 3"/>
          <p:cNvSpPr>
            <a:spLocks noGrp="1"/>
          </p:cNvSpPr>
          <p:nvPr>
            <p:ph type="body" sz="half" idx="16"/>
          </p:nvPr>
        </p:nvSpPr>
        <p:spPr>
          <a:xfrm>
            <a:off x="3378161" y="3363435"/>
            <a:ext cx="2396873"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18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63472786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60" y="609600"/>
            <a:ext cx="7429499" cy="1905000"/>
          </a:xfrm>
        </p:spPr>
        <p:txBody>
          <a:bodyPr/>
          <a:lstStyle/>
          <a:p>
            <a:r>
              <a:rPr lang="en-US"/>
              <a:t>Click to edit Master title style</a:t>
            </a:r>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1" name="Text Placeholder 3"/>
          <p:cNvSpPr>
            <a:spLocks noGrp="1"/>
          </p:cNvSpPr>
          <p:nvPr>
            <p:ph type="body" sz="half" idx="18"/>
          </p:nvPr>
        </p:nvSpPr>
        <p:spPr>
          <a:xfrm>
            <a:off x="856060" y="4980861"/>
            <a:ext cx="2396430" cy="817843"/>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3" name="Picture Placeholder 2"/>
          <p:cNvSpPr>
            <a:spLocks noGrp="1" noChangeAspect="1"/>
          </p:cNvSpPr>
          <p:nvPr>
            <p:ph type="pic" idx="21"/>
          </p:nvPr>
        </p:nvSpPr>
        <p:spPr>
          <a:xfrm>
            <a:off x="3366791"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1500" b="0" cap="all" baseline="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26" name="Picture Placeholder 2"/>
          <p:cNvSpPr>
            <a:spLocks noGrp="1" noChangeAspect="1"/>
          </p:cNvSpPr>
          <p:nvPr>
            <p:ph type="pic" idx="22"/>
          </p:nvPr>
        </p:nvSpPr>
        <p:spPr>
          <a:xfrm>
            <a:off x="5889333"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500" dirty="0"/>
            </a:lvl1pPr>
          </a:lstStyle>
          <a:p>
            <a:pPr marL="0" lvl="0" indent="0">
              <a:buNone/>
            </a:pPr>
            <a:r>
              <a:rPr lang="en-US"/>
              <a:t>Click icon to add picture</a:t>
            </a:r>
          </a:p>
        </p:txBody>
      </p:sp>
      <p:sp>
        <p:nvSpPr>
          <p:cNvPr id="27" name="Text Placeholder 3"/>
          <p:cNvSpPr>
            <a:spLocks noGrp="1"/>
          </p:cNvSpPr>
          <p:nvPr>
            <p:ph type="body" sz="half" idx="20"/>
          </p:nvPr>
        </p:nvSpPr>
        <p:spPr>
          <a:xfrm>
            <a:off x="5889332" y="4980857"/>
            <a:ext cx="2396226" cy="810345"/>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32112857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6023386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2"/>
            <a:ext cx="1503758" cy="518160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6058" y="609602"/>
            <a:ext cx="5811443"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a:p>
        </p:txBody>
      </p:sp>
    </p:spTree>
    <p:extLst>
      <p:ext uri="{BB962C8B-B14F-4D97-AF65-F5344CB8AC3E}">
        <p14:creationId xmlns:p14="http://schemas.microsoft.com/office/powerpoint/2010/main" val="4126591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Freeform 9"/>
          <p:cNvSpPr/>
          <p:nvPr/>
        </p:nvSpPr>
        <p:spPr>
          <a:xfrm>
            <a:off x="4762" y="0"/>
            <a:ext cx="9139239" cy="4572001"/>
          </a:xfrm>
          <a:custGeom>
            <a:avLst/>
            <a:gdLst/>
            <a:ahLst/>
            <a:cxnLst/>
            <a:rect l="l" t="t" r="r" b="b"/>
            <a:pathLst>
              <a:path w="9139239" h="4572001">
                <a:moveTo>
                  <a:pt x="9139239" y="4171458"/>
                </a:moveTo>
                <a:lnTo>
                  <a:pt x="9139239" y="4479120"/>
                </a:lnTo>
                <a:lnTo>
                  <a:pt x="9061857" y="4572001"/>
                </a:lnTo>
                <a:lnTo>
                  <a:pt x="8867616" y="4572001"/>
                </a:lnTo>
                <a:cubicBezTo>
                  <a:pt x="8974940" y="4496648"/>
                  <a:pt x="9059271" y="4392377"/>
                  <a:pt x="9109281" y="4270954"/>
                </a:cubicBezTo>
                <a:close/>
                <a:moveTo>
                  <a:pt x="9139239" y="4017903"/>
                </a:moveTo>
                <a:lnTo>
                  <a:pt x="9139239" y="4146549"/>
                </a:lnTo>
                <a:lnTo>
                  <a:pt x="9061849" y="4168266"/>
                </a:lnTo>
                <a:cubicBezTo>
                  <a:pt x="8867508" y="4236060"/>
                  <a:pt x="8712637" y="4384208"/>
                  <a:pt x="8639677" y="4572001"/>
                </a:cubicBezTo>
                <a:lnTo>
                  <a:pt x="8502130" y="4572001"/>
                </a:lnTo>
                <a:cubicBezTo>
                  <a:pt x="8583823" y="4319597"/>
                  <a:pt x="8787913" y="4120306"/>
                  <a:pt x="9046727" y="4039822"/>
                </a:cubicBezTo>
                <a:close/>
                <a:moveTo>
                  <a:pt x="7620280" y="3999419"/>
                </a:moveTo>
                <a:lnTo>
                  <a:pt x="7637367" y="4001042"/>
                </a:lnTo>
                <a:cubicBezTo>
                  <a:pt x="7669753" y="4001569"/>
                  <a:pt x="7701646" y="4004550"/>
                  <a:pt x="7732829" y="4010107"/>
                </a:cubicBezTo>
                <a:cubicBezTo>
                  <a:pt x="7738405" y="4009688"/>
                  <a:pt x="7743733" y="4010636"/>
                  <a:pt x="7749042" y="4011646"/>
                </a:cubicBezTo>
                <a:lnTo>
                  <a:pt x="7749159" y="4012794"/>
                </a:lnTo>
                <a:cubicBezTo>
                  <a:pt x="8061238" y="4064450"/>
                  <a:pt x="8314467" y="4283539"/>
                  <a:pt x="8407830" y="4572001"/>
                </a:cubicBezTo>
                <a:lnTo>
                  <a:pt x="8270283" y="4572001"/>
                </a:lnTo>
                <a:cubicBezTo>
                  <a:pt x="8186900" y="4357380"/>
                  <a:pt x="7996531" y="4194541"/>
                  <a:pt x="7762529" y="4144250"/>
                </a:cubicBezTo>
                <a:cubicBezTo>
                  <a:pt x="7797023" y="4319651"/>
                  <a:pt x="7899246" y="4471530"/>
                  <a:pt x="8042344" y="4572001"/>
                </a:cubicBezTo>
                <a:lnTo>
                  <a:pt x="7848103" y="4572001"/>
                </a:lnTo>
                <a:cubicBezTo>
                  <a:pt x="7731971" y="4452596"/>
                  <a:pt x="7653409" y="4298519"/>
                  <a:pt x="7629044" y="4127511"/>
                </a:cubicBezTo>
                <a:cubicBezTo>
                  <a:pt x="7628876" y="4127458"/>
                  <a:pt x="7628708" y="4127453"/>
                  <a:pt x="7628538" y="4127448"/>
                </a:cubicBezTo>
                <a:lnTo>
                  <a:pt x="7628000" y="4120772"/>
                </a:lnTo>
                <a:cubicBezTo>
                  <a:pt x="7622941" y="4090522"/>
                  <a:pt x="7620490" y="4059631"/>
                  <a:pt x="7620533" y="4028296"/>
                </a:cubicBezTo>
                <a:cubicBezTo>
                  <a:pt x="7619221" y="4022668"/>
                  <a:pt x="7619162" y="4017001"/>
                  <a:pt x="7619162" y="4011320"/>
                </a:cubicBezTo>
                <a:lnTo>
                  <a:pt x="7619756" y="3999880"/>
                </a:lnTo>
                <a:lnTo>
                  <a:pt x="7620254" y="3999913"/>
                </a:lnTo>
                <a:close/>
                <a:moveTo>
                  <a:pt x="7597529" y="3999419"/>
                </a:moveTo>
                <a:lnTo>
                  <a:pt x="7597555" y="3999913"/>
                </a:lnTo>
                <a:lnTo>
                  <a:pt x="7598053" y="3999880"/>
                </a:lnTo>
                <a:lnTo>
                  <a:pt x="7598647" y="4011320"/>
                </a:lnTo>
                <a:cubicBezTo>
                  <a:pt x="7598647" y="4017001"/>
                  <a:pt x="7598588" y="4022668"/>
                  <a:pt x="7597276" y="4028296"/>
                </a:cubicBezTo>
                <a:cubicBezTo>
                  <a:pt x="7597319" y="4059631"/>
                  <a:pt x="7594868" y="4090522"/>
                  <a:pt x="7589809" y="4120772"/>
                </a:cubicBezTo>
                <a:lnTo>
                  <a:pt x="7589271" y="4127448"/>
                </a:lnTo>
                <a:cubicBezTo>
                  <a:pt x="7589101" y="4127453"/>
                  <a:pt x="7588933" y="4127458"/>
                  <a:pt x="7588765" y="4127511"/>
                </a:cubicBezTo>
                <a:cubicBezTo>
                  <a:pt x="7564400" y="4298519"/>
                  <a:pt x="7485838" y="4452596"/>
                  <a:pt x="7369706" y="4572001"/>
                </a:cubicBezTo>
                <a:lnTo>
                  <a:pt x="7175465" y="4572001"/>
                </a:lnTo>
                <a:cubicBezTo>
                  <a:pt x="7318563" y="4471530"/>
                  <a:pt x="7420786" y="4319651"/>
                  <a:pt x="7455280" y="4144250"/>
                </a:cubicBezTo>
                <a:cubicBezTo>
                  <a:pt x="7221278" y="4194541"/>
                  <a:pt x="7030909" y="4357380"/>
                  <a:pt x="6947526" y="4572001"/>
                </a:cubicBezTo>
                <a:lnTo>
                  <a:pt x="6809978" y="4572001"/>
                </a:lnTo>
                <a:cubicBezTo>
                  <a:pt x="6903341" y="4283539"/>
                  <a:pt x="7156571" y="4064450"/>
                  <a:pt x="7468650" y="4012794"/>
                </a:cubicBezTo>
                <a:lnTo>
                  <a:pt x="7468767" y="4011646"/>
                </a:lnTo>
                <a:cubicBezTo>
                  <a:pt x="7474076" y="4010636"/>
                  <a:pt x="7479404" y="4009688"/>
                  <a:pt x="7484980" y="4010107"/>
                </a:cubicBezTo>
                <a:cubicBezTo>
                  <a:pt x="7516163" y="4004550"/>
                  <a:pt x="7548056" y="4001569"/>
                  <a:pt x="7580442" y="4001042"/>
                </a:cubicBezTo>
                <a:close/>
                <a:moveTo>
                  <a:pt x="5928129" y="3999419"/>
                </a:moveTo>
                <a:lnTo>
                  <a:pt x="5945217" y="4001042"/>
                </a:lnTo>
                <a:cubicBezTo>
                  <a:pt x="5977602" y="4001569"/>
                  <a:pt x="6009495" y="4004550"/>
                  <a:pt x="6040678" y="4010107"/>
                </a:cubicBezTo>
                <a:cubicBezTo>
                  <a:pt x="6046254" y="4009688"/>
                  <a:pt x="6051582" y="4010636"/>
                  <a:pt x="6056891" y="4011646"/>
                </a:cubicBezTo>
                <a:lnTo>
                  <a:pt x="6057008" y="4012794"/>
                </a:lnTo>
                <a:cubicBezTo>
                  <a:pt x="6369087" y="4064450"/>
                  <a:pt x="6622316" y="4283539"/>
                  <a:pt x="6715680" y="4572001"/>
                </a:cubicBezTo>
                <a:lnTo>
                  <a:pt x="6578131" y="4572001"/>
                </a:lnTo>
                <a:cubicBezTo>
                  <a:pt x="6494748" y="4357380"/>
                  <a:pt x="6304380" y="4194541"/>
                  <a:pt x="6070378" y="4144250"/>
                </a:cubicBezTo>
                <a:cubicBezTo>
                  <a:pt x="6104872" y="4319650"/>
                  <a:pt x="6207095" y="4471530"/>
                  <a:pt x="6350192" y="4572001"/>
                </a:cubicBezTo>
                <a:lnTo>
                  <a:pt x="6155952" y="4572001"/>
                </a:lnTo>
                <a:cubicBezTo>
                  <a:pt x="6039820" y="4452596"/>
                  <a:pt x="5961257" y="4298519"/>
                  <a:pt x="5936893" y="4127511"/>
                </a:cubicBezTo>
                <a:cubicBezTo>
                  <a:pt x="5936725" y="4127458"/>
                  <a:pt x="5936557" y="4127453"/>
                  <a:pt x="5936387" y="4127448"/>
                </a:cubicBezTo>
                <a:lnTo>
                  <a:pt x="5935849" y="4120772"/>
                </a:lnTo>
                <a:cubicBezTo>
                  <a:pt x="5930790" y="4090522"/>
                  <a:pt x="5928340" y="4059631"/>
                  <a:pt x="5928382" y="4028296"/>
                </a:cubicBezTo>
                <a:cubicBezTo>
                  <a:pt x="5927070" y="4022668"/>
                  <a:pt x="5927011" y="4017001"/>
                  <a:pt x="5927011" y="4011320"/>
                </a:cubicBezTo>
                <a:lnTo>
                  <a:pt x="5927605" y="3999880"/>
                </a:lnTo>
                <a:lnTo>
                  <a:pt x="5928103" y="3999913"/>
                </a:lnTo>
                <a:close/>
                <a:moveTo>
                  <a:pt x="5905378" y="3999419"/>
                </a:moveTo>
                <a:lnTo>
                  <a:pt x="5905404" y="3999913"/>
                </a:lnTo>
                <a:lnTo>
                  <a:pt x="5905902" y="3999880"/>
                </a:lnTo>
                <a:lnTo>
                  <a:pt x="5906496" y="4011320"/>
                </a:lnTo>
                <a:cubicBezTo>
                  <a:pt x="5906496" y="4017001"/>
                  <a:pt x="5906437" y="4022668"/>
                  <a:pt x="5905125" y="4028296"/>
                </a:cubicBezTo>
                <a:cubicBezTo>
                  <a:pt x="5905167" y="4059631"/>
                  <a:pt x="5902717" y="4090522"/>
                  <a:pt x="5897658" y="4120772"/>
                </a:cubicBezTo>
                <a:lnTo>
                  <a:pt x="5897120" y="4127448"/>
                </a:lnTo>
                <a:cubicBezTo>
                  <a:pt x="5896950" y="4127453"/>
                  <a:pt x="5896782" y="4127458"/>
                  <a:pt x="5896614" y="4127511"/>
                </a:cubicBezTo>
                <a:cubicBezTo>
                  <a:pt x="5872249" y="4298519"/>
                  <a:pt x="5793686" y="4452596"/>
                  <a:pt x="5677555" y="4572001"/>
                </a:cubicBezTo>
                <a:lnTo>
                  <a:pt x="5483314" y="4572001"/>
                </a:lnTo>
                <a:cubicBezTo>
                  <a:pt x="5626412" y="4471530"/>
                  <a:pt x="5728635" y="4319650"/>
                  <a:pt x="5763129" y="4144250"/>
                </a:cubicBezTo>
                <a:cubicBezTo>
                  <a:pt x="5529126" y="4194541"/>
                  <a:pt x="5338758" y="4357380"/>
                  <a:pt x="5255375" y="4572001"/>
                </a:cubicBezTo>
                <a:lnTo>
                  <a:pt x="5117827" y="4572001"/>
                </a:lnTo>
                <a:cubicBezTo>
                  <a:pt x="5211190" y="4283539"/>
                  <a:pt x="5464420" y="4064450"/>
                  <a:pt x="5776499" y="4012794"/>
                </a:cubicBezTo>
                <a:lnTo>
                  <a:pt x="5776616" y="4011646"/>
                </a:lnTo>
                <a:cubicBezTo>
                  <a:pt x="5781926" y="4010636"/>
                  <a:pt x="5787253" y="4009688"/>
                  <a:pt x="5792829" y="4010107"/>
                </a:cubicBezTo>
                <a:cubicBezTo>
                  <a:pt x="5824012" y="4004550"/>
                  <a:pt x="5855905" y="4001569"/>
                  <a:pt x="5888290" y="4001042"/>
                </a:cubicBezTo>
                <a:close/>
                <a:moveTo>
                  <a:pt x="4235979" y="3999419"/>
                </a:moveTo>
                <a:lnTo>
                  <a:pt x="4253065" y="4001042"/>
                </a:lnTo>
                <a:cubicBezTo>
                  <a:pt x="4285451" y="4001569"/>
                  <a:pt x="4317343" y="4004550"/>
                  <a:pt x="4348528" y="4010107"/>
                </a:cubicBezTo>
                <a:cubicBezTo>
                  <a:pt x="4354104" y="4009688"/>
                  <a:pt x="4359431" y="4010636"/>
                  <a:pt x="4364739" y="4011646"/>
                </a:cubicBezTo>
                <a:lnTo>
                  <a:pt x="4364856" y="4012794"/>
                </a:lnTo>
                <a:cubicBezTo>
                  <a:pt x="4676936" y="4064450"/>
                  <a:pt x="4930165" y="4283539"/>
                  <a:pt x="5023528" y="4572001"/>
                </a:cubicBezTo>
                <a:lnTo>
                  <a:pt x="4885980" y="4572001"/>
                </a:lnTo>
                <a:cubicBezTo>
                  <a:pt x="4802597" y="4357380"/>
                  <a:pt x="4612229" y="4194541"/>
                  <a:pt x="4378227" y="4144250"/>
                </a:cubicBezTo>
                <a:cubicBezTo>
                  <a:pt x="4412722" y="4319651"/>
                  <a:pt x="4514944" y="4471530"/>
                  <a:pt x="4658041" y="4572001"/>
                </a:cubicBezTo>
                <a:lnTo>
                  <a:pt x="4463800" y="4572001"/>
                </a:lnTo>
                <a:cubicBezTo>
                  <a:pt x="4347669" y="4452596"/>
                  <a:pt x="4269106" y="4298519"/>
                  <a:pt x="4244741" y="4127511"/>
                </a:cubicBezTo>
                <a:cubicBezTo>
                  <a:pt x="4244574" y="4127458"/>
                  <a:pt x="4244405" y="4127453"/>
                  <a:pt x="4244236" y="4127448"/>
                </a:cubicBezTo>
                <a:lnTo>
                  <a:pt x="4243697" y="4120772"/>
                </a:lnTo>
                <a:cubicBezTo>
                  <a:pt x="4238639" y="4090522"/>
                  <a:pt x="4236188" y="4059631"/>
                  <a:pt x="4236230" y="4028296"/>
                </a:cubicBezTo>
                <a:cubicBezTo>
                  <a:pt x="4234918" y="4022668"/>
                  <a:pt x="4234860" y="4017001"/>
                  <a:pt x="4234860" y="4011320"/>
                </a:cubicBezTo>
                <a:lnTo>
                  <a:pt x="4235454" y="3999880"/>
                </a:lnTo>
                <a:lnTo>
                  <a:pt x="4235952" y="3999913"/>
                </a:lnTo>
                <a:close/>
                <a:moveTo>
                  <a:pt x="4213227" y="3999419"/>
                </a:moveTo>
                <a:lnTo>
                  <a:pt x="4213253" y="3999913"/>
                </a:lnTo>
                <a:lnTo>
                  <a:pt x="4213751" y="3999880"/>
                </a:lnTo>
                <a:lnTo>
                  <a:pt x="4214345" y="4011320"/>
                </a:lnTo>
                <a:cubicBezTo>
                  <a:pt x="4214345" y="4017001"/>
                  <a:pt x="4214286" y="4022668"/>
                  <a:pt x="4212974" y="4028296"/>
                </a:cubicBezTo>
                <a:cubicBezTo>
                  <a:pt x="4213016" y="4059631"/>
                  <a:pt x="4210566" y="4090522"/>
                  <a:pt x="4205507" y="4120772"/>
                </a:cubicBezTo>
                <a:lnTo>
                  <a:pt x="4204969" y="4127448"/>
                </a:lnTo>
                <a:cubicBezTo>
                  <a:pt x="4204799" y="4127453"/>
                  <a:pt x="4204631" y="4127458"/>
                  <a:pt x="4204463" y="4127511"/>
                </a:cubicBezTo>
                <a:cubicBezTo>
                  <a:pt x="4180098" y="4298519"/>
                  <a:pt x="4101535" y="4452596"/>
                  <a:pt x="3985404" y="4572001"/>
                </a:cubicBezTo>
                <a:lnTo>
                  <a:pt x="3791163" y="4572001"/>
                </a:lnTo>
                <a:cubicBezTo>
                  <a:pt x="3934261" y="4471530"/>
                  <a:pt x="4036484" y="4319651"/>
                  <a:pt x="4070978" y="4144250"/>
                </a:cubicBezTo>
                <a:cubicBezTo>
                  <a:pt x="3836975" y="4194541"/>
                  <a:pt x="3646607" y="4357380"/>
                  <a:pt x="3563224" y="4572001"/>
                </a:cubicBezTo>
                <a:lnTo>
                  <a:pt x="3425676" y="4572001"/>
                </a:lnTo>
                <a:cubicBezTo>
                  <a:pt x="3519039" y="4283539"/>
                  <a:pt x="3772269" y="4064450"/>
                  <a:pt x="4084348" y="4012794"/>
                </a:cubicBezTo>
                <a:lnTo>
                  <a:pt x="4084465" y="4011646"/>
                </a:lnTo>
                <a:cubicBezTo>
                  <a:pt x="4089774" y="4010636"/>
                  <a:pt x="4095102" y="4009688"/>
                  <a:pt x="4100678" y="4010107"/>
                </a:cubicBezTo>
                <a:cubicBezTo>
                  <a:pt x="4131861" y="4004550"/>
                  <a:pt x="4163754" y="4001569"/>
                  <a:pt x="4196139" y="4001042"/>
                </a:cubicBezTo>
                <a:close/>
                <a:moveTo>
                  <a:pt x="2543827" y="3999419"/>
                </a:moveTo>
                <a:lnTo>
                  <a:pt x="2560914" y="4001042"/>
                </a:lnTo>
                <a:cubicBezTo>
                  <a:pt x="2593300" y="4001569"/>
                  <a:pt x="2625192" y="4004550"/>
                  <a:pt x="2656376" y="4010107"/>
                </a:cubicBezTo>
                <a:cubicBezTo>
                  <a:pt x="2661952" y="4009688"/>
                  <a:pt x="2667280" y="4010636"/>
                  <a:pt x="2672588" y="4011646"/>
                </a:cubicBezTo>
                <a:lnTo>
                  <a:pt x="2672706" y="4012794"/>
                </a:lnTo>
                <a:cubicBezTo>
                  <a:pt x="2984785" y="4064450"/>
                  <a:pt x="3238014" y="4283539"/>
                  <a:pt x="3331377" y="4572001"/>
                </a:cubicBezTo>
                <a:lnTo>
                  <a:pt x="3193830" y="4572001"/>
                </a:lnTo>
                <a:cubicBezTo>
                  <a:pt x="3110446" y="4357380"/>
                  <a:pt x="2920078" y="4194541"/>
                  <a:pt x="2686076" y="4144250"/>
                </a:cubicBezTo>
                <a:cubicBezTo>
                  <a:pt x="2720570" y="4319650"/>
                  <a:pt x="2822793" y="4471530"/>
                  <a:pt x="2965890" y="4572001"/>
                </a:cubicBezTo>
                <a:lnTo>
                  <a:pt x="2771649" y="4572001"/>
                </a:lnTo>
                <a:cubicBezTo>
                  <a:pt x="2655518" y="4452596"/>
                  <a:pt x="2576955" y="4298519"/>
                  <a:pt x="2552590" y="4127511"/>
                </a:cubicBezTo>
                <a:cubicBezTo>
                  <a:pt x="2552423" y="4127458"/>
                  <a:pt x="2552254" y="4127453"/>
                  <a:pt x="2552085" y="4127448"/>
                </a:cubicBezTo>
                <a:lnTo>
                  <a:pt x="2551547" y="4120772"/>
                </a:lnTo>
                <a:cubicBezTo>
                  <a:pt x="2546488" y="4090522"/>
                  <a:pt x="2544037" y="4059631"/>
                  <a:pt x="2544079" y="4028296"/>
                </a:cubicBezTo>
                <a:cubicBezTo>
                  <a:pt x="2542767" y="4022668"/>
                  <a:pt x="2542709" y="4017001"/>
                  <a:pt x="2542709" y="4011320"/>
                </a:cubicBezTo>
                <a:lnTo>
                  <a:pt x="2543303" y="3999880"/>
                </a:lnTo>
                <a:lnTo>
                  <a:pt x="2543801" y="3999913"/>
                </a:lnTo>
                <a:close/>
                <a:moveTo>
                  <a:pt x="2521076" y="3999419"/>
                </a:moveTo>
                <a:lnTo>
                  <a:pt x="2521102" y="3999913"/>
                </a:lnTo>
                <a:lnTo>
                  <a:pt x="2521600" y="3999880"/>
                </a:lnTo>
                <a:lnTo>
                  <a:pt x="2522194" y="4011320"/>
                </a:lnTo>
                <a:cubicBezTo>
                  <a:pt x="2522194" y="4017001"/>
                  <a:pt x="2522135" y="4022668"/>
                  <a:pt x="2520823" y="4028296"/>
                </a:cubicBezTo>
                <a:cubicBezTo>
                  <a:pt x="2520865" y="4059631"/>
                  <a:pt x="2518415" y="4090522"/>
                  <a:pt x="2513356" y="4120772"/>
                </a:cubicBezTo>
                <a:lnTo>
                  <a:pt x="2512818" y="4127448"/>
                </a:lnTo>
                <a:cubicBezTo>
                  <a:pt x="2512648" y="4127453"/>
                  <a:pt x="2512480" y="4127458"/>
                  <a:pt x="2512312" y="4127511"/>
                </a:cubicBezTo>
                <a:cubicBezTo>
                  <a:pt x="2487947" y="4298519"/>
                  <a:pt x="2409385" y="4452596"/>
                  <a:pt x="2293253" y="4572001"/>
                </a:cubicBezTo>
                <a:lnTo>
                  <a:pt x="2099012" y="4572001"/>
                </a:lnTo>
                <a:cubicBezTo>
                  <a:pt x="2242110" y="4471530"/>
                  <a:pt x="2344333" y="4319651"/>
                  <a:pt x="2378827" y="4144250"/>
                </a:cubicBezTo>
                <a:cubicBezTo>
                  <a:pt x="2144825" y="4194541"/>
                  <a:pt x="1954456" y="4357380"/>
                  <a:pt x="1871073" y="4572001"/>
                </a:cubicBezTo>
                <a:lnTo>
                  <a:pt x="1733525" y="4572001"/>
                </a:lnTo>
                <a:cubicBezTo>
                  <a:pt x="1826888" y="4283539"/>
                  <a:pt x="2080118" y="4064450"/>
                  <a:pt x="2392197" y="4012794"/>
                </a:cubicBezTo>
                <a:lnTo>
                  <a:pt x="2392314" y="4011646"/>
                </a:lnTo>
                <a:cubicBezTo>
                  <a:pt x="2397623" y="4010636"/>
                  <a:pt x="2402951" y="4009688"/>
                  <a:pt x="2408527" y="4010107"/>
                </a:cubicBezTo>
                <a:cubicBezTo>
                  <a:pt x="2439710" y="4004550"/>
                  <a:pt x="2471603" y="4001569"/>
                  <a:pt x="2503988" y="4001042"/>
                </a:cubicBezTo>
                <a:close/>
                <a:moveTo>
                  <a:pt x="851676" y="3999419"/>
                </a:moveTo>
                <a:lnTo>
                  <a:pt x="868763" y="4001042"/>
                </a:lnTo>
                <a:cubicBezTo>
                  <a:pt x="901149" y="4001569"/>
                  <a:pt x="933041" y="4004550"/>
                  <a:pt x="964225" y="4010107"/>
                </a:cubicBezTo>
                <a:cubicBezTo>
                  <a:pt x="969801" y="4009688"/>
                  <a:pt x="975129" y="4010636"/>
                  <a:pt x="980437" y="4011646"/>
                </a:cubicBezTo>
                <a:lnTo>
                  <a:pt x="980555" y="4012794"/>
                </a:lnTo>
                <a:cubicBezTo>
                  <a:pt x="1292634" y="4064450"/>
                  <a:pt x="1545864" y="4283539"/>
                  <a:pt x="1639226" y="4572001"/>
                </a:cubicBezTo>
                <a:lnTo>
                  <a:pt x="1501679" y="4572001"/>
                </a:lnTo>
                <a:cubicBezTo>
                  <a:pt x="1418296" y="4357380"/>
                  <a:pt x="1227927" y="4194541"/>
                  <a:pt x="993925" y="4144250"/>
                </a:cubicBezTo>
                <a:cubicBezTo>
                  <a:pt x="1028419" y="4319651"/>
                  <a:pt x="1130642" y="4471530"/>
                  <a:pt x="1273740" y="4572001"/>
                </a:cubicBezTo>
                <a:lnTo>
                  <a:pt x="1079499" y="4572001"/>
                </a:lnTo>
                <a:cubicBezTo>
                  <a:pt x="963367" y="4452596"/>
                  <a:pt x="884804" y="4298519"/>
                  <a:pt x="860439" y="4127511"/>
                </a:cubicBezTo>
                <a:cubicBezTo>
                  <a:pt x="860272" y="4127458"/>
                  <a:pt x="860103" y="4127453"/>
                  <a:pt x="859934" y="4127448"/>
                </a:cubicBezTo>
                <a:lnTo>
                  <a:pt x="859396" y="4120772"/>
                </a:lnTo>
                <a:cubicBezTo>
                  <a:pt x="854337" y="4090522"/>
                  <a:pt x="851886" y="4059631"/>
                  <a:pt x="851928" y="4028296"/>
                </a:cubicBezTo>
                <a:cubicBezTo>
                  <a:pt x="850616" y="4022668"/>
                  <a:pt x="850558" y="4017001"/>
                  <a:pt x="850558" y="4011320"/>
                </a:cubicBezTo>
                <a:lnTo>
                  <a:pt x="851152" y="3999880"/>
                </a:lnTo>
                <a:lnTo>
                  <a:pt x="851650" y="3999913"/>
                </a:lnTo>
                <a:close/>
                <a:moveTo>
                  <a:pt x="828925" y="3999419"/>
                </a:moveTo>
                <a:lnTo>
                  <a:pt x="828951" y="3999913"/>
                </a:lnTo>
                <a:lnTo>
                  <a:pt x="829449" y="3999880"/>
                </a:lnTo>
                <a:lnTo>
                  <a:pt x="830043" y="4011320"/>
                </a:lnTo>
                <a:cubicBezTo>
                  <a:pt x="830043" y="4017001"/>
                  <a:pt x="829984" y="4022668"/>
                  <a:pt x="828672" y="4028296"/>
                </a:cubicBezTo>
                <a:cubicBezTo>
                  <a:pt x="828714" y="4059631"/>
                  <a:pt x="826264" y="4090522"/>
                  <a:pt x="821205" y="4120772"/>
                </a:cubicBezTo>
                <a:lnTo>
                  <a:pt x="820667" y="4127448"/>
                </a:lnTo>
                <a:cubicBezTo>
                  <a:pt x="820497" y="4127453"/>
                  <a:pt x="820329" y="4127458"/>
                  <a:pt x="820161" y="4127511"/>
                </a:cubicBezTo>
                <a:cubicBezTo>
                  <a:pt x="795796" y="4298519"/>
                  <a:pt x="717234" y="4452596"/>
                  <a:pt x="601102" y="4572001"/>
                </a:cubicBezTo>
                <a:lnTo>
                  <a:pt x="406861" y="4572001"/>
                </a:lnTo>
                <a:cubicBezTo>
                  <a:pt x="549959" y="4471530"/>
                  <a:pt x="652182" y="4319650"/>
                  <a:pt x="686676" y="4144250"/>
                </a:cubicBezTo>
                <a:cubicBezTo>
                  <a:pt x="452674" y="4194541"/>
                  <a:pt x="262305" y="4357380"/>
                  <a:pt x="178922" y="4572001"/>
                </a:cubicBezTo>
                <a:lnTo>
                  <a:pt x="41374" y="4572001"/>
                </a:lnTo>
                <a:cubicBezTo>
                  <a:pt x="134738" y="4283539"/>
                  <a:pt x="387967" y="4064450"/>
                  <a:pt x="700046" y="4012794"/>
                </a:cubicBezTo>
                <a:lnTo>
                  <a:pt x="700163" y="4011646"/>
                </a:lnTo>
                <a:cubicBezTo>
                  <a:pt x="705472" y="4010636"/>
                  <a:pt x="710800" y="4009688"/>
                  <a:pt x="716376" y="4010107"/>
                </a:cubicBezTo>
                <a:cubicBezTo>
                  <a:pt x="747559" y="4004550"/>
                  <a:pt x="779452" y="4001569"/>
                  <a:pt x="811837" y="4001042"/>
                </a:cubicBezTo>
                <a:close/>
                <a:moveTo>
                  <a:pt x="8305836" y="3304913"/>
                </a:moveTo>
                <a:cubicBezTo>
                  <a:pt x="8030646" y="3363591"/>
                  <a:pt x="7815802" y="3576701"/>
                  <a:pt x="7762527" y="3845480"/>
                </a:cubicBezTo>
                <a:cubicBezTo>
                  <a:pt x="8037717" y="3786801"/>
                  <a:pt x="8252560" y="3573691"/>
                  <a:pt x="8305836" y="3304913"/>
                </a:cubicBezTo>
                <a:close/>
                <a:moveTo>
                  <a:pt x="6911971" y="3304913"/>
                </a:moveTo>
                <a:cubicBezTo>
                  <a:pt x="6965247" y="3573691"/>
                  <a:pt x="7180090" y="3786801"/>
                  <a:pt x="7455280" y="3845480"/>
                </a:cubicBezTo>
                <a:cubicBezTo>
                  <a:pt x="7402005" y="3576701"/>
                  <a:pt x="7187161" y="3363591"/>
                  <a:pt x="6911971" y="3304913"/>
                </a:cubicBezTo>
                <a:close/>
                <a:moveTo>
                  <a:pt x="6613685" y="3304913"/>
                </a:moveTo>
                <a:cubicBezTo>
                  <a:pt x="6338495" y="3363591"/>
                  <a:pt x="6123651" y="3576701"/>
                  <a:pt x="6070376" y="3845480"/>
                </a:cubicBezTo>
                <a:cubicBezTo>
                  <a:pt x="6345566" y="3786801"/>
                  <a:pt x="6560409" y="3573691"/>
                  <a:pt x="6613685" y="3304913"/>
                </a:cubicBezTo>
                <a:close/>
                <a:moveTo>
                  <a:pt x="5219820" y="3304913"/>
                </a:moveTo>
                <a:cubicBezTo>
                  <a:pt x="5273096" y="3573691"/>
                  <a:pt x="5487939" y="3786801"/>
                  <a:pt x="5763129" y="3845480"/>
                </a:cubicBezTo>
                <a:cubicBezTo>
                  <a:pt x="5709854" y="3576701"/>
                  <a:pt x="5495010" y="3363591"/>
                  <a:pt x="5219820" y="3304913"/>
                </a:cubicBezTo>
                <a:close/>
                <a:moveTo>
                  <a:pt x="4921534" y="3304913"/>
                </a:moveTo>
                <a:cubicBezTo>
                  <a:pt x="4646344" y="3363591"/>
                  <a:pt x="4431500" y="3576701"/>
                  <a:pt x="4378225" y="3845480"/>
                </a:cubicBezTo>
                <a:cubicBezTo>
                  <a:pt x="4653415" y="3786801"/>
                  <a:pt x="4868259" y="3573691"/>
                  <a:pt x="4921534" y="3304913"/>
                </a:cubicBezTo>
                <a:close/>
                <a:moveTo>
                  <a:pt x="3527669" y="3304913"/>
                </a:moveTo>
                <a:cubicBezTo>
                  <a:pt x="3580945" y="3573691"/>
                  <a:pt x="3795788" y="3786801"/>
                  <a:pt x="4070978" y="3845480"/>
                </a:cubicBezTo>
                <a:cubicBezTo>
                  <a:pt x="4017703" y="3576701"/>
                  <a:pt x="3802859" y="3363591"/>
                  <a:pt x="3527669" y="3304913"/>
                </a:cubicBezTo>
                <a:close/>
                <a:moveTo>
                  <a:pt x="3229383" y="3304913"/>
                </a:moveTo>
                <a:cubicBezTo>
                  <a:pt x="2954193" y="3363591"/>
                  <a:pt x="2739349" y="3576701"/>
                  <a:pt x="2686074" y="3845480"/>
                </a:cubicBezTo>
                <a:cubicBezTo>
                  <a:pt x="2961264" y="3786801"/>
                  <a:pt x="3176107" y="3573691"/>
                  <a:pt x="3229383" y="3304913"/>
                </a:cubicBezTo>
                <a:close/>
                <a:moveTo>
                  <a:pt x="1835518" y="3304913"/>
                </a:moveTo>
                <a:cubicBezTo>
                  <a:pt x="1888794" y="3573691"/>
                  <a:pt x="2103637" y="3786801"/>
                  <a:pt x="2378827" y="3845480"/>
                </a:cubicBezTo>
                <a:cubicBezTo>
                  <a:pt x="2325552" y="3576701"/>
                  <a:pt x="2110708" y="3363591"/>
                  <a:pt x="1835518" y="3304913"/>
                </a:cubicBezTo>
                <a:close/>
                <a:moveTo>
                  <a:pt x="1537232" y="3304913"/>
                </a:moveTo>
                <a:cubicBezTo>
                  <a:pt x="1262042" y="3363591"/>
                  <a:pt x="1047198" y="3576701"/>
                  <a:pt x="993923" y="3845480"/>
                </a:cubicBezTo>
                <a:cubicBezTo>
                  <a:pt x="1269113" y="3786801"/>
                  <a:pt x="1483956" y="3573691"/>
                  <a:pt x="1537232" y="3304913"/>
                </a:cubicBezTo>
                <a:close/>
                <a:moveTo>
                  <a:pt x="143367" y="3304913"/>
                </a:moveTo>
                <a:cubicBezTo>
                  <a:pt x="196643" y="3573691"/>
                  <a:pt x="411486" y="3786801"/>
                  <a:pt x="686676" y="3845480"/>
                </a:cubicBezTo>
                <a:cubicBezTo>
                  <a:pt x="633401" y="3576701"/>
                  <a:pt x="418557" y="3363591"/>
                  <a:pt x="143367" y="3304913"/>
                </a:cubicBezTo>
                <a:close/>
                <a:moveTo>
                  <a:pt x="8461873" y="3161219"/>
                </a:moveTo>
                <a:lnTo>
                  <a:pt x="8478960" y="3162829"/>
                </a:lnTo>
                <a:cubicBezTo>
                  <a:pt x="8511346" y="3163352"/>
                  <a:pt x="8543239" y="3166310"/>
                  <a:pt x="8574422" y="3171823"/>
                </a:cubicBezTo>
                <a:cubicBezTo>
                  <a:pt x="8579998" y="3171407"/>
                  <a:pt x="8585326" y="3172348"/>
                  <a:pt x="8590635" y="3173350"/>
                </a:cubicBezTo>
                <a:lnTo>
                  <a:pt x="8590752" y="3174489"/>
                </a:lnTo>
                <a:cubicBezTo>
                  <a:pt x="8815033" y="3211322"/>
                  <a:pt x="9008920" y="3333951"/>
                  <a:pt x="9135069" y="3506215"/>
                </a:cubicBezTo>
                <a:lnTo>
                  <a:pt x="9139239" y="3512974"/>
                </a:lnTo>
                <a:lnTo>
                  <a:pt x="9139239" y="3816134"/>
                </a:lnTo>
                <a:lnTo>
                  <a:pt x="9120077" y="3747490"/>
                </a:lnTo>
                <a:cubicBezTo>
                  <a:pt x="9039502" y="3525837"/>
                  <a:pt x="8844913" y="3356256"/>
                  <a:pt x="8604122" y="3304913"/>
                </a:cubicBezTo>
                <a:cubicBezTo>
                  <a:pt x="8650738" y="3540094"/>
                  <a:pt x="8821055" y="3732654"/>
                  <a:pt x="9047261" y="3816429"/>
                </a:cubicBezTo>
                <a:lnTo>
                  <a:pt x="9139239" y="3843104"/>
                </a:lnTo>
                <a:lnTo>
                  <a:pt x="9139239" y="3970603"/>
                </a:lnTo>
                <a:lnTo>
                  <a:pt x="9030179" y="3943797"/>
                </a:lnTo>
                <a:cubicBezTo>
                  <a:pt x="8735297" y="3846211"/>
                  <a:pt x="8514628" y="3594637"/>
                  <a:pt x="8470637" y="3288305"/>
                </a:cubicBezTo>
                <a:cubicBezTo>
                  <a:pt x="8470469" y="3288253"/>
                  <a:pt x="8470301" y="3288248"/>
                  <a:pt x="8470131" y="3288243"/>
                </a:cubicBezTo>
                <a:lnTo>
                  <a:pt x="8469593" y="3281619"/>
                </a:lnTo>
                <a:cubicBezTo>
                  <a:pt x="8464534" y="3251607"/>
                  <a:pt x="8462083" y="3220958"/>
                  <a:pt x="8462126" y="3189869"/>
                </a:cubicBezTo>
                <a:cubicBezTo>
                  <a:pt x="8460814" y="3184286"/>
                  <a:pt x="8460755" y="3178663"/>
                  <a:pt x="8460755" y="3173027"/>
                </a:cubicBezTo>
                <a:lnTo>
                  <a:pt x="8461349" y="3161677"/>
                </a:lnTo>
                <a:lnTo>
                  <a:pt x="8461847" y="3161709"/>
                </a:lnTo>
                <a:close/>
                <a:moveTo>
                  <a:pt x="8448085" y="3161219"/>
                </a:moveTo>
                <a:lnTo>
                  <a:pt x="8448111" y="3161709"/>
                </a:lnTo>
                <a:lnTo>
                  <a:pt x="8448609" y="3161677"/>
                </a:lnTo>
                <a:lnTo>
                  <a:pt x="8449203" y="3173027"/>
                </a:lnTo>
                <a:cubicBezTo>
                  <a:pt x="8449203" y="3178663"/>
                  <a:pt x="8449144" y="3184286"/>
                  <a:pt x="8447832" y="3189869"/>
                </a:cubicBezTo>
                <a:cubicBezTo>
                  <a:pt x="8447875" y="3220958"/>
                  <a:pt x="8445424" y="3251607"/>
                  <a:pt x="8440365" y="3281619"/>
                </a:cubicBezTo>
                <a:lnTo>
                  <a:pt x="8439827" y="3288243"/>
                </a:lnTo>
                <a:cubicBezTo>
                  <a:pt x="8439657" y="3288248"/>
                  <a:pt x="8439489" y="3288253"/>
                  <a:pt x="8439321" y="3288305"/>
                </a:cubicBezTo>
                <a:cubicBezTo>
                  <a:pt x="8389046" y="3638399"/>
                  <a:pt x="8108007" y="3916971"/>
                  <a:pt x="7749156" y="3975903"/>
                </a:cubicBezTo>
                <a:lnTo>
                  <a:pt x="7749040" y="3977042"/>
                </a:lnTo>
                <a:cubicBezTo>
                  <a:pt x="7743729" y="3978045"/>
                  <a:pt x="7738400" y="3978986"/>
                  <a:pt x="7732823" y="3978570"/>
                </a:cubicBezTo>
                <a:cubicBezTo>
                  <a:pt x="7701651" y="3984080"/>
                  <a:pt x="7669771" y="3987038"/>
                  <a:pt x="7637396" y="3987561"/>
                </a:cubicBezTo>
                <a:lnTo>
                  <a:pt x="7620278" y="3989174"/>
                </a:lnTo>
                <a:lnTo>
                  <a:pt x="7620252" y="3988683"/>
                </a:lnTo>
                <a:lnTo>
                  <a:pt x="7619753" y="3988716"/>
                </a:lnTo>
                <a:cubicBezTo>
                  <a:pt x="7619187" y="3984944"/>
                  <a:pt x="7619160" y="3981158"/>
                  <a:pt x="7619160" y="3977366"/>
                </a:cubicBezTo>
                <a:cubicBezTo>
                  <a:pt x="7619160" y="3971728"/>
                  <a:pt x="7619219" y="3966104"/>
                  <a:pt x="7620531" y="3960518"/>
                </a:cubicBezTo>
                <a:cubicBezTo>
                  <a:pt x="7620488" y="3929436"/>
                  <a:pt x="7622938" y="3898794"/>
                  <a:pt x="7627995" y="3868787"/>
                </a:cubicBezTo>
                <a:lnTo>
                  <a:pt x="7628535" y="3862150"/>
                </a:lnTo>
                <a:cubicBezTo>
                  <a:pt x="7628704" y="3862145"/>
                  <a:pt x="7628873" y="3862140"/>
                  <a:pt x="7629040" y="3862087"/>
                </a:cubicBezTo>
                <a:cubicBezTo>
                  <a:pt x="7679317" y="3511992"/>
                  <a:pt x="7960356" y="3233421"/>
                  <a:pt x="8319206" y="3174489"/>
                </a:cubicBezTo>
                <a:lnTo>
                  <a:pt x="8319323" y="3173350"/>
                </a:lnTo>
                <a:cubicBezTo>
                  <a:pt x="8324632" y="3172348"/>
                  <a:pt x="8329960" y="3171407"/>
                  <a:pt x="8335536" y="3171823"/>
                </a:cubicBezTo>
                <a:cubicBezTo>
                  <a:pt x="8366719" y="3166310"/>
                  <a:pt x="8398612" y="3163352"/>
                  <a:pt x="8430998" y="3162829"/>
                </a:cubicBezTo>
                <a:close/>
                <a:moveTo>
                  <a:pt x="6769722" y="3161219"/>
                </a:moveTo>
                <a:lnTo>
                  <a:pt x="6786810" y="3162829"/>
                </a:lnTo>
                <a:cubicBezTo>
                  <a:pt x="6819195" y="3163352"/>
                  <a:pt x="6851088" y="3166310"/>
                  <a:pt x="6882271" y="3171823"/>
                </a:cubicBezTo>
                <a:cubicBezTo>
                  <a:pt x="6887847" y="3171407"/>
                  <a:pt x="6893175" y="3172348"/>
                  <a:pt x="6898484" y="3173350"/>
                </a:cubicBezTo>
                <a:lnTo>
                  <a:pt x="6898601" y="3174489"/>
                </a:lnTo>
                <a:cubicBezTo>
                  <a:pt x="7257451" y="3233421"/>
                  <a:pt x="7538490" y="3511992"/>
                  <a:pt x="7588766" y="3862087"/>
                </a:cubicBezTo>
                <a:cubicBezTo>
                  <a:pt x="7588934" y="3862140"/>
                  <a:pt x="7589103" y="3862145"/>
                  <a:pt x="7589272" y="3862150"/>
                </a:cubicBezTo>
                <a:lnTo>
                  <a:pt x="7589812" y="3868787"/>
                </a:lnTo>
                <a:cubicBezTo>
                  <a:pt x="7594869" y="3898794"/>
                  <a:pt x="7597319" y="3929436"/>
                  <a:pt x="7597276" y="3960518"/>
                </a:cubicBezTo>
                <a:cubicBezTo>
                  <a:pt x="7598588" y="3966104"/>
                  <a:pt x="7598647" y="3971728"/>
                  <a:pt x="7598647" y="3977366"/>
                </a:cubicBezTo>
                <a:cubicBezTo>
                  <a:pt x="7598647" y="3981158"/>
                  <a:pt x="7598620" y="3984944"/>
                  <a:pt x="7598054" y="3988716"/>
                </a:cubicBezTo>
                <a:lnTo>
                  <a:pt x="7597555" y="3988683"/>
                </a:lnTo>
                <a:lnTo>
                  <a:pt x="7597529" y="3989174"/>
                </a:lnTo>
                <a:lnTo>
                  <a:pt x="7580411" y="3987561"/>
                </a:lnTo>
                <a:cubicBezTo>
                  <a:pt x="7548036" y="3987038"/>
                  <a:pt x="7516156" y="3984080"/>
                  <a:pt x="7484984" y="3978570"/>
                </a:cubicBezTo>
                <a:cubicBezTo>
                  <a:pt x="7479407" y="3978986"/>
                  <a:pt x="7474078" y="3978045"/>
                  <a:pt x="7468767" y="3977042"/>
                </a:cubicBezTo>
                <a:lnTo>
                  <a:pt x="7468651" y="3975903"/>
                </a:lnTo>
                <a:cubicBezTo>
                  <a:pt x="7109800" y="3916971"/>
                  <a:pt x="6828761" y="3638399"/>
                  <a:pt x="6778486" y="3288305"/>
                </a:cubicBezTo>
                <a:cubicBezTo>
                  <a:pt x="6778318" y="3288253"/>
                  <a:pt x="6778150" y="3288248"/>
                  <a:pt x="6777980" y="3288243"/>
                </a:cubicBezTo>
                <a:lnTo>
                  <a:pt x="6777442" y="3281619"/>
                </a:lnTo>
                <a:cubicBezTo>
                  <a:pt x="6772383" y="3251607"/>
                  <a:pt x="6769933" y="3220958"/>
                  <a:pt x="6769975" y="3189869"/>
                </a:cubicBezTo>
                <a:cubicBezTo>
                  <a:pt x="6768663" y="3184286"/>
                  <a:pt x="6768604" y="3178663"/>
                  <a:pt x="6768604" y="3173027"/>
                </a:cubicBezTo>
                <a:lnTo>
                  <a:pt x="6769198" y="3161677"/>
                </a:lnTo>
                <a:lnTo>
                  <a:pt x="6769696" y="3161709"/>
                </a:lnTo>
                <a:close/>
                <a:moveTo>
                  <a:pt x="6755934" y="3161219"/>
                </a:moveTo>
                <a:lnTo>
                  <a:pt x="6755960" y="3161709"/>
                </a:lnTo>
                <a:lnTo>
                  <a:pt x="6756458" y="3161677"/>
                </a:lnTo>
                <a:lnTo>
                  <a:pt x="6757052" y="3173027"/>
                </a:lnTo>
                <a:cubicBezTo>
                  <a:pt x="6757052" y="3178663"/>
                  <a:pt x="6756994" y="3184286"/>
                  <a:pt x="6755682" y="3189869"/>
                </a:cubicBezTo>
                <a:cubicBezTo>
                  <a:pt x="6755724" y="3220958"/>
                  <a:pt x="6753273" y="3251607"/>
                  <a:pt x="6748215" y="3281619"/>
                </a:cubicBezTo>
                <a:lnTo>
                  <a:pt x="6747676" y="3288243"/>
                </a:lnTo>
                <a:cubicBezTo>
                  <a:pt x="6747507" y="3288248"/>
                  <a:pt x="6747338" y="3288253"/>
                  <a:pt x="6747171" y="3288305"/>
                </a:cubicBezTo>
                <a:cubicBezTo>
                  <a:pt x="6696895" y="3638399"/>
                  <a:pt x="6415856" y="3916971"/>
                  <a:pt x="6057005" y="3975903"/>
                </a:cubicBezTo>
                <a:lnTo>
                  <a:pt x="6056889" y="3977042"/>
                </a:lnTo>
                <a:cubicBezTo>
                  <a:pt x="6051578" y="3978045"/>
                  <a:pt x="6046249" y="3978986"/>
                  <a:pt x="6040672" y="3978570"/>
                </a:cubicBezTo>
                <a:cubicBezTo>
                  <a:pt x="6009500" y="3984080"/>
                  <a:pt x="5977620" y="3987038"/>
                  <a:pt x="5945246" y="3987561"/>
                </a:cubicBezTo>
                <a:lnTo>
                  <a:pt x="5928127" y="3989174"/>
                </a:lnTo>
                <a:lnTo>
                  <a:pt x="5928101" y="3988683"/>
                </a:lnTo>
                <a:lnTo>
                  <a:pt x="5927602" y="3988716"/>
                </a:lnTo>
                <a:cubicBezTo>
                  <a:pt x="5927036" y="3984944"/>
                  <a:pt x="5927009" y="3981158"/>
                  <a:pt x="5927009" y="3977366"/>
                </a:cubicBezTo>
                <a:cubicBezTo>
                  <a:pt x="5927009" y="3971728"/>
                  <a:pt x="5927068" y="3966104"/>
                  <a:pt x="5928380" y="3960518"/>
                </a:cubicBezTo>
                <a:cubicBezTo>
                  <a:pt x="5928338" y="3929436"/>
                  <a:pt x="5930787" y="3898794"/>
                  <a:pt x="5935844" y="3868787"/>
                </a:cubicBezTo>
                <a:lnTo>
                  <a:pt x="5936384" y="3862150"/>
                </a:lnTo>
                <a:cubicBezTo>
                  <a:pt x="5936553" y="3862145"/>
                  <a:pt x="5936722" y="3862140"/>
                  <a:pt x="5936890" y="3862087"/>
                </a:cubicBezTo>
                <a:cubicBezTo>
                  <a:pt x="5987166" y="3511992"/>
                  <a:pt x="6268205" y="3233421"/>
                  <a:pt x="6627056" y="3174489"/>
                </a:cubicBezTo>
                <a:lnTo>
                  <a:pt x="6627173" y="3173350"/>
                </a:lnTo>
                <a:cubicBezTo>
                  <a:pt x="6632481" y="3172348"/>
                  <a:pt x="6637809" y="3171407"/>
                  <a:pt x="6643385" y="3171823"/>
                </a:cubicBezTo>
                <a:cubicBezTo>
                  <a:pt x="6674569" y="3166310"/>
                  <a:pt x="6706461" y="3163352"/>
                  <a:pt x="6738847" y="3162829"/>
                </a:cubicBezTo>
                <a:close/>
                <a:moveTo>
                  <a:pt x="5077571" y="3161219"/>
                </a:moveTo>
                <a:lnTo>
                  <a:pt x="5094659" y="3162829"/>
                </a:lnTo>
                <a:cubicBezTo>
                  <a:pt x="5127044" y="3163352"/>
                  <a:pt x="5158937" y="3166310"/>
                  <a:pt x="5190120" y="3171823"/>
                </a:cubicBezTo>
                <a:cubicBezTo>
                  <a:pt x="5195696" y="3171407"/>
                  <a:pt x="5201024" y="3172348"/>
                  <a:pt x="5206334" y="3173350"/>
                </a:cubicBezTo>
                <a:lnTo>
                  <a:pt x="5206450" y="3174489"/>
                </a:lnTo>
                <a:cubicBezTo>
                  <a:pt x="5565300" y="3233421"/>
                  <a:pt x="5846339" y="3511992"/>
                  <a:pt x="5896616" y="3862087"/>
                </a:cubicBezTo>
                <a:cubicBezTo>
                  <a:pt x="5896783" y="3862140"/>
                  <a:pt x="5896953" y="3862145"/>
                  <a:pt x="5897121" y="3862150"/>
                </a:cubicBezTo>
                <a:lnTo>
                  <a:pt x="5897662" y="3868787"/>
                </a:lnTo>
                <a:cubicBezTo>
                  <a:pt x="5902718" y="3898794"/>
                  <a:pt x="5905168" y="3929436"/>
                  <a:pt x="5905126" y="3960518"/>
                </a:cubicBezTo>
                <a:cubicBezTo>
                  <a:pt x="5906438" y="3966104"/>
                  <a:pt x="5906496" y="3971728"/>
                  <a:pt x="5906496" y="3977366"/>
                </a:cubicBezTo>
                <a:cubicBezTo>
                  <a:pt x="5906496" y="3981158"/>
                  <a:pt x="5906469" y="3984944"/>
                  <a:pt x="5905903" y="3988716"/>
                </a:cubicBezTo>
                <a:lnTo>
                  <a:pt x="5905404" y="3988683"/>
                </a:lnTo>
                <a:lnTo>
                  <a:pt x="5905378" y="3989174"/>
                </a:lnTo>
                <a:lnTo>
                  <a:pt x="5888260" y="3987561"/>
                </a:lnTo>
                <a:cubicBezTo>
                  <a:pt x="5855886" y="3987038"/>
                  <a:pt x="5824005" y="3984080"/>
                  <a:pt x="5792833" y="3978570"/>
                </a:cubicBezTo>
                <a:cubicBezTo>
                  <a:pt x="5787256" y="3978986"/>
                  <a:pt x="5781927" y="3978045"/>
                  <a:pt x="5776617" y="3977042"/>
                </a:cubicBezTo>
                <a:lnTo>
                  <a:pt x="5776501" y="3975903"/>
                </a:lnTo>
                <a:cubicBezTo>
                  <a:pt x="5417649" y="3916971"/>
                  <a:pt x="5136610" y="3638399"/>
                  <a:pt x="5086335" y="3288305"/>
                </a:cubicBezTo>
                <a:cubicBezTo>
                  <a:pt x="5086167" y="3288253"/>
                  <a:pt x="5085999" y="3288248"/>
                  <a:pt x="5085830" y="3288243"/>
                </a:cubicBezTo>
                <a:lnTo>
                  <a:pt x="5085291" y="3281619"/>
                </a:lnTo>
                <a:cubicBezTo>
                  <a:pt x="5080233" y="3251607"/>
                  <a:pt x="5077782" y="3220958"/>
                  <a:pt x="5077824" y="3189869"/>
                </a:cubicBezTo>
                <a:cubicBezTo>
                  <a:pt x="5076512" y="3184286"/>
                  <a:pt x="5076453" y="3178663"/>
                  <a:pt x="5076453" y="3173027"/>
                </a:cubicBezTo>
                <a:lnTo>
                  <a:pt x="5077047" y="3161677"/>
                </a:lnTo>
                <a:lnTo>
                  <a:pt x="5077545" y="3161709"/>
                </a:lnTo>
                <a:close/>
                <a:moveTo>
                  <a:pt x="5063783" y="3161219"/>
                </a:moveTo>
                <a:lnTo>
                  <a:pt x="5063809" y="3161709"/>
                </a:lnTo>
                <a:lnTo>
                  <a:pt x="5064307" y="3161677"/>
                </a:lnTo>
                <a:lnTo>
                  <a:pt x="5064902" y="3173027"/>
                </a:lnTo>
                <a:cubicBezTo>
                  <a:pt x="5064902" y="3178663"/>
                  <a:pt x="5064842" y="3184286"/>
                  <a:pt x="5063530" y="3189869"/>
                </a:cubicBezTo>
                <a:cubicBezTo>
                  <a:pt x="5063572" y="3220958"/>
                  <a:pt x="5061122" y="3251607"/>
                  <a:pt x="5056063" y="3281619"/>
                </a:cubicBezTo>
                <a:lnTo>
                  <a:pt x="5055525" y="3288243"/>
                </a:lnTo>
                <a:cubicBezTo>
                  <a:pt x="5055355" y="3288248"/>
                  <a:pt x="5055187" y="3288253"/>
                  <a:pt x="5055019" y="3288305"/>
                </a:cubicBezTo>
                <a:cubicBezTo>
                  <a:pt x="5004744" y="3638399"/>
                  <a:pt x="4723705" y="3916971"/>
                  <a:pt x="4364853" y="3975903"/>
                </a:cubicBezTo>
                <a:lnTo>
                  <a:pt x="4364737" y="3977042"/>
                </a:lnTo>
                <a:cubicBezTo>
                  <a:pt x="4359427" y="3978045"/>
                  <a:pt x="4354098" y="3978986"/>
                  <a:pt x="4348521" y="3978570"/>
                </a:cubicBezTo>
                <a:cubicBezTo>
                  <a:pt x="4317350" y="3984080"/>
                  <a:pt x="4285468" y="3987038"/>
                  <a:pt x="4253094" y="3987561"/>
                </a:cubicBezTo>
                <a:lnTo>
                  <a:pt x="4235976" y="3989174"/>
                </a:lnTo>
                <a:lnTo>
                  <a:pt x="4235950" y="3988683"/>
                </a:lnTo>
                <a:lnTo>
                  <a:pt x="4235451" y="3988716"/>
                </a:lnTo>
                <a:cubicBezTo>
                  <a:pt x="4234885" y="3984944"/>
                  <a:pt x="4234858" y="3981158"/>
                  <a:pt x="4234858" y="3977366"/>
                </a:cubicBezTo>
                <a:cubicBezTo>
                  <a:pt x="4234858" y="3971728"/>
                  <a:pt x="4234916" y="3966104"/>
                  <a:pt x="4236228" y="3960518"/>
                </a:cubicBezTo>
                <a:cubicBezTo>
                  <a:pt x="4236186" y="3929436"/>
                  <a:pt x="4238636" y="3898794"/>
                  <a:pt x="4243692" y="3868787"/>
                </a:cubicBezTo>
                <a:lnTo>
                  <a:pt x="4244233" y="3862150"/>
                </a:lnTo>
                <a:cubicBezTo>
                  <a:pt x="4244401" y="3862145"/>
                  <a:pt x="4244571" y="3862140"/>
                  <a:pt x="4244738" y="3862087"/>
                </a:cubicBezTo>
                <a:cubicBezTo>
                  <a:pt x="4295015" y="3511992"/>
                  <a:pt x="4576054" y="3233421"/>
                  <a:pt x="4934904" y="3174489"/>
                </a:cubicBezTo>
                <a:lnTo>
                  <a:pt x="4935021" y="3173350"/>
                </a:lnTo>
                <a:cubicBezTo>
                  <a:pt x="4940330" y="3172348"/>
                  <a:pt x="4945658" y="3171407"/>
                  <a:pt x="4951234" y="3171823"/>
                </a:cubicBezTo>
                <a:cubicBezTo>
                  <a:pt x="4982417" y="3166310"/>
                  <a:pt x="5014310" y="3163352"/>
                  <a:pt x="5046695" y="3162829"/>
                </a:cubicBezTo>
                <a:close/>
                <a:moveTo>
                  <a:pt x="3385420" y="3161219"/>
                </a:moveTo>
                <a:lnTo>
                  <a:pt x="3402507" y="3162829"/>
                </a:lnTo>
                <a:cubicBezTo>
                  <a:pt x="3434893" y="3163352"/>
                  <a:pt x="3466785" y="3166310"/>
                  <a:pt x="3497969" y="3171823"/>
                </a:cubicBezTo>
                <a:cubicBezTo>
                  <a:pt x="3503545" y="3171407"/>
                  <a:pt x="3508873" y="3172348"/>
                  <a:pt x="3514181" y="3173350"/>
                </a:cubicBezTo>
                <a:lnTo>
                  <a:pt x="3514298" y="3174489"/>
                </a:lnTo>
                <a:cubicBezTo>
                  <a:pt x="3873149" y="3233421"/>
                  <a:pt x="4154188" y="3511992"/>
                  <a:pt x="4204464" y="3862087"/>
                </a:cubicBezTo>
                <a:cubicBezTo>
                  <a:pt x="4204632" y="3862140"/>
                  <a:pt x="4204801" y="3862145"/>
                  <a:pt x="4204970" y="3862150"/>
                </a:cubicBezTo>
                <a:lnTo>
                  <a:pt x="4205510" y="3868787"/>
                </a:lnTo>
                <a:cubicBezTo>
                  <a:pt x="4210567" y="3898794"/>
                  <a:pt x="4213016" y="3929436"/>
                  <a:pt x="4212974" y="3960518"/>
                </a:cubicBezTo>
                <a:cubicBezTo>
                  <a:pt x="4214286" y="3966104"/>
                  <a:pt x="4214345" y="3971728"/>
                  <a:pt x="4214345" y="3977366"/>
                </a:cubicBezTo>
                <a:cubicBezTo>
                  <a:pt x="4214345" y="3981158"/>
                  <a:pt x="4214318" y="3984944"/>
                  <a:pt x="4213752" y="3988716"/>
                </a:cubicBezTo>
                <a:lnTo>
                  <a:pt x="4213253" y="3988683"/>
                </a:lnTo>
                <a:lnTo>
                  <a:pt x="4213227" y="3989174"/>
                </a:lnTo>
                <a:lnTo>
                  <a:pt x="4196108" y="3987561"/>
                </a:lnTo>
                <a:cubicBezTo>
                  <a:pt x="4163734" y="3987038"/>
                  <a:pt x="4131854" y="3984080"/>
                  <a:pt x="4100682" y="3978570"/>
                </a:cubicBezTo>
                <a:cubicBezTo>
                  <a:pt x="4095105" y="3978986"/>
                  <a:pt x="4089776" y="3978045"/>
                  <a:pt x="4084465" y="3977042"/>
                </a:cubicBezTo>
                <a:lnTo>
                  <a:pt x="4084349" y="3975903"/>
                </a:lnTo>
                <a:cubicBezTo>
                  <a:pt x="3725498" y="3916971"/>
                  <a:pt x="3444459" y="3638399"/>
                  <a:pt x="3394183" y="3288305"/>
                </a:cubicBezTo>
                <a:cubicBezTo>
                  <a:pt x="3394016" y="3288253"/>
                  <a:pt x="3393847" y="3288248"/>
                  <a:pt x="3393678" y="3288243"/>
                </a:cubicBezTo>
                <a:lnTo>
                  <a:pt x="3393139" y="3281619"/>
                </a:lnTo>
                <a:cubicBezTo>
                  <a:pt x="3388081" y="3251607"/>
                  <a:pt x="3385630" y="3220958"/>
                  <a:pt x="3385672" y="3189869"/>
                </a:cubicBezTo>
                <a:cubicBezTo>
                  <a:pt x="3384360" y="3184286"/>
                  <a:pt x="3384302" y="3178663"/>
                  <a:pt x="3384302" y="3173027"/>
                </a:cubicBezTo>
                <a:lnTo>
                  <a:pt x="3384896" y="3161677"/>
                </a:lnTo>
                <a:lnTo>
                  <a:pt x="3385394" y="3161709"/>
                </a:lnTo>
                <a:close/>
                <a:moveTo>
                  <a:pt x="3371632" y="3161219"/>
                </a:moveTo>
                <a:lnTo>
                  <a:pt x="3371658" y="3161709"/>
                </a:lnTo>
                <a:lnTo>
                  <a:pt x="3372156" y="3161677"/>
                </a:lnTo>
                <a:lnTo>
                  <a:pt x="3372750" y="3173027"/>
                </a:lnTo>
                <a:cubicBezTo>
                  <a:pt x="3372750" y="3178663"/>
                  <a:pt x="3372691" y="3184286"/>
                  <a:pt x="3371379" y="3189869"/>
                </a:cubicBezTo>
                <a:cubicBezTo>
                  <a:pt x="3371421" y="3220958"/>
                  <a:pt x="3368971" y="3251607"/>
                  <a:pt x="3363912" y="3281619"/>
                </a:cubicBezTo>
                <a:lnTo>
                  <a:pt x="3363374" y="3288243"/>
                </a:lnTo>
                <a:cubicBezTo>
                  <a:pt x="3363204" y="3288248"/>
                  <a:pt x="3363036" y="3288253"/>
                  <a:pt x="3362868" y="3288305"/>
                </a:cubicBezTo>
                <a:cubicBezTo>
                  <a:pt x="3312593" y="3638399"/>
                  <a:pt x="3031554" y="3916971"/>
                  <a:pt x="2672703" y="3975903"/>
                </a:cubicBezTo>
                <a:lnTo>
                  <a:pt x="2672586" y="3977042"/>
                </a:lnTo>
                <a:cubicBezTo>
                  <a:pt x="2667276" y="3978045"/>
                  <a:pt x="2661947" y="3978986"/>
                  <a:pt x="2656370" y="3978570"/>
                </a:cubicBezTo>
                <a:cubicBezTo>
                  <a:pt x="2625198" y="3984080"/>
                  <a:pt x="2593318" y="3987038"/>
                  <a:pt x="2560943" y="3987561"/>
                </a:cubicBezTo>
                <a:lnTo>
                  <a:pt x="2543825" y="3989174"/>
                </a:lnTo>
                <a:lnTo>
                  <a:pt x="2543799" y="3988683"/>
                </a:lnTo>
                <a:lnTo>
                  <a:pt x="2543300" y="3988716"/>
                </a:lnTo>
                <a:cubicBezTo>
                  <a:pt x="2542734" y="3984944"/>
                  <a:pt x="2542707" y="3981158"/>
                  <a:pt x="2542707" y="3977366"/>
                </a:cubicBezTo>
                <a:cubicBezTo>
                  <a:pt x="2542707" y="3971728"/>
                  <a:pt x="2542765" y="3966104"/>
                  <a:pt x="2544077" y="3960518"/>
                </a:cubicBezTo>
                <a:cubicBezTo>
                  <a:pt x="2544035" y="3929436"/>
                  <a:pt x="2546485" y="3898794"/>
                  <a:pt x="2551541" y="3868787"/>
                </a:cubicBezTo>
                <a:lnTo>
                  <a:pt x="2552082" y="3862150"/>
                </a:lnTo>
                <a:cubicBezTo>
                  <a:pt x="2552250" y="3862145"/>
                  <a:pt x="2552420" y="3862140"/>
                  <a:pt x="2552587" y="3862087"/>
                </a:cubicBezTo>
                <a:cubicBezTo>
                  <a:pt x="2602864" y="3511992"/>
                  <a:pt x="2883903" y="3233421"/>
                  <a:pt x="3242753" y="3174489"/>
                </a:cubicBezTo>
                <a:lnTo>
                  <a:pt x="3242870" y="3173350"/>
                </a:lnTo>
                <a:cubicBezTo>
                  <a:pt x="3248179" y="3172348"/>
                  <a:pt x="3253507" y="3171407"/>
                  <a:pt x="3259083" y="3171823"/>
                </a:cubicBezTo>
                <a:cubicBezTo>
                  <a:pt x="3290266" y="3166310"/>
                  <a:pt x="3322159" y="3163352"/>
                  <a:pt x="3354544" y="3162829"/>
                </a:cubicBezTo>
                <a:close/>
                <a:moveTo>
                  <a:pt x="1693269" y="3161219"/>
                </a:moveTo>
                <a:lnTo>
                  <a:pt x="1710356" y="3162829"/>
                </a:lnTo>
                <a:cubicBezTo>
                  <a:pt x="1742742" y="3163352"/>
                  <a:pt x="1774634" y="3166310"/>
                  <a:pt x="1805818" y="3171823"/>
                </a:cubicBezTo>
                <a:cubicBezTo>
                  <a:pt x="1811394" y="3171407"/>
                  <a:pt x="1816722" y="3172348"/>
                  <a:pt x="1822030" y="3173350"/>
                </a:cubicBezTo>
                <a:lnTo>
                  <a:pt x="1822148" y="3174489"/>
                </a:lnTo>
                <a:cubicBezTo>
                  <a:pt x="2180998" y="3233421"/>
                  <a:pt x="2462037" y="3511992"/>
                  <a:pt x="2512313" y="3862087"/>
                </a:cubicBezTo>
                <a:cubicBezTo>
                  <a:pt x="2512481" y="3862140"/>
                  <a:pt x="2512650" y="3862145"/>
                  <a:pt x="2512819" y="3862150"/>
                </a:cubicBezTo>
                <a:lnTo>
                  <a:pt x="2513359" y="3868787"/>
                </a:lnTo>
                <a:cubicBezTo>
                  <a:pt x="2518416" y="3898794"/>
                  <a:pt x="2520865" y="3929436"/>
                  <a:pt x="2520823" y="3960518"/>
                </a:cubicBezTo>
                <a:cubicBezTo>
                  <a:pt x="2522135" y="3966104"/>
                  <a:pt x="2522194" y="3971728"/>
                  <a:pt x="2522194" y="3977366"/>
                </a:cubicBezTo>
                <a:cubicBezTo>
                  <a:pt x="2522194" y="3981158"/>
                  <a:pt x="2522167" y="3984944"/>
                  <a:pt x="2521601" y="3988716"/>
                </a:cubicBezTo>
                <a:lnTo>
                  <a:pt x="2521102" y="3988683"/>
                </a:lnTo>
                <a:lnTo>
                  <a:pt x="2521076" y="3989174"/>
                </a:lnTo>
                <a:lnTo>
                  <a:pt x="2503957" y="3987561"/>
                </a:lnTo>
                <a:cubicBezTo>
                  <a:pt x="2471583" y="3987038"/>
                  <a:pt x="2439703" y="3984080"/>
                  <a:pt x="2408531" y="3978570"/>
                </a:cubicBezTo>
                <a:cubicBezTo>
                  <a:pt x="2402954" y="3978986"/>
                  <a:pt x="2397625" y="3978045"/>
                  <a:pt x="2392314" y="3977042"/>
                </a:cubicBezTo>
                <a:lnTo>
                  <a:pt x="2392198" y="3975903"/>
                </a:lnTo>
                <a:cubicBezTo>
                  <a:pt x="2033347" y="3916971"/>
                  <a:pt x="1752308" y="3638399"/>
                  <a:pt x="1702032" y="3288305"/>
                </a:cubicBezTo>
                <a:cubicBezTo>
                  <a:pt x="1701865" y="3288253"/>
                  <a:pt x="1701696" y="3288248"/>
                  <a:pt x="1701527" y="3288243"/>
                </a:cubicBezTo>
                <a:lnTo>
                  <a:pt x="1700989" y="3281619"/>
                </a:lnTo>
                <a:cubicBezTo>
                  <a:pt x="1695930" y="3251607"/>
                  <a:pt x="1693479" y="3220958"/>
                  <a:pt x="1693521" y="3189869"/>
                </a:cubicBezTo>
                <a:cubicBezTo>
                  <a:pt x="1692209" y="3184286"/>
                  <a:pt x="1692151" y="3178663"/>
                  <a:pt x="1692151" y="3173027"/>
                </a:cubicBezTo>
                <a:lnTo>
                  <a:pt x="1692745" y="3161677"/>
                </a:lnTo>
                <a:lnTo>
                  <a:pt x="1693243" y="3161709"/>
                </a:lnTo>
                <a:close/>
                <a:moveTo>
                  <a:pt x="1679481" y="3161219"/>
                </a:moveTo>
                <a:lnTo>
                  <a:pt x="1679507" y="3161709"/>
                </a:lnTo>
                <a:lnTo>
                  <a:pt x="1680005" y="3161677"/>
                </a:lnTo>
                <a:lnTo>
                  <a:pt x="1680599" y="3173027"/>
                </a:lnTo>
                <a:cubicBezTo>
                  <a:pt x="1680599" y="3178663"/>
                  <a:pt x="1680540" y="3184286"/>
                  <a:pt x="1679228" y="3189869"/>
                </a:cubicBezTo>
                <a:cubicBezTo>
                  <a:pt x="1679270" y="3220958"/>
                  <a:pt x="1676820" y="3251607"/>
                  <a:pt x="1671761" y="3281619"/>
                </a:cubicBezTo>
                <a:lnTo>
                  <a:pt x="1671223" y="3288243"/>
                </a:lnTo>
                <a:cubicBezTo>
                  <a:pt x="1671053" y="3288248"/>
                  <a:pt x="1670885" y="3288253"/>
                  <a:pt x="1670717" y="3288305"/>
                </a:cubicBezTo>
                <a:cubicBezTo>
                  <a:pt x="1620442" y="3638399"/>
                  <a:pt x="1339403" y="3916971"/>
                  <a:pt x="980552" y="3975903"/>
                </a:cubicBezTo>
                <a:lnTo>
                  <a:pt x="980435" y="3977042"/>
                </a:lnTo>
                <a:cubicBezTo>
                  <a:pt x="975125" y="3978045"/>
                  <a:pt x="969796" y="3978986"/>
                  <a:pt x="964219" y="3978570"/>
                </a:cubicBezTo>
                <a:cubicBezTo>
                  <a:pt x="933047" y="3984080"/>
                  <a:pt x="901167" y="3987038"/>
                  <a:pt x="868792" y="3987561"/>
                </a:cubicBezTo>
                <a:lnTo>
                  <a:pt x="851674" y="3989174"/>
                </a:lnTo>
                <a:lnTo>
                  <a:pt x="851648" y="3988683"/>
                </a:lnTo>
                <a:lnTo>
                  <a:pt x="851149" y="3988716"/>
                </a:lnTo>
                <a:cubicBezTo>
                  <a:pt x="850583" y="3984944"/>
                  <a:pt x="850556" y="3981158"/>
                  <a:pt x="850556" y="3977366"/>
                </a:cubicBezTo>
                <a:cubicBezTo>
                  <a:pt x="850556" y="3971728"/>
                  <a:pt x="850614" y="3966104"/>
                  <a:pt x="851926" y="3960518"/>
                </a:cubicBezTo>
                <a:cubicBezTo>
                  <a:pt x="851884" y="3929436"/>
                  <a:pt x="854334" y="3898794"/>
                  <a:pt x="859390" y="3868787"/>
                </a:cubicBezTo>
                <a:lnTo>
                  <a:pt x="859931" y="3862150"/>
                </a:lnTo>
                <a:cubicBezTo>
                  <a:pt x="860099" y="3862145"/>
                  <a:pt x="860269" y="3862140"/>
                  <a:pt x="860436" y="3862087"/>
                </a:cubicBezTo>
                <a:cubicBezTo>
                  <a:pt x="910713" y="3511992"/>
                  <a:pt x="1191752" y="3233421"/>
                  <a:pt x="1550602" y="3174489"/>
                </a:cubicBezTo>
                <a:lnTo>
                  <a:pt x="1550719" y="3173350"/>
                </a:lnTo>
                <a:cubicBezTo>
                  <a:pt x="1556028" y="3172348"/>
                  <a:pt x="1561356" y="3171407"/>
                  <a:pt x="1566932" y="3171823"/>
                </a:cubicBezTo>
                <a:cubicBezTo>
                  <a:pt x="1598115" y="3166310"/>
                  <a:pt x="1630008" y="3163352"/>
                  <a:pt x="1662393" y="3162829"/>
                </a:cubicBezTo>
                <a:close/>
                <a:moveTo>
                  <a:pt x="1118" y="3161219"/>
                </a:moveTo>
                <a:lnTo>
                  <a:pt x="18205" y="3162829"/>
                </a:lnTo>
                <a:cubicBezTo>
                  <a:pt x="50591" y="3163352"/>
                  <a:pt x="82483" y="3166310"/>
                  <a:pt x="113667" y="3171823"/>
                </a:cubicBezTo>
                <a:cubicBezTo>
                  <a:pt x="119243" y="3171407"/>
                  <a:pt x="124571" y="3172348"/>
                  <a:pt x="129879" y="3173350"/>
                </a:cubicBezTo>
                <a:lnTo>
                  <a:pt x="129997" y="3174489"/>
                </a:lnTo>
                <a:cubicBezTo>
                  <a:pt x="488847" y="3233421"/>
                  <a:pt x="769886" y="3511992"/>
                  <a:pt x="820162" y="3862087"/>
                </a:cubicBezTo>
                <a:cubicBezTo>
                  <a:pt x="820330" y="3862140"/>
                  <a:pt x="820499" y="3862145"/>
                  <a:pt x="820668" y="3862150"/>
                </a:cubicBezTo>
                <a:lnTo>
                  <a:pt x="821208" y="3868787"/>
                </a:lnTo>
                <a:cubicBezTo>
                  <a:pt x="826265" y="3898794"/>
                  <a:pt x="828714" y="3929436"/>
                  <a:pt x="828672" y="3960518"/>
                </a:cubicBezTo>
                <a:cubicBezTo>
                  <a:pt x="829984" y="3966104"/>
                  <a:pt x="830043" y="3971728"/>
                  <a:pt x="830043" y="3977366"/>
                </a:cubicBezTo>
                <a:cubicBezTo>
                  <a:pt x="830043" y="3981158"/>
                  <a:pt x="830016" y="3984944"/>
                  <a:pt x="829450" y="3988716"/>
                </a:cubicBezTo>
                <a:lnTo>
                  <a:pt x="828951" y="3988683"/>
                </a:lnTo>
                <a:lnTo>
                  <a:pt x="828925" y="3989174"/>
                </a:lnTo>
                <a:lnTo>
                  <a:pt x="811806" y="3987561"/>
                </a:lnTo>
                <a:cubicBezTo>
                  <a:pt x="779432" y="3987038"/>
                  <a:pt x="747552" y="3984080"/>
                  <a:pt x="716380" y="3978570"/>
                </a:cubicBezTo>
                <a:cubicBezTo>
                  <a:pt x="710803" y="3978986"/>
                  <a:pt x="705474" y="3978045"/>
                  <a:pt x="700163" y="3977042"/>
                </a:cubicBezTo>
                <a:lnTo>
                  <a:pt x="700047" y="3975903"/>
                </a:lnTo>
                <a:cubicBezTo>
                  <a:pt x="341196" y="3916971"/>
                  <a:pt x="60157" y="3638399"/>
                  <a:pt x="9881" y="3288305"/>
                </a:cubicBezTo>
                <a:cubicBezTo>
                  <a:pt x="9714" y="3288253"/>
                  <a:pt x="9545" y="3288248"/>
                  <a:pt x="9376" y="3288243"/>
                </a:cubicBezTo>
                <a:lnTo>
                  <a:pt x="8837" y="3281619"/>
                </a:lnTo>
                <a:cubicBezTo>
                  <a:pt x="3779" y="3251607"/>
                  <a:pt x="1328" y="3220958"/>
                  <a:pt x="1370" y="3189869"/>
                </a:cubicBezTo>
                <a:cubicBezTo>
                  <a:pt x="58" y="3184286"/>
                  <a:pt x="0" y="3178663"/>
                  <a:pt x="0" y="3173027"/>
                </a:cubicBezTo>
                <a:lnTo>
                  <a:pt x="594" y="3161677"/>
                </a:lnTo>
                <a:lnTo>
                  <a:pt x="1092" y="3161709"/>
                </a:lnTo>
                <a:close/>
                <a:moveTo>
                  <a:pt x="7762529" y="2447425"/>
                </a:moveTo>
                <a:cubicBezTo>
                  <a:pt x="7815805" y="2718331"/>
                  <a:pt x="8030648" y="2933128"/>
                  <a:pt x="8305838" y="2992271"/>
                </a:cubicBezTo>
                <a:cubicBezTo>
                  <a:pt x="8252563" y="2721365"/>
                  <a:pt x="8037719" y="2506568"/>
                  <a:pt x="7762529" y="2447425"/>
                </a:cubicBezTo>
                <a:close/>
                <a:moveTo>
                  <a:pt x="7455280" y="2447425"/>
                </a:moveTo>
                <a:cubicBezTo>
                  <a:pt x="7180090" y="2506568"/>
                  <a:pt x="6965246" y="2721365"/>
                  <a:pt x="6911971" y="2992271"/>
                </a:cubicBezTo>
                <a:cubicBezTo>
                  <a:pt x="7187161" y="2933128"/>
                  <a:pt x="7402004" y="2718331"/>
                  <a:pt x="7455280" y="2447425"/>
                </a:cubicBezTo>
                <a:close/>
                <a:moveTo>
                  <a:pt x="6070378" y="2447425"/>
                </a:moveTo>
                <a:cubicBezTo>
                  <a:pt x="6123654" y="2718331"/>
                  <a:pt x="6338497" y="2933128"/>
                  <a:pt x="6613687" y="2992271"/>
                </a:cubicBezTo>
                <a:cubicBezTo>
                  <a:pt x="6560412" y="2721365"/>
                  <a:pt x="6345568" y="2506568"/>
                  <a:pt x="6070378" y="2447425"/>
                </a:cubicBezTo>
                <a:close/>
                <a:moveTo>
                  <a:pt x="5763129" y="2447425"/>
                </a:moveTo>
                <a:cubicBezTo>
                  <a:pt x="5487939" y="2506568"/>
                  <a:pt x="5273095" y="2721365"/>
                  <a:pt x="5219820" y="2992271"/>
                </a:cubicBezTo>
                <a:cubicBezTo>
                  <a:pt x="5495010" y="2933128"/>
                  <a:pt x="5709853" y="2718331"/>
                  <a:pt x="5763129" y="2447425"/>
                </a:cubicBezTo>
                <a:close/>
                <a:moveTo>
                  <a:pt x="4378227" y="2447425"/>
                </a:moveTo>
                <a:cubicBezTo>
                  <a:pt x="4431503" y="2718331"/>
                  <a:pt x="4646346" y="2933128"/>
                  <a:pt x="4921536" y="2992271"/>
                </a:cubicBezTo>
                <a:cubicBezTo>
                  <a:pt x="4868261" y="2721365"/>
                  <a:pt x="4653417" y="2506568"/>
                  <a:pt x="4378227" y="2447425"/>
                </a:cubicBezTo>
                <a:close/>
                <a:moveTo>
                  <a:pt x="4070978" y="2447425"/>
                </a:moveTo>
                <a:cubicBezTo>
                  <a:pt x="3795788" y="2506568"/>
                  <a:pt x="3580944" y="2721365"/>
                  <a:pt x="3527669" y="2992271"/>
                </a:cubicBezTo>
                <a:cubicBezTo>
                  <a:pt x="3802859" y="2933128"/>
                  <a:pt x="4017702" y="2718331"/>
                  <a:pt x="4070978" y="2447425"/>
                </a:cubicBezTo>
                <a:close/>
                <a:moveTo>
                  <a:pt x="2686076" y="2447425"/>
                </a:moveTo>
                <a:cubicBezTo>
                  <a:pt x="2739352" y="2718331"/>
                  <a:pt x="2954195" y="2933128"/>
                  <a:pt x="3229385" y="2992271"/>
                </a:cubicBezTo>
                <a:cubicBezTo>
                  <a:pt x="3176110" y="2721365"/>
                  <a:pt x="2961266" y="2506568"/>
                  <a:pt x="2686076" y="2447425"/>
                </a:cubicBezTo>
                <a:close/>
                <a:moveTo>
                  <a:pt x="2378827" y="2447425"/>
                </a:moveTo>
                <a:cubicBezTo>
                  <a:pt x="2103637" y="2506568"/>
                  <a:pt x="1888793" y="2721365"/>
                  <a:pt x="1835518" y="2992271"/>
                </a:cubicBezTo>
                <a:cubicBezTo>
                  <a:pt x="2110708" y="2933128"/>
                  <a:pt x="2325551" y="2718331"/>
                  <a:pt x="2378827" y="2447425"/>
                </a:cubicBezTo>
                <a:close/>
                <a:moveTo>
                  <a:pt x="993925" y="2447425"/>
                </a:moveTo>
                <a:cubicBezTo>
                  <a:pt x="1047201" y="2718331"/>
                  <a:pt x="1262044" y="2933128"/>
                  <a:pt x="1537234" y="2992271"/>
                </a:cubicBezTo>
                <a:cubicBezTo>
                  <a:pt x="1483959" y="2721365"/>
                  <a:pt x="1269115" y="2506568"/>
                  <a:pt x="993925" y="2447425"/>
                </a:cubicBezTo>
                <a:close/>
                <a:moveTo>
                  <a:pt x="686676" y="2447425"/>
                </a:moveTo>
                <a:cubicBezTo>
                  <a:pt x="411486" y="2506568"/>
                  <a:pt x="196642" y="2721365"/>
                  <a:pt x="143367" y="2992271"/>
                </a:cubicBezTo>
                <a:cubicBezTo>
                  <a:pt x="418557" y="2933128"/>
                  <a:pt x="633400" y="2718331"/>
                  <a:pt x="686676" y="2447425"/>
                </a:cubicBezTo>
                <a:close/>
                <a:moveTo>
                  <a:pt x="9139239" y="2321311"/>
                </a:moveTo>
                <a:lnTo>
                  <a:pt x="9139239" y="2449820"/>
                </a:lnTo>
                <a:lnTo>
                  <a:pt x="9047261" y="2476706"/>
                </a:lnTo>
                <a:cubicBezTo>
                  <a:pt x="8821055" y="2561144"/>
                  <a:pt x="8650738" y="2755228"/>
                  <a:pt x="8604122" y="2992271"/>
                </a:cubicBezTo>
                <a:cubicBezTo>
                  <a:pt x="8844913" y="2940521"/>
                  <a:pt x="9039501" y="2769598"/>
                  <a:pt x="9120077" y="2546190"/>
                </a:cubicBezTo>
                <a:lnTo>
                  <a:pt x="9139239" y="2477003"/>
                </a:lnTo>
                <a:lnTo>
                  <a:pt x="9139239" y="2782562"/>
                </a:lnTo>
                <a:lnTo>
                  <a:pt x="9135069" y="2789374"/>
                </a:lnTo>
                <a:cubicBezTo>
                  <a:pt x="9008919" y="2963003"/>
                  <a:pt x="8815033" y="3086603"/>
                  <a:pt x="8590751" y="3123727"/>
                </a:cubicBezTo>
                <a:lnTo>
                  <a:pt x="8590635" y="3124875"/>
                </a:lnTo>
                <a:cubicBezTo>
                  <a:pt x="8585324" y="3125886"/>
                  <a:pt x="8579995" y="3126834"/>
                  <a:pt x="8574418" y="3126415"/>
                </a:cubicBezTo>
                <a:cubicBezTo>
                  <a:pt x="8543246" y="3131969"/>
                  <a:pt x="8511366" y="3134950"/>
                  <a:pt x="8478991" y="3135477"/>
                </a:cubicBezTo>
                <a:lnTo>
                  <a:pt x="8461873" y="3137103"/>
                </a:lnTo>
                <a:lnTo>
                  <a:pt x="8461847" y="3136608"/>
                </a:lnTo>
                <a:lnTo>
                  <a:pt x="8461348" y="3136641"/>
                </a:lnTo>
                <a:cubicBezTo>
                  <a:pt x="8460782" y="3132839"/>
                  <a:pt x="8460755" y="3129023"/>
                  <a:pt x="8460755" y="3125201"/>
                </a:cubicBezTo>
                <a:cubicBezTo>
                  <a:pt x="8460755" y="3119519"/>
                  <a:pt x="8460814" y="3113850"/>
                  <a:pt x="8462126" y="3108220"/>
                </a:cubicBezTo>
                <a:cubicBezTo>
                  <a:pt x="8462083" y="3076892"/>
                  <a:pt x="8464533" y="3046007"/>
                  <a:pt x="8469590" y="3015763"/>
                </a:cubicBezTo>
                <a:lnTo>
                  <a:pt x="8470130" y="3009073"/>
                </a:lnTo>
                <a:cubicBezTo>
                  <a:pt x="8470299" y="3009068"/>
                  <a:pt x="8470468" y="3009063"/>
                  <a:pt x="8470636" y="3009010"/>
                </a:cubicBezTo>
                <a:cubicBezTo>
                  <a:pt x="8514628" y="2700252"/>
                  <a:pt x="8735297" y="2446688"/>
                  <a:pt x="9030178" y="2348329"/>
                </a:cubicBezTo>
                <a:close/>
                <a:moveTo>
                  <a:pt x="7620280" y="2302594"/>
                </a:moveTo>
                <a:lnTo>
                  <a:pt x="7637367" y="2304217"/>
                </a:lnTo>
                <a:cubicBezTo>
                  <a:pt x="7669753" y="2304744"/>
                  <a:pt x="7701646" y="2307725"/>
                  <a:pt x="7732829" y="2313282"/>
                </a:cubicBezTo>
                <a:cubicBezTo>
                  <a:pt x="7738405" y="2312863"/>
                  <a:pt x="7743733" y="2313811"/>
                  <a:pt x="7749042" y="2314821"/>
                </a:cubicBezTo>
                <a:lnTo>
                  <a:pt x="7749159" y="2315969"/>
                </a:lnTo>
                <a:cubicBezTo>
                  <a:pt x="8108009" y="2375367"/>
                  <a:pt x="8389048" y="2656144"/>
                  <a:pt x="8439324" y="3009010"/>
                </a:cubicBezTo>
                <a:cubicBezTo>
                  <a:pt x="8439492" y="3009063"/>
                  <a:pt x="8439661" y="3009068"/>
                  <a:pt x="8439830" y="3009073"/>
                </a:cubicBezTo>
                <a:lnTo>
                  <a:pt x="8440370" y="3015763"/>
                </a:lnTo>
                <a:cubicBezTo>
                  <a:pt x="8445427" y="3046007"/>
                  <a:pt x="8447877" y="3076892"/>
                  <a:pt x="8447834" y="3108220"/>
                </a:cubicBezTo>
                <a:cubicBezTo>
                  <a:pt x="8449146" y="3113850"/>
                  <a:pt x="8449205" y="3119519"/>
                  <a:pt x="8449205" y="3125201"/>
                </a:cubicBezTo>
                <a:cubicBezTo>
                  <a:pt x="8449205" y="3129023"/>
                  <a:pt x="8449178" y="3132839"/>
                  <a:pt x="8448612" y="3136641"/>
                </a:cubicBezTo>
                <a:lnTo>
                  <a:pt x="8448113" y="3136608"/>
                </a:lnTo>
                <a:lnTo>
                  <a:pt x="8448087" y="3137103"/>
                </a:lnTo>
                <a:lnTo>
                  <a:pt x="8430969" y="3135477"/>
                </a:lnTo>
                <a:cubicBezTo>
                  <a:pt x="8398594" y="3134950"/>
                  <a:pt x="8366714" y="3131969"/>
                  <a:pt x="8335542" y="3126415"/>
                </a:cubicBezTo>
                <a:cubicBezTo>
                  <a:pt x="8329965" y="3126834"/>
                  <a:pt x="8324636" y="3125886"/>
                  <a:pt x="8319325" y="3124875"/>
                </a:cubicBezTo>
                <a:lnTo>
                  <a:pt x="8319209" y="3123727"/>
                </a:lnTo>
                <a:cubicBezTo>
                  <a:pt x="7960358" y="3064328"/>
                  <a:pt x="7679319" y="2783551"/>
                  <a:pt x="7629044" y="2430686"/>
                </a:cubicBezTo>
                <a:cubicBezTo>
                  <a:pt x="7628876" y="2430633"/>
                  <a:pt x="7628708" y="2430628"/>
                  <a:pt x="7628538" y="2430623"/>
                </a:cubicBezTo>
                <a:lnTo>
                  <a:pt x="7628000" y="2423947"/>
                </a:lnTo>
                <a:cubicBezTo>
                  <a:pt x="7622941" y="2393697"/>
                  <a:pt x="7620490" y="2362806"/>
                  <a:pt x="7620533" y="2331471"/>
                </a:cubicBezTo>
                <a:cubicBezTo>
                  <a:pt x="7619221" y="2325843"/>
                  <a:pt x="7619162" y="2320176"/>
                  <a:pt x="7619162" y="2314495"/>
                </a:cubicBezTo>
                <a:lnTo>
                  <a:pt x="7619756" y="2303055"/>
                </a:lnTo>
                <a:lnTo>
                  <a:pt x="7620254" y="2303088"/>
                </a:lnTo>
                <a:close/>
                <a:moveTo>
                  <a:pt x="7597529" y="2302594"/>
                </a:moveTo>
                <a:lnTo>
                  <a:pt x="7597555" y="2303088"/>
                </a:lnTo>
                <a:lnTo>
                  <a:pt x="7598053" y="2303055"/>
                </a:lnTo>
                <a:lnTo>
                  <a:pt x="7598647" y="2314495"/>
                </a:lnTo>
                <a:cubicBezTo>
                  <a:pt x="7598647" y="2320176"/>
                  <a:pt x="7598588" y="2325843"/>
                  <a:pt x="7597276" y="2331471"/>
                </a:cubicBezTo>
                <a:cubicBezTo>
                  <a:pt x="7597319" y="2362806"/>
                  <a:pt x="7594868" y="2393697"/>
                  <a:pt x="7589809" y="2423947"/>
                </a:cubicBezTo>
                <a:lnTo>
                  <a:pt x="7589271" y="2430623"/>
                </a:lnTo>
                <a:cubicBezTo>
                  <a:pt x="7589101" y="2430628"/>
                  <a:pt x="7588933" y="2430633"/>
                  <a:pt x="7588765" y="2430686"/>
                </a:cubicBezTo>
                <a:cubicBezTo>
                  <a:pt x="7538490" y="2783551"/>
                  <a:pt x="7257451" y="3064328"/>
                  <a:pt x="6898600" y="3123727"/>
                </a:cubicBezTo>
                <a:lnTo>
                  <a:pt x="6898484" y="3124875"/>
                </a:lnTo>
                <a:cubicBezTo>
                  <a:pt x="6893173" y="3125886"/>
                  <a:pt x="6887844" y="3126834"/>
                  <a:pt x="6882267" y="3126415"/>
                </a:cubicBezTo>
                <a:cubicBezTo>
                  <a:pt x="6851095" y="3131969"/>
                  <a:pt x="6819215" y="3134950"/>
                  <a:pt x="6786841" y="3135477"/>
                </a:cubicBezTo>
                <a:lnTo>
                  <a:pt x="6769722" y="3137103"/>
                </a:lnTo>
                <a:lnTo>
                  <a:pt x="6769696" y="3136608"/>
                </a:lnTo>
                <a:lnTo>
                  <a:pt x="6769197" y="3136641"/>
                </a:lnTo>
                <a:cubicBezTo>
                  <a:pt x="6768631" y="3132839"/>
                  <a:pt x="6768604" y="3129023"/>
                  <a:pt x="6768604" y="3125201"/>
                </a:cubicBezTo>
                <a:cubicBezTo>
                  <a:pt x="6768604" y="3119519"/>
                  <a:pt x="6768663" y="3113850"/>
                  <a:pt x="6769975" y="3108220"/>
                </a:cubicBezTo>
                <a:cubicBezTo>
                  <a:pt x="6769933" y="3076892"/>
                  <a:pt x="6772382" y="3046007"/>
                  <a:pt x="6777439" y="3015763"/>
                </a:cubicBezTo>
                <a:lnTo>
                  <a:pt x="6777979" y="3009073"/>
                </a:lnTo>
                <a:cubicBezTo>
                  <a:pt x="6778148" y="3009068"/>
                  <a:pt x="6778317" y="3009063"/>
                  <a:pt x="6778485" y="3009010"/>
                </a:cubicBezTo>
                <a:cubicBezTo>
                  <a:pt x="6828761" y="2656144"/>
                  <a:pt x="7109800" y="2375367"/>
                  <a:pt x="7468650" y="2315969"/>
                </a:cubicBezTo>
                <a:lnTo>
                  <a:pt x="7468767" y="2314821"/>
                </a:lnTo>
                <a:cubicBezTo>
                  <a:pt x="7474076" y="2313811"/>
                  <a:pt x="7479404" y="2312863"/>
                  <a:pt x="7484980" y="2313282"/>
                </a:cubicBezTo>
                <a:cubicBezTo>
                  <a:pt x="7516163" y="2307725"/>
                  <a:pt x="7548056" y="2304744"/>
                  <a:pt x="7580442" y="2304217"/>
                </a:cubicBezTo>
                <a:close/>
                <a:moveTo>
                  <a:pt x="5928129" y="2302594"/>
                </a:moveTo>
                <a:lnTo>
                  <a:pt x="5945217" y="2304217"/>
                </a:lnTo>
                <a:cubicBezTo>
                  <a:pt x="5977602" y="2304744"/>
                  <a:pt x="6009495" y="2307725"/>
                  <a:pt x="6040678" y="2313282"/>
                </a:cubicBezTo>
                <a:cubicBezTo>
                  <a:pt x="6046254" y="2312863"/>
                  <a:pt x="6051582" y="2313811"/>
                  <a:pt x="6056891" y="2314821"/>
                </a:cubicBezTo>
                <a:lnTo>
                  <a:pt x="6057008" y="2315969"/>
                </a:lnTo>
                <a:cubicBezTo>
                  <a:pt x="6415858" y="2375367"/>
                  <a:pt x="6696897" y="2656144"/>
                  <a:pt x="6747174" y="3009010"/>
                </a:cubicBezTo>
                <a:cubicBezTo>
                  <a:pt x="6747341" y="3009063"/>
                  <a:pt x="6747511" y="3009068"/>
                  <a:pt x="6747679" y="3009073"/>
                </a:cubicBezTo>
                <a:lnTo>
                  <a:pt x="6748220" y="3015763"/>
                </a:lnTo>
                <a:cubicBezTo>
                  <a:pt x="6753276" y="3046007"/>
                  <a:pt x="6755726" y="3076892"/>
                  <a:pt x="6755684" y="3108220"/>
                </a:cubicBezTo>
                <a:cubicBezTo>
                  <a:pt x="6756996" y="3113850"/>
                  <a:pt x="6757054" y="3119519"/>
                  <a:pt x="6757054" y="3125201"/>
                </a:cubicBezTo>
                <a:cubicBezTo>
                  <a:pt x="6757054" y="3129023"/>
                  <a:pt x="6757027" y="3132839"/>
                  <a:pt x="6756461" y="3136641"/>
                </a:cubicBezTo>
                <a:lnTo>
                  <a:pt x="6755962" y="3136608"/>
                </a:lnTo>
                <a:lnTo>
                  <a:pt x="6755936" y="3137103"/>
                </a:lnTo>
                <a:lnTo>
                  <a:pt x="6738818" y="3135477"/>
                </a:lnTo>
                <a:cubicBezTo>
                  <a:pt x="6706444" y="3134950"/>
                  <a:pt x="6674563" y="3131969"/>
                  <a:pt x="6643391" y="3126415"/>
                </a:cubicBezTo>
                <a:cubicBezTo>
                  <a:pt x="6637814" y="3126834"/>
                  <a:pt x="6632485" y="3125886"/>
                  <a:pt x="6627175" y="3124875"/>
                </a:cubicBezTo>
                <a:lnTo>
                  <a:pt x="6627059" y="3123727"/>
                </a:lnTo>
                <a:cubicBezTo>
                  <a:pt x="6268207" y="3064328"/>
                  <a:pt x="5987168" y="2783551"/>
                  <a:pt x="5936893" y="2430686"/>
                </a:cubicBezTo>
                <a:cubicBezTo>
                  <a:pt x="5936725" y="2430633"/>
                  <a:pt x="5936557" y="2430628"/>
                  <a:pt x="5936387" y="2430623"/>
                </a:cubicBezTo>
                <a:lnTo>
                  <a:pt x="5935849" y="2423947"/>
                </a:lnTo>
                <a:cubicBezTo>
                  <a:pt x="5930790" y="2393697"/>
                  <a:pt x="5928340" y="2362806"/>
                  <a:pt x="5928382" y="2331471"/>
                </a:cubicBezTo>
                <a:cubicBezTo>
                  <a:pt x="5927070" y="2325843"/>
                  <a:pt x="5927011" y="2320176"/>
                  <a:pt x="5927011" y="2314495"/>
                </a:cubicBezTo>
                <a:lnTo>
                  <a:pt x="5927605" y="2303055"/>
                </a:lnTo>
                <a:lnTo>
                  <a:pt x="5928103" y="2303088"/>
                </a:lnTo>
                <a:close/>
                <a:moveTo>
                  <a:pt x="5905378" y="2302594"/>
                </a:moveTo>
                <a:lnTo>
                  <a:pt x="5905404" y="2303088"/>
                </a:lnTo>
                <a:lnTo>
                  <a:pt x="5905902" y="2303055"/>
                </a:lnTo>
                <a:lnTo>
                  <a:pt x="5906496" y="2314495"/>
                </a:lnTo>
                <a:cubicBezTo>
                  <a:pt x="5906496" y="2320176"/>
                  <a:pt x="5906438" y="2325843"/>
                  <a:pt x="5905126" y="2331471"/>
                </a:cubicBezTo>
                <a:cubicBezTo>
                  <a:pt x="5905168" y="2362806"/>
                  <a:pt x="5902717" y="2393697"/>
                  <a:pt x="5897659" y="2423947"/>
                </a:cubicBezTo>
                <a:lnTo>
                  <a:pt x="5897120" y="2430623"/>
                </a:lnTo>
                <a:cubicBezTo>
                  <a:pt x="5896951" y="2430628"/>
                  <a:pt x="5896782" y="2430633"/>
                  <a:pt x="5896615" y="2430686"/>
                </a:cubicBezTo>
                <a:cubicBezTo>
                  <a:pt x="5846339" y="2783551"/>
                  <a:pt x="5565300" y="3064328"/>
                  <a:pt x="5206449" y="3123727"/>
                </a:cubicBezTo>
                <a:lnTo>
                  <a:pt x="5206334" y="3124875"/>
                </a:lnTo>
                <a:cubicBezTo>
                  <a:pt x="5201022" y="3125886"/>
                  <a:pt x="5195693" y="3126834"/>
                  <a:pt x="5190116" y="3126415"/>
                </a:cubicBezTo>
                <a:cubicBezTo>
                  <a:pt x="5158944" y="3131969"/>
                  <a:pt x="5127065" y="3134950"/>
                  <a:pt x="5094690" y="3135477"/>
                </a:cubicBezTo>
                <a:lnTo>
                  <a:pt x="5077571" y="3137103"/>
                </a:lnTo>
                <a:lnTo>
                  <a:pt x="5077545" y="3136608"/>
                </a:lnTo>
                <a:lnTo>
                  <a:pt x="5077046" y="3136641"/>
                </a:lnTo>
                <a:cubicBezTo>
                  <a:pt x="5076480" y="3132839"/>
                  <a:pt x="5076453" y="3129023"/>
                  <a:pt x="5076453" y="3125201"/>
                </a:cubicBezTo>
                <a:cubicBezTo>
                  <a:pt x="5076453" y="3119519"/>
                  <a:pt x="5076512" y="3113850"/>
                  <a:pt x="5077824" y="3108220"/>
                </a:cubicBezTo>
                <a:cubicBezTo>
                  <a:pt x="5077782" y="3076892"/>
                  <a:pt x="5080231" y="3046007"/>
                  <a:pt x="5085288" y="3015763"/>
                </a:cubicBezTo>
                <a:lnTo>
                  <a:pt x="5085828" y="3009073"/>
                </a:lnTo>
                <a:cubicBezTo>
                  <a:pt x="5085997" y="3009068"/>
                  <a:pt x="5086166" y="3009063"/>
                  <a:pt x="5086334" y="3009010"/>
                </a:cubicBezTo>
                <a:cubicBezTo>
                  <a:pt x="5136610" y="2656144"/>
                  <a:pt x="5417649" y="2375367"/>
                  <a:pt x="5776501" y="2315969"/>
                </a:cubicBezTo>
                <a:lnTo>
                  <a:pt x="5776617" y="2314821"/>
                </a:lnTo>
                <a:cubicBezTo>
                  <a:pt x="5781926" y="2313811"/>
                  <a:pt x="5787253" y="2312863"/>
                  <a:pt x="5792829" y="2313282"/>
                </a:cubicBezTo>
                <a:cubicBezTo>
                  <a:pt x="5824013" y="2307725"/>
                  <a:pt x="5855905" y="2304744"/>
                  <a:pt x="5888291" y="2304217"/>
                </a:cubicBezTo>
                <a:close/>
                <a:moveTo>
                  <a:pt x="4235979" y="2302594"/>
                </a:moveTo>
                <a:lnTo>
                  <a:pt x="4253065" y="2304217"/>
                </a:lnTo>
                <a:cubicBezTo>
                  <a:pt x="4285451" y="2304744"/>
                  <a:pt x="4317343" y="2307725"/>
                  <a:pt x="4348528" y="2313282"/>
                </a:cubicBezTo>
                <a:cubicBezTo>
                  <a:pt x="4354104" y="2312863"/>
                  <a:pt x="4359431" y="2313811"/>
                  <a:pt x="4364739" y="2314821"/>
                </a:cubicBezTo>
                <a:lnTo>
                  <a:pt x="4364856" y="2315969"/>
                </a:lnTo>
                <a:cubicBezTo>
                  <a:pt x="4723707" y="2375367"/>
                  <a:pt x="5004746" y="2656144"/>
                  <a:pt x="5055022" y="3009010"/>
                </a:cubicBezTo>
                <a:cubicBezTo>
                  <a:pt x="5055190" y="3009063"/>
                  <a:pt x="5055359" y="3009068"/>
                  <a:pt x="5055528" y="3009073"/>
                </a:cubicBezTo>
                <a:lnTo>
                  <a:pt x="5056068" y="3015763"/>
                </a:lnTo>
                <a:cubicBezTo>
                  <a:pt x="5061125" y="3046007"/>
                  <a:pt x="5063574" y="3076892"/>
                  <a:pt x="5063532" y="3108220"/>
                </a:cubicBezTo>
                <a:cubicBezTo>
                  <a:pt x="5064844" y="3113850"/>
                  <a:pt x="5064903" y="3119519"/>
                  <a:pt x="5064903" y="3125201"/>
                </a:cubicBezTo>
                <a:cubicBezTo>
                  <a:pt x="5064903" y="3129023"/>
                  <a:pt x="5064876" y="3132839"/>
                  <a:pt x="5064310" y="3136641"/>
                </a:cubicBezTo>
                <a:lnTo>
                  <a:pt x="5063811" y="3136608"/>
                </a:lnTo>
                <a:lnTo>
                  <a:pt x="5063785" y="3137103"/>
                </a:lnTo>
                <a:lnTo>
                  <a:pt x="5046666" y="3135477"/>
                </a:lnTo>
                <a:cubicBezTo>
                  <a:pt x="5014292" y="3134950"/>
                  <a:pt x="4982412" y="3131969"/>
                  <a:pt x="4951241" y="3126415"/>
                </a:cubicBezTo>
                <a:cubicBezTo>
                  <a:pt x="4945663" y="3126834"/>
                  <a:pt x="4940334" y="3125886"/>
                  <a:pt x="4935023" y="3124875"/>
                </a:cubicBezTo>
                <a:lnTo>
                  <a:pt x="4934907" y="3123727"/>
                </a:lnTo>
                <a:cubicBezTo>
                  <a:pt x="4576056" y="3064328"/>
                  <a:pt x="4295017" y="2783551"/>
                  <a:pt x="4244741" y="2430686"/>
                </a:cubicBezTo>
                <a:cubicBezTo>
                  <a:pt x="4244574" y="2430633"/>
                  <a:pt x="4244405" y="2430628"/>
                  <a:pt x="4244236" y="2430623"/>
                </a:cubicBezTo>
                <a:lnTo>
                  <a:pt x="4243697" y="2423947"/>
                </a:lnTo>
                <a:cubicBezTo>
                  <a:pt x="4238639" y="2393697"/>
                  <a:pt x="4236188" y="2362806"/>
                  <a:pt x="4236230" y="2331471"/>
                </a:cubicBezTo>
                <a:cubicBezTo>
                  <a:pt x="4234918" y="2325843"/>
                  <a:pt x="4234860" y="2320176"/>
                  <a:pt x="4234860" y="2314495"/>
                </a:cubicBezTo>
                <a:lnTo>
                  <a:pt x="4235454" y="2303055"/>
                </a:lnTo>
                <a:lnTo>
                  <a:pt x="4235952" y="2303088"/>
                </a:lnTo>
                <a:close/>
                <a:moveTo>
                  <a:pt x="4213227" y="2302594"/>
                </a:moveTo>
                <a:lnTo>
                  <a:pt x="4213253" y="2303088"/>
                </a:lnTo>
                <a:lnTo>
                  <a:pt x="4213751" y="2303055"/>
                </a:lnTo>
                <a:lnTo>
                  <a:pt x="4214345" y="2314495"/>
                </a:lnTo>
                <a:cubicBezTo>
                  <a:pt x="4214345" y="2320176"/>
                  <a:pt x="4214286" y="2325843"/>
                  <a:pt x="4212974" y="2331471"/>
                </a:cubicBezTo>
                <a:cubicBezTo>
                  <a:pt x="4213016" y="2362806"/>
                  <a:pt x="4210566" y="2393697"/>
                  <a:pt x="4205507" y="2423947"/>
                </a:cubicBezTo>
                <a:lnTo>
                  <a:pt x="4204969" y="2430623"/>
                </a:lnTo>
                <a:cubicBezTo>
                  <a:pt x="4204799" y="2430628"/>
                  <a:pt x="4204631" y="2430633"/>
                  <a:pt x="4204463" y="2430686"/>
                </a:cubicBezTo>
                <a:cubicBezTo>
                  <a:pt x="4154188" y="2783551"/>
                  <a:pt x="3873149" y="3064328"/>
                  <a:pt x="3514297" y="3123727"/>
                </a:cubicBezTo>
                <a:lnTo>
                  <a:pt x="3514181" y="3124875"/>
                </a:lnTo>
                <a:cubicBezTo>
                  <a:pt x="3508871" y="3125886"/>
                  <a:pt x="3503542" y="3126834"/>
                  <a:pt x="3497965" y="3126415"/>
                </a:cubicBezTo>
                <a:cubicBezTo>
                  <a:pt x="3466793" y="3131969"/>
                  <a:pt x="3434912" y="3134950"/>
                  <a:pt x="3402538" y="3135477"/>
                </a:cubicBezTo>
                <a:lnTo>
                  <a:pt x="3385420" y="3137103"/>
                </a:lnTo>
                <a:lnTo>
                  <a:pt x="3385394" y="3136608"/>
                </a:lnTo>
                <a:lnTo>
                  <a:pt x="3384895" y="3136641"/>
                </a:lnTo>
                <a:cubicBezTo>
                  <a:pt x="3384329" y="3132839"/>
                  <a:pt x="3384302" y="3129023"/>
                  <a:pt x="3384302" y="3125201"/>
                </a:cubicBezTo>
                <a:cubicBezTo>
                  <a:pt x="3384302" y="3119519"/>
                  <a:pt x="3384360" y="3113850"/>
                  <a:pt x="3385672" y="3108220"/>
                </a:cubicBezTo>
                <a:cubicBezTo>
                  <a:pt x="3385630" y="3076892"/>
                  <a:pt x="3388080" y="3046007"/>
                  <a:pt x="3393136" y="3015763"/>
                </a:cubicBezTo>
                <a:lnTo>
                  <a:pt x="3393677" y="3009073"/>
                </a:lnTo>
                <a:cubicBezTo>
                  <a:pt x="3393845" y="3009068"/>
                  <a:pt x="3394015" y="3009063"/>
                  <a:pt x="3394182" y="3009010"/>
                </a:cubicBezTo>
                <a:cubicBezTo>
                  <a:pt x="3444459" y="2656144"/>
                  <a:pt x="3725498" y="2375367"/>
                  <a:pt x="4084348" y="2315969"/>
                </a:cubicBezTo>
                <a:lnTo>
                  <a:pt x="4084465" y="2314821"/>
                </a:lnTo>
                <a:cubicBezTo>
                  <a:pt x="4089774" y="2313811"/>
                  <a:pt x="4095102" y="2312863"/>
                  <a:pt x="4100678" y="2313282"/>
                </a:cubicBezTo>
                <a:cubicBezTo>
                  <a:pt x="4131861" y="2307725"/>
                  <a:pt x="4163754" y="2304744"/>
                  <a:pt x="4196139" y="2304217"/>
                </a:cubicBezTo>
                <a:close/>
                <a:moveTo>
                  <a:pt x="2543827" y="2302594"/>
                </a:moveTo>
                <a:lnTo>
                  <a:pt x="2560914" y="2304217"/>
                </a:lnTo>
                <a:cubicBezTo>
                  <a:pt x="2593300" y="2304744"/>
                  <a:pt x="2625192" y="2307725"/>
                  <a:pt x="2656376" y="2313282"/>
                </a:cubicBezTo>
                <a:cubicBezTo>
                  <a:pt x="2661952" y="2312863"/>
                  <a:pt x="2667280" y="2313811"/>
                  <a:pt x="2672588" y="2314821"/>
                </a:cubicBezTo>
                <a:lnTo>
                  <a:pt x="2672706" y="2315969"/>
                </a:lnTo>
                <a:cubicBezTo>
                  <a:pt x="3031556" y="2375367"/>
                  <a:pt x="3312595" y="2656144"/>
                  <a:pt x="3362871" y="3009010"/>
                </a:cubicBezTo>
                <a:cubicBezTo>
                  <a:pt x="3363039" y="3009063"/>
                  <a:pt x="3363208" y="3009068"/>
                  <a:pt x="3363377" y="3009073"/>
                </a:cubicBezTo>
                <a:lnTo>
                  <a:pt x="3363917" y="3015763"/>
                </a:lnTo>
                <a:cubicBezTo>
                  <a:pt x="3368974" y="3046007"/>
                  <a:pt x="3371423" y="3076892"/>
                  <a:pt x="3371381" y="3108220"/>
                </a:cubicBezTo>
                <a:cubicBezTo>
                  <a:pt x="3372693" y="3113850"/>
                  <a:pt x="3372752" y="3119519"/>
                  <a:pt x="3372752" y="3125201"/>
                </a:cubicBezTo>
                <a:cubicBezTo>
                  <a:pt x="3372752" y="3129023"/>
                  <a:pt x="3372725" y="3132839"/>
                  <a:pt x="3372159" y="3136641"/>
                </a:cubicBezTo>
                <a:lnTo>
                  <a:pt x="3371660" y="3136608"/>
                </a:lnTo>
                <a:lnTo>
                  <a:pt x="3371634" y="3137103"/>
                </a:lnTo>
                <a:lnTo>
                  <a:pt x="3354515" y="3135477"/>
                </a:lnTo>
                <a:cubicBezTo>
                  <a:pt x="3322141" y="3134950"/>
                  <a:pt x="3290261" y="3131969"/>
                  <a:pt x="3259089" y="3126415"/>
                </a:cubicBezTo>
                <a:cubicBezTo>
                  <a:pt x="3253512" y="3126834"/>
                  <a:pt x="3248183" y="3125886"/>
                  <a:pt x="3242872" y="3124875"/>
                </a:cubicBezTo>
                <a:lnTo>
                  <a:pt x="3242756" y="3123727"/>
                </a:lnTo>
                <a:cubicBezTo>
                  <a:pt x="2883905" y="3064328"/>
                  <a:pt x="2602866" y="2783551"/>
                  <a:pt x="2552590" y="2430686"/>
                </a:cubicBezTo>
                <a:cubicBezTo>
                  <a:pt x="2552423" y="2430633"/>
                  <a:pt x="2552254" y="2430628"/>
                  <a:pt x="2552085" y="2430623"/>
                </a:cubicBezTo>
                <a:lnTo>
                  <a:pt x="2551547" y="2423947"/>
                </a:lnTo>
                <a:cubicBezTo>
                  <a:pt x="2546488" y="2393697"/>
                  <a:pt x="2544037" y="2362806"/>
                  <a:pt x="2544079" y="2331471"/>
                </a:cubicBezTo>
                <a:cubicBezTo>
                  <a:pt x="2542767" y="2325843"/>
                  <a:pt x="2542709" y="2320176"/>
                  <a:pt x="2542709" y="2314495"/>
                </a:cubicBezTo>
                <a:lnTo>
                  <a:pt x="2543303" y="2303055"/>
                </a:lnTo>
                <a:lnTo>
                  <a:pt x="2543801" y="2303088"/>
                </a:lnTo>
                <a:close/>
                <a:moveTo>
                  <a:pt x="2521076" y="2302594"/>
                </a:moveTo>
                <a:lnTo>
                  <a:pt x="2521102" y="2303088"/>
                </a:lnTo>
                <a:lnTo>
                  <a:pt x="2521600" y="2303055"/>
                </a:lnTo>
                <a:lnTo>
                  <a:pt x="2522194" y="2314495"/>
                </a:lnTo>
                <a:cubicBezTo>
                  <a:pt x="2522194" y="2320176"/>
                  <a:pt x="2522135" y="2325843"/>
                  <a:pt x="2520823" y="2331471"/>
                </a:cubicBezTo>
                <a:cubicBezTo>
                  <a:pt x="2520865" y="2362806"/>
                  <a:pt x="2518415" y="2393697"/>
                  <a:pt x="2513356" y="2423947"/>
                </a:cubicBezTo>
                <a:lnTo>
                  <a:pt x="2512818" y="2430623"/>
                </a:lnTo>
                <a:cubicBezTo>
                  <a:pt x="2512648" y="2430628"/>
                  <a:pt x="2512480" y="2430633"/>
                  <a:pt x="2512312" y="2430686"/>
                </a:cubicBezTo>
                <a:cubicBezTo>
                  <a:pt x="2462037" y="2783551"/>
                  <a:pt x="2180998" y="3064328"/>
                  <a:pt x="1822147" y="3123727"/>
                </a:cubicBezTo>
                <a:lnTo>
                  <a:pt x="1822030" y="3124875"/>
                </a:lnTo>
                <a:cubicBezTo>
                  <a:pt x="1816720" y="3125886"/>
                  <a:pt x="1811391" y="3126834"/>
                  <a:pt x="1805814" y="3126415"/>
                </a:cubicBezTo>
                <a:cubicBezTo>
                  <a:pt x="1774642" y="3131969"/>
                  <a:pt x="1742762" y="3134950"/>
                  <a:pt x="1710387" y="3135477"/>
                </a:cubicBezTo>
                <a:lnTo>
                  <a:pt x="1693269" y="3137103"/>
                </a:lnTo>
                <a:lnTo>
                  <a:pt x="1693243" y="3136608"/>
                </a:lnTo>
                <a:lnTo>
                  <a:pt x="1692744" y="3136641"/>
                </a:lnTo>
                <a:cubicBezTo>
                  <a:pt x="1692178" y="3132839"/>
                  <a:pt x="1692151" y="3129023"/>
                  <a:pt x="1692151" y="3125201"/>
                </a:cubicBezTo>
                <a:cubicBezTo>
                  <a:pt x="1692151" y="3119519"/>
                  <a:pt x="1692209" y="3113850"/>
                  <a:pt x="1693521" y="3108220"/>
                </a:cubicBezTo>
                <a:cubicBezTo>
                  <a:pt x="1693479" y="3076892"/>
                  <a:pt x="1695929" y="3046007"/>
                  <a:pt x="1700985" y="3015763"/>
                </a:cubicBezTo>
                <a:lnTo>
                  <a:pt x="1701526" y="3009073"/>
                </a:lnTo>
                <a:cubicBezTo>
                  <a:pt x="1701694" y="3009068"/>
                  <a:pt x="1701864" y="3009063"/>
                  <a:pt x="1702031" y="3009010"/>
                </a:cubicBezTo>
                <a:cubicBezTo>
                  <a:pt x="1752308" y="2656144"/>
                  <a:pt x="2033347" y="2375367"/>
                  <a:pt x="2392197" y="2315969"/>
                </a:cubicBezTo>
                <a:lnTo>
                  <a:pt x="2392314" y="2314821"/>
                </a:lnTo>
                <a:cubicBezTo>
                  <a:pt x="2397623" y="2313811"/>
                  <a:pt x="2402951" y="2312863"/>
                  <a:pt x="2408527" y="2313282"/>
                </a:cubicBezTo>
                <a:cubicBezTo>
                  <a:pt x="2439710" y="2307725"/>
                  <a:pt x="2471603" y="2304744"/>
                  <a:pt x="2503988" y="2304217"/>
                </a:cubicBezTo>
                <a:close/>
                <a:moveTo>
                  <a:pt x="851676" y="2302594"/>
                </a:moveTo>
                <a:lnTo>
                  <a:pt x="868763" y="2304217"/>
                </a:lnTo>
                <a:cubicBezTo>
                  <a:pt x="901149" y="2304744"/>
                  <a:pt x="933041" y="2307725"/>
                  <a:pt x="964225" y="2313282"/>
                </a:cubicBezTo>
                <a:cubicBezTo>
                  <a:pt x="969801" y="2312863"/>
                  <a:pt x="975129" y="2313811"/>
                  <a:pt x="980437" y="2314821"/>
                </a:cubicBezTo>
                <a:lnTo>
                  <a:pt x="980555" y="2315969"/>
                </a:lnTo>
                <a:cubicBezTo>
                  <a:pt x="1339405" y="2375367"/>
                  <a:pt x="1620444" y="2656144"/>
                  <a:pt x="1670720" y="3009010"/>
                </a:cubicBezTo>
                <a:cubicBezTo>
                  <a:pt x="1670888" y="3009063"/>
                  <a:pt x="1671057" y="3009068"/>
                  <a:pt x="1671226" y="3009073"/>
                </a:cubicBezTo>
                <a:lnTo>
                  <a:pt x="1671766" y="3015763"/>
                </a:lnTo>
                <a:cubicBezTo>
                  <a:pt x="1676823" y="3046007"/>
                  <a:pt x="1679272" y="3076892"/>
                  <a:pt x="1679230" y="3108220"/>
                </a:cubicBezTo>
                <a:cubicBezTo>
                  <a:pt x="1680542" y="3113850"/>
                  <a:pt x="1680601" y="3119519"/>
                  <a:pt x="1680601" y="3125201"/>
                </a:cubicBezTo>
                <a:cubicBezTo>
                  <a:pt x="1680601" y="3129023"/>
                  <a:pt x="1680574" y="3132839"/>
                  <a:pt x="1680008" y="3136641"/>
                </a:cubicBezTo>
                <a:lnTo>
                  <a:pt x="1679509" y="3136608"/>
                </a:lnTo>
                <a:lnTo>
                  <a:pt x="1679483" y="3137103"/>
                </a:lnTo>
                <a:lnTo>
                  <a:pt x="1662364" y="3135477"/>
                </a:lnTo>
                <a:cubicBezTo>
                  <a:pt x="1629990" y="3134950"/>
                  <a:pt x="1598110" y="3131969"/>
                  <a:pt x="1566938" y="3126415"/>
                </a:cubicBezTo>
                <a:cubicBezTo>
                  <a:pt x="1561361" y="3126834"/>
                  <a:pt x="1556032" y="3125886"/>
                  <a:pt x="1550721" y="3124875"/>
                </a:cubicBezTo>
                <a:lnTo>
                  <a:pt x="1550605" y="3123727"/>
                </a:lnTo>
                <a:cubicBezTo>
                  <a:pt x="1191754" y="3064328"/>
                  <a:pt x="910715" y="2783551"/>
                  <a:pt x="860439" y="2430686"/>
                </a:cubicBezTo>
                <a:cubicBezTo>
                  <a:pt x="860272" y="2430633"/>
                  <a:pt x="860103" y="2430628"/>
                  <a:pt x="859934" y="2430623"/>
                </a:cubicBezTo>
                <a:lnTo>
                  <a:pt x="859396" y="2423947"/>
                </a:lnTo>
                <a:cubicBezTo>
                  <a:pt x="854337" y="2393697"/>
                  <a:pt x="851886" y="2362806"/>
                  <a:pt x="851928" y="2331471"/>
                </a:cubicBezTo>
                <a:cubicBezTo>
                  <a:pt x="850616" y="2325843"/>
                  <a:pt x="850558" y="2320176"/>
                  <a:pt x="850558" y="2314495"/>
                </a:cubicBezTo>
                <a:lnTo>
                  <a:pt x="851152" y="2303055"/>
                </a:lnTo>
                <a:lnTo>
                  <a:pt x="851650" y="2303088"/>
                </a:lnTo>
                <a:close/>
                <a:moveTo>
                  <a:pt x="828925" y="2302594"/>
                </a:moveTo>
                <a:lnTo>
                  <a:pt x="828951" y="2303088"/>
                </a:lnTo>
                <a:lnTo>
                  <a:pt x="829449" y="2303055"/>
                </a:lnTo>
                <a:lnTo>
                  <a:pt x="830043" y="2314495"/>
                </a:lnTo>
                <a:cubicBezTo>
                  <a:pt x="830043" y="2320176"/>
                  <a:pt x="829984" y="2325843"/>
                  <a:pt x="828672" y="2331471"/>
                </a:cubicBezTo>
                <a:cubicBezTo>
                  <a:pt x="828714" y="2362806"/>
                  <a:pt x="826264" y="2393697"/>
                  <a:pt x="821205" y="2423947"/>
                </a:cubicBezTo>
                <a:lnTo>
                  <a:pt x="820667" y="2430623"/>
                </a:lnTo>
                <a:cubicBezTo>
                  <a:pt x="820497" y="2430628"/>
                  <a:pt x="820329" y="2430633"/>
                  <a:pt x="820161" y="2430686"/>
                </a:cubicBezTo>
                <a:cubicBezTo>
                  <a:pt x="769886" y="2783551"/>
                  <a:pt x="488847" y="3064328"/>
                  <a:pt x="129995" y="3123727"/>
                </a:cubicBezTo>
                <a:lnTo>
                  <a:pt x="129879" y="3124875"/>
                </a:lnTo>
                <a:cubicBezTo>
                  <a:pt x="124569" y="3125886"/>
                  <a:pt x="119240" y="3126834"/>
                  <a:pt x="113663" y="3126415"/>
                </a:cubicBezTo>
                <a:cubicBezTo>
                  <a:pt x="82491" y="3131969"/>
                  <a:pt x="50611" y="3134950"/>
                  <a:pt x="18236" y="3135477"/>
                </a:cubicBezTo>
                <a:lnTo>
                  <a:pt x="1118" y="3137103"/>
                </a:lnTo>
                <a:lnTo>
                  <a:pt x="1092" y="3136608"/>
                </a:lnTo>
                <a:lnTo>
                  <a:pt x="593" y="3136641"/>
                </a:lnTo>
                <a:cubicBezTo>
                  <a:pt x="27" y="3132839"/>
                  <a:pt x="0" y="3129023"/>
                  <a:pt x="0" y="3125201"/>
                </a:cubicBezTo>
                <a:cubicBezTo>
                  <a:pt x="0" y="3119519"/>
                  <a:pt x="58" y="3113850"/>
                  <a:pt x="1370" y="3108220"/>
                </a:cubicBezTo>
                <a:cubicBezTo>
                  <a:pt x="1328" y="3076892"/>
                  <a:pt x="3778" y="3046007"/>
                  <a:pt x="8835" y="3015763"/>
                </a:cubicBezTo>
                <a:lnTo>
                  <a:pt x="9375" y="3009073"/>
                </a:lnTo>
                <a:cubicBezTo>
                  <a:pt x="9543" y="3009068"/>
                  <a:pt x="9713" y="3009063"/>
                  <a:pt x="9880" y="3009010"/>
                </a:cubicBezTo>
                <a:cubicBezTo>
                  <a:pt x="60157" y="2656144"/>
                  <a:pt x="341196" y="2375367"/>
                  <a:pt x="700046" y="2315969"/>
                </a:cubicBezTo>
                <a:lnTo>
                  <a:pt x="700163" y="2314821"/>
                </a:lnTo>
                <a:cubicBezTo>
                  <a:pt x="705472" y="2313811"/>
                  <a:pt x="710800" y="2312863"/>
                  <a:pt x="716376" y="2313282"/>
                </a:cubicBezTo>
                <a:cubicBezTo>
                  <a:pt x="747559" y="2307725"/>
                  <a:pt x="779452" y="2304744"/>
                  <a:pt x="811837" y="2304217"/>
                </a:cubicBezTo>
                <a:close/>
                <a:moveTo>
                  <a:pt x="8305836" y="1608087"/>
                </a:moveTo>
                <a:cubicBezTo>
                  <a:pt x="8030646" y="1666766"/>
                  <a:pt x="7815802" y="1879876"/>
                  <a:pt x="7762527" y="2148655"/>
                </a:cubicBezTo>
                <a:cubicBezTo>
                  <a:pt x="8037717" y="2089976"/>
                  <a:pt x="8252560" y="1876866"/>
                  <a:pt x="8305836" y="1608087"/>
                </a:cubicBezTo>
                <a:close/>
                <a:moveTo>
                  <a:pt x="6911971" y="1608087"/>
                </a:moveTo>
                <a:cubicBezTo>
                  <a:pt x="6965247" y="1876866"/>
                  <a:pt x="7180090" y="2089976"/>
                  <a:pt x="7455280" y="2148655"/>
                </a:cubicBezTo>
                <a:cubicBezTo>
                  <a:pt x="7402005" y="1879876"/>
                  <a:pt x="7187161" y="1666766"/>
                  <a:pt x="6911971" y="1608087"/>
                </a:cubicBezTo>
                <a:close/>
                <a:moveTo>
                  <a:pt x="6613685" y="1608087"/>
                </a:moveTo>
                <a:cubicBezTo>
                  <a:pt x="6338495" y="1666766"/>
                  <a:pt x="6123651" y="1879876"/>
                  <a:pt x="6070376" y="2148655"/>
                </a:cubicBezTo>
                <a:cubicBezTo>
                  <a:pt x="6345566" y="2089976"/>
                  <a:pt x="6560409" y="1876866"/>
                  <a:pt x="6613685" y="1608087"/>
                </a:cubicBezTo>
                <a:close/>
                <a:moveTo>
                  <a:pt x="5219820" y="1608087"/>
                </a:moveTo>
                <a:cubicBezTo>
                  <a:pt x="5273096" y="1876866"/>
                  <a:pt x="5487939" y="2089976"/>
                  <a:pt x="5763129" y="2148655"/>
                </a:cubicBezTo>
                <a:cubicBezTo>
                  <a:pt x="5709854" y="1879876"/>
                  <a:pt x="5495010" y="1666766"/>
                  <a:pt x="5219820" y="1608087"/>
                </a:cubicBezTo>
                <a:close/>
                <a:moveTo>
                  <a:pt x="4921534" y="1608087"/>
                </a:moveTo>
                <a:cubicBezTo>
                  <a:pt x="4646344" y="1666766"/>
                  <a:pt x="4431500" y="1879876"/>
                  <a:pt x="4378225" y="2148655"/>
                </a:cubicBezTo>
                <a:cubicBezTo>
                  <a:pt x="4653415" y="2089976"/>
                  <a:pt x="4868259" y="1876866"/>
                  <a:pt x="4921534" y="1608087"/>
                </a:cubicBezTo>
                <a:close/>
                <a:moveTo>
                  <a:pt x="3527669" y="1608087"/>
                </a:moveTo>
                <a:cubicBezTo>
                  <a:pt x="3580945" y="1876866"/>
                  <a:pt x="3795788" y="2089976"/>
                  <a:pt x="4070978" y="2148655"/>
                </a:cubicBezTo>
                <a:cubicBezTo>
                  <a:pt x="4017703" y="1879876"/>
                  <a:pt x="3802859" y="1666766"/>
                  <a:pt x="3527669" y="1608087"/>
                </a:cubicBezTo>
                <a:close/>
                <a:moveTo>
                  <a:pt x="3229383" y="1608087"/>
                </a:moveTo>
                <a:cubicBezTo>
                  <a:pt x="2954193" y="1666766"/>
                  <a:pt x="2739349" y="1879876"/>
                  <a:pt x="2686074" y="2148655"/>
                </a:cubicBezTo>
                <a:cubicBezTo>
                  <a:pt x="2961264" y="2089976"/>
                  <a:pt x="3176107" y="1876866"/>
                  <a:pt x="3229383" y="1608087"/>
                </a:cubicBezTo>
                <a:close/>
                <a:moveTo>
                  <a:pt x="1835518" y="1608087"/>
                </a:moveTo>
                <a:cubicBezTo>
                  <a:pt x="1888794" y="1876866"/>
                  <a:pt x="2103637" y="2089976"/>
                  <a:pt x="2378827" y="2148655"/>
                </a:cubicBezTo>
                <a:cubicBezTo>
                  <a:pt x="2325552" y="1879876"/>
                  <a:pt x="2110708" y="1666766"/>
                  <a:pt x="1835518" y="1608087"/>
                </a:cubicBezTo>
                <a:close/>
                <a:moveTo>
                  <a:pt x="1537232" y="1608087"/>
                </a:moveTo>
                <a:cubicBezTo>
                  <a:pt x="1262042" y="1666766"/>
                  <a:pt x="1047198" y="1879876"/>
                  <a:pt x="993923" y="2148655"/>
                </a:cubicBezTo>
                <a:cubicBezTo>
                  <a:pt x="1269113" y="2089976"/>
                  <a:pt x="1483956" y="1876866"/>
                  <a:pt x="1537232" y="1608087"/>
                </a:cubicBezTo>
                <a:close/>
                <a:moveTo>
                  <a:pt x="143367" y="1608087"/>
                </a:moveTo>
                <a:cubicBezTo>
                  <a:pt x="196643" y="1876866"/>
                  <a:pt x="411486" y="2089976"/>
                  <a:pt x="686676" y="2148655"/>
                </a:cubicBezTo>
                <a:cubicBezTo>
                  <a:pt x="633401" y="1879876"/>
                  <a:pt x="418557" y="1666766"/>
                  <a:pt x="143367" y="1608087"/>
                </a:cubicBezTo>
                <a:close/>
                <a:moveTo>
                  <a:pt x="8461873" y="1464394"/>
                </a:moveTo>
                <a:lnTo>
                  <a:pt x="8478960" y="1466004"/>
                </a:lnTo>
                <a:cubicBezTo>
                  <a:pt x="8511346" y="1466527"/>
                  <a:pt x="8543239" y="1469485"/>
                  <a:pt x="8574422" y="1474998"/>
                </a:cubicBezTo>
                <a:cubicBezTo>
                  <a:pt x="8579998" y="1474582"/>
                  <a:pt x="8585326" y="1475523"/>
                  <a:pt x="8590635" y="1476525"/>
                </a:cubicBezTo>
                <a:lnTo>
                  <a:pt x="8590752" y="1477664"/>
                </a:lnTo>
                <a:cubicBezTo>
                  <a:pt x="8815033" y="1514497"/>
                  <a:pt x="9008920" y="1637126"/>
                  <a:pt x="9135069" y="1809390"/>
                </a:cubicBezTo>
                <a:lnTo>
                  <a:pt x="9139239" y="1816149"/>
                </a:lnTo>
                <a:lnTo>
                  <a:pt x="9139239" y="2119309"/>
                </a:lnTo>
                <a:lnTo>
                  <a:pt x="9120077" y="2050665"/>
                </a:lnTo>
                <a:cubicBezTo>
                  <a:pt x="9039502" y="1829012"/>
                  <a:pt x="8844913" y="1659431"/>
                  <a:pt x="8604122" y="1608087"/>
                </a:cubicBezTo>
                <a:cubicBezTo>
                  <a:pt x="8650738" y="1843269"/>
                  <a:pt x="8821055" y="2035829"/>
                  <a:pt x="9047261" y="2119605"/>
                </a:cubicBezTo>
                <a:lnTo>
                  <a:pt x="9139239" y="2146279"/>
                </a:lnTo>
                <a:lnTo>
                  <a:pt x="9139239" y="2273778"/>
                </a:lnTo>
                <a:lnTo>
                  <a:pt x="9030179" y="2246972"/>
                </a:lnTo>
                <a:cubicBezTo>
                  <a:pt x="8735297" y="2149386"/>
                  <a:pt x="8514628" y="1897812"/>
                  <a:pt x="8470637" y="1591480"/>
                </a:cubicBezTo>
                <a:cubicBezTo>
                  <a:pt x="8470469" y="1591427"/>
                  <a:pt x="8470301" y="1591423"/>
                  <a:pt x="8470131" y="1591418"/>
                </a:cubicBezTo>
                <a:lnTo>
                  <a:pt x="8469593" y="1584794"/>
                </a:lnTo>
                <a:cubicBezTo>
                  <a:pt x="8464534" y="1554782"/>
                  <a:pt x="8462083" y="1524133"/>
                  <a:pt x="8462126" y="1493044"/>
                </a:cubicBezTo>
                <a:cubicBezTo>
                  <a:pt x="8460814" y="1487460"/>
                  <a:pt x="8460755" y="1481838"/>
                  <a:pt x="8460755" y="1476202"/>
                </a:cubicBezTo>
                <a:lnTo>
                  <a:pt x="8461349" y="1464852"/>
                </a:lnTo>
                <a:lnTo>
                  <a:pt x="8461847" y="1464884"/>
                </a:lnTo>
                <a:close/>
                <a:moveTo>
                  <a:pt x="8448085" y="1464394"/>
                </a:moveTo>
                <a:lnTo>
                  <a:pt x="8448111" y="1464884"/>
                </a:lnTo>
                <a:lnTo>
                  <a:pt x="8448609" y="1464852"/>
                </a:lnTo>
                <a:lnTo>
                  <a:pt x="8449203" y="1476202"/>
                </a:lnTo>
                <a:cubicBezTo>
                  <a:pt x="8449203" y="1481838"/>
                  <a:pt x="8449144" y="1487460"/>
                  <a:pt x="8447832" y="1493044"/>
                </a:cubicBezTo>
                <a:cubicBezTo>
                  <a:pt x="8447875" y="1524133"/>
                  <a:pt x="8445424" y="1554782"/>
                  <a:pt x="8440365" y="1584794"/>
                </a:cubicBezTo>
                <a:lnTo>
                  <a:pt x="8439827" y="1591418"/>
                </a:lnTo>
                <a:cubicBezTo>
                  <a:pt x="8439657" y="1591423"/>
                  <a:pt x="8439489" y="1591427"/>
                  <a:pt x="8439321" y="1591480"/>
                </a:cubicBezTo>
                <a:cubicBezTo>
                  <a:pt x="8389046" y="1941574"/>
                  <a:pt x="8108007" y="2220146"/>
                  <a:pt x="7749156" y="2279078"/>
                </a:cubicBezTo>
                <a:lnTo>
                  <a:pt x="7749040" y="2280217"/>
                </a:lnTo>
                <a:cubicBezTo>
                  <a:pt x="7743729" y="2281220"/>
                  <a:pt x="7738400" y="2282161"/>
                  <a:pt x="7732823" y="2281745"/>
                </a:cubicBezTo>
                <a:cubicBezTo>
                  <a:pt x="7701651" y="2287255"/>
                  <a:pt x="7669771" y="2290213"/>
                  <a:pt x="7637396" y="2290736"/>
                </a:cubicBezTo>
                <a:lnTo>
                  <a:pt x="7620278" y="2292349"/>
                </a:lnTo>
                <a:lnTo>
                  <a:pt x="7620252" y="2291858"/>
                </a:lnTo>
                <a:lnTo>
                  <a:pt x="7619753" y="2291891"/>
                </a:lnTo>
                <a:cubicBezTo>
                  <a:pt x="7619187" y="2288119"/>
                  <a:pt x="7619160" y="2284333"/>
                  <a:pt x="7619160" y="2280541"/>
                </a:cubicBezTo>
                <a:cubicBezTo>
                  <a:pt x="7619160" y="2274903"/>
                  <a:pt x="7619219" y="2269279"/>
                  <a:pt x="7620531" y="2263693"/>
                </a:cubicBezTo>
                <a:cubicBezTo>
                  <a:pt x="7620488" y="2232611"/>
                  <a:pt x="7622938" y="2201969"/>
                  <a:pt x="7627995" y="2171962"/>
                </a:cubicBezTo>
                <a:lnTo>
                  <a:pt x="7628535" y="2165325"/>
                </a:lnTo>
                <a:cubicBezTo>
                  <a:pt x="7628704" y="2165320"/>
                  <a:pt x="7628873" y="2165315"/>
                  <a:pt x="7629040" y="2165262"/>
                </a:cubicBezTo>
                <a:cubicBezTo>
                  <a:pt x="7679317" y="1815167"/>
                  <a:pt x="7960356" y="1536596"/>
                  <a:pt x="8319206" y="1477664"/>
                </a:cubicBezTo>
                <a:lnTo>
                  <a:pt x="8319323" y="1476525"/>
                </a:lnTo>
                <a:cubicBezTo>
                  <a:pt x="8324632" y="1475523"/>
                  <a:pt x="8329960" y="1474582"/>
                  <a:pt x="8335536" y="1474998"/>
                </a:cubicBezTo>
                <a:cubicBezTo>
                  <a:pt x="8366719" y="1469485"/>
                  <a:pt x="8398612" y="1466527"/>
                  <a:pt x="8430998" y="1466004"/>
                </a:cubicBezTo>
                <a:close/>
                <a:moveTo>
                  <a:pt x="6769722" y="1464394"/>
                </a:moveTo>
                <a:lnTo>
                  <a:pt x="6786810" y="1466004"/>
                </a:lnTo>
                <a:cubicBezTo>
                  <a:pt x="6819195" y="1466527"/>
                  <a:pt x="6851088" y="1469485"/>
                  <a:pt x="6882271" y="1474998"/>
                </a:cubicBezTo>
                <a:cubicBezTo>
                  <a:pt x="6887847" y="1474582"/>
                  <a:pt x="6893175" y="1475523"/>
                  <a:pt x="6898484" y="1476525"/>
                </a:cubicBezTo>
                <a:lnTo>
                  <a:pt x="6898601" y="1477664"/>
                </a:lnTo>
                <a:cubicBezTo>
                  <a:pt x="7257451" y="1536596"/>
                  <a:pt x="7538490" y="1815167"/>
                  <a:pt x="7588766" y="2165262"/>
                </a:cubicBezTo>
                <a:cubicBezTo>
                  <a:pt x="7588934" y="2165315"/>
                  <a:pt x="7589103" y="2165320"/>
                  <a:pt x="7589272" y="2165325"/>
                </a:cubicBezTo>
                <a:lnTo>
                  <a:pt x="7589812" y="2171962"/>
                </a:lnTo>
                <a:cubicBezTo>
                  <a:pt x="7594869" y="2201969"/>
                  <a:pt x="7597319" y="2232611"/>
                  <a:pt x="7597276" y="2263693"/>
                </a:cubicBezTo>
                <a:cubicBezTo>
                  <a:pt x="7598588" y="2269279"/>
                  <a:pt x="7598647" y="2274903"/>
                  <a:pt x="7598647" y="2280541"/>
                </a:cubicBezTo>
                <a:cubicBezTo>
                  <a:pt x="7598647" y="2284333"/>
                  <a:pt x="7598620" y="2288119"/>
                  <a:pt x="7598054" y="2291891"/>
                </a:cubicBezTo>
                <a:lnTo>
                  <a:pt x="7597555" y="2291858"/>
                </a:lnTo>
                <a:lnTo>
                  <a:pt x="7597529" y="2292349"/>
                </a:lnTo>
                <a:lnTo>
                  <a:pt x="7580411" y="2290736"/>
                </a:lnTo>
                <a:cubicBezTo>
                  <a:pt x="7548036" y="2290213"/>
                  <a:pt x="7516156" y="2287255"/>
                  <a:pt x="7484984" y="2281745"/>
                </a:cubicBezTo>
                <a:cubicBezTo>
                  <a:pt x="7479407" y="2282161"/>
                  <a:pt x="7474078" y="2281220"/>
                  <a:pt x="7468767" y="2280217"/>
                </a:cubicBezTo>
                <a:lnTo>
                  <a:pt x="7468651" y="2279078"/>
                </a:lnTo>
                <a:cubicBezTo>
                  <a:pt x="7109800" y="2220146"/>
                  <a:pt x="6828761" y="1941574"/>
                  <a:pt x="6778486" y="1591480"/>
                </a:cubicBezTo>
                <a:cubicBezTo>
                  <a:pt x="6778318" y="1591427"/>
                  <a:pt x="6778150" y="1591423"/>
                  <a:pt x="6777980" y="1591418"/>
                </a:cubicBezTo>
                <a:lnTo>
                  <a:pt x="6777442" y="1584794"/>
                </a:lnTo>
                <a:cubicBezTo>
                  <a:pt x="6772383" y="1554782"/>
                  <a:pt x="6769933" y="1524133"/>
                  <a:pt x="6769975" y="1493044"/>
                </a:cubicBezTo>
                <a:cubicBezTo>
                  <a:pt x="6768663" y="1487460"/>
                  <a:pt x="6768604" y="1481838"/>
                  <a:pt x="6768604" y="1476202"/>
                </a:cubicBezTo>
                <a:lnTo>
                  <a:pt x="6769198" y="1464852"/>
                </a:lnTo>
                <a:lnTo>
                  <a:pt x="6769696" y="1464884"/>
                </a:lnTo>
                <a:close/>
                <a:moveTo>
                  <a:pt x="6755934" y="1464394"/>
                </a:moveTo>
                <a:lnTo>
                  <a:pt x="6755960" y="1464884"/>
                </a:lnTo>
                <a:lnTo>
                  <a:pt x="6756458" y="1464852"/>
                </a:lnTo>
                <a:lnTo>
                  <a:pt x="6757052" y="1476202"/>
                </a:lnTo>
                <a:cubicBezTo>
                  <a:pt x="6757052" y="1481838"/>
                  <a:pt x="6756994" y="1487460"/>
                  <a:pt x="6755682" y="1493044"/>
                </a:cubicBezTo>
                <a:cubicBezTo>
                  <a:pt x="6755724" y="1524133"/>
                  <a:pt x="6753273" y="1554782"/>
                  <a:pt x="6748215" y="1584794"/>
                </a:cubicBezTo>
                <a:lnTo>
                  <a:pt x="6747676" y="1591418"/>
                </a:lnTo>
                <a:cubicBezTo>
                  <a:pt x="6747507" y="1591423"/>
                  <a:pt x="6747338" y="1591427"/>
                  <a:pt x="6747171" y="1591480"/>
                </a:cubicBezTo>
                <a:cubicBezTo>
                  <a:pt x="6696895" y="1941574"/>
                  <a:pt x="6415856" y="2220146"/>
                  <a:pt x="6057005" y="2279078"/>
                </a:cubicBezTo>
                <a:lnTo>
                  <a:pt x="6056889" y="2280217"/>
                </a:lnTo>
                <a:cubicBezTo>
                  <a:pt x="6051578" y="2281220"/>
                  <a:pt x="6046249" y="2282161"/>
                  <a:pt x="6040672" y="2281745"/>
                </a:cubicBezTo>
                <a:cubicBezTo>
                  <a:pt x="6009500" y="2287255"/>
                  <a:pt x="5977620" y="2290213"/>
                  <a:pt x="5945246" y="2290736"/>
                </a:cubicBezTo>
                <a:lnTo>
                  <a:pt x="5928127" y="2292349"/>
                </a:lnTo>
                <a:lnTo>
                  <a:pt x="5928101" y="2291858"/>
                </a:lnTo>
                <a:lnTo>
                  <a:pt x="5927602" y="2291891"/>
                </a:lnTo>
                <a:cubicBezTo>
                  <a:pt x="5927036" y="2288119"/>
                  <a:pt x="5927009" y="2284333"/>
                  <a:pt x="5927009" y="2280541"/>
                </a:cubicBezTo>
                <a:cubicBezTo>
                  <a:pt x="5927009" y="2274903"/>
                  <a:pt x="5927068" y="2269279"/>
                  <a:pt x="5928380" y="2263693"/>
                </a:cubicBezTo>
                <a:cubicBezTo>
                  <a:pt x="5928338" y="2232611"/>
                  <a:pt x="5930787" y="2201969"/>
                  <a:pt x="5935844" y="2171962"/>
                </a:cubicBezTo>
                <a:lnTo>
                  <a:pt x="5936384" y="2165325"/>
                </a:lnTo>
                <a:cubicBezTo>
                  <a:pt x="5936553" y="2165320"/>
                  <a:pt x="5936722" y="2165315"/>
                  <a:pt x="5936890" y="2165262"/>
                </a:cubicBezTo>
                <a:cubicBezTo>
                  <a:pt x="5987166" y="1815167"/>
                  <a:pt x="6268205" y="1536596"/>
                  <a:pt x="6627056" y="1477664"/>
                </a:cubicBezTo>
                <a:lnTo>
                  <a:pt x="6627173" y="1476525"/>
                </a:lnTo>
                <a:cubicBezTo>
                  <a:pt x="6632481" y="1475523"/>
                  <a:pt x="6637809" y="1474582"/>
                  <a:pt x="6643385" y="1474998"/>
                </a:cubicBezTo>
                <a:cubicBezTo>
                  <a:pt x="6674569" y="1469485"/>
                  <a:pt x="6706461" y="1466527"/>
                  <a:pt x="6738847" y="1466004"/>
                </a:cubicBezTo>
                <a:close/>
                <a:moveTo>
                  <a:pt x="5077571" y="1464394"/>
                </a:moveTo>
                <a:lnTo>
                  <a:pt x="5094659" y="1466004"/>
                </a:lnTo>
                <a:cubicBezTo>
                  <a:pt x="5127044" y="1466527"/>
                  <a:pt x="5158937" y="1469485"/>
                  <a:pt x="5190120" y="1474998"/>
                </a:cubicBezTo>
                <a:cubicBezTo>
                  <a:pt x="5195696" y="1474582"/>
                  <a:pt x="5201024" y="1475523"/>
                  <a:pt x="5206334" y="1476525"/>
                </a:cubicBezTo>
                <a:lnTo>
                  <a:pt x="5206450" y="1477664"/>
                </a:lnTo>
                <a:cubicBezTo>
                  <a:pt x="5565300" y="1536596"/>
                  <a:pt x="5846339" y="1815167"/>
                  <a:pt x="5896616" y="2165262"/>
                </a:cubicBezTo>
                <a:cubicBezTo>
                  <a:pt x="5896783" y="2165315"/>
                  <a:pt x="5896953" y="2165320"/>
                  <a:pt x="5897121" y="2165325"/>
                </a:cubicBezTo>
                <a:lnTo>
                  <a:pt x="5897662" y="2171962"/>
                </a:lnTo>
                <a:cubicBezTo>
                  <a:pt x="5902718" y="2201969"/>
                  <a:pt x="5905168" y="2232611"/>
                  <a:pt x="5905126" y="2263693"/>
                </a:cubicBezTo>
                <a:cubicBezTo>
                  <a:pt x="5906438" y="2269279"/>
                  <a:pt x="5906496" y="2274903"/>
                  <a:pt x="5906496" y="2280541"/>
                </a:cubicBezTo>
                <a:cubicBezTo>
                  <a:pt x="5906496" y="2284333"/>
                  <a:pt x="5906469" y="2288119"/>
                  <a:pt x="5905903" y="2291891"/>
                </a:cubicBezTo>
                <a:lnTo>
                  <a:pt x="5905404" y="2291858"/>
                </a:lnTo>
                <a:lnTo>
                  <a:pt x="5905378" y="2292349"/>
                </a:lnTo>
                <a:lnTo>
                  <a:pt x="5888260" y="2290736"/>
                </a:lnTo>
                <a:cubicBezTo>
                  <a:pt x="5855886" y="2290213"/>
                  <a:pt x="5824005" y="2287255"/>
                  <a:pt x="5792833" y="2281745"/>
                </a:cubicBezTo>
                <a:cubicBezTo>
                  <a:pt x="5787256" y="2282161"/>
                  <a:pt x="5781927" y="2281220"/>
                  <a:pt x="5776617" y="2280217"/>
                </a:cubicBezTo>
                <a:lnTo>
                  <a:pt x="5776501" y="2279078"/>
                </a:lnTo>
                <a:cubicBezTo>
                  <a:pt x="5417649" y="2220146"/>
                  <a:pt x="5136610" y="1941574"/>
                  <a:pt x="5086335" y="1591480"/>
                </a:cubicBezTo>
                <a:cubicBezTo>
                  <a:pt x="5086167" y="1591427"/>
                  <a:pt x="5085999" y="1591423"/>
                  <a:pt x="5085830" y="1591418"/>
                </a:cubicBezTo>
                <a:lnTo>
                  <a:pt x="5085291" y="1584794"/>
                </a:lnTo>
                <a:cubicBezTo>
                  <a:pt x="5080233" y="1554782"/>
                  <a:pt x="5077782" y="1524133"/>
                  <a:pt x="5077824" y="1493044"/>
                </a:cubicBezTo>
                <a:cubicBezTo>
                  <a:pt x="5076512" y="1487460"/>
                  <a:pt x="5076453" y="1481838"/>
                  <a:pt x="5076453" y="1476202"/>
                </a:cubicBezTo>
                <a:lnTo>
                  <a:pt x="5077047" y="1464852"/>
                </a:lnTo>
                <a:lnTo>
                  <a:pt x="5077545" y="1464884"/>
                </a:lnTo>
                <a:close/>
                <a:moveTo>
                  <a:pt x="5063783" y="1464394"/>
                </a:moveTo>
                <a:lnTo>
                  <a:pt x="5063809" y="1464884"/>
                </a:lnTo>
                <a:lnTo>
                  <a:pt x="5064307" y="1464852"/>
                </a:lnTo>
                <a:lnTo>
                  <a:pt x="5064902" y="1476202"/>
                </a:lnTo>
                <a:cubicBezTo>
                  <a:pt x="5064902" y="1481838"/>
                  <a:pt x="5064842" y="1487460"/>
                  <a:pt x="5063530" y="1493044"/>
                </a:cubicBezTo>
                <a:cubicBezTo>
                  <a:pt x="5063572" y="1524133"/>
                  <a:pt x="5061122" y="1554782"/>
                  <a:pt x="5056063" y="1584794"/>
                </a:cubicBezTo>
                <a:lnTo>
                  <a:pt x="5055525" y="1591418"/>
                </a:lnTo>
                <a:cubicBezTo>
                  <a:pt x="5055355" y="1591423"/>
                  <a:pt x="5055187" y="1591427"/>
                  <a:pt x="5055019" y="1591480"/>
                </a:cubicBezTo>
                <a:cubicBezTo>
                  <a:pt x="5004744" y="1941574"/>
                  <a:pt x="4723705" y="2220146"/>
                  <a:pt x="4364853" y="2279078"/>
                </a:cubicBezTo>
                <a:lnTo>
                  <a:pt x="4364737" y="2280217"/>
                </a:lnTo>
                <a:cubicBezTo>
                  <a:pt x="4359427" y="2281220"/>
                  <a:pt x="4354098" y="2282161"/>
                  <a:pt x="4348521" y="2281745"/>
                </a:cubicBezTo>
                <a:cubicBezTo>
                  <a:pt x="4317350" y="2287255"/>
                  <a:pt x="4285468" y="2290213"/>
                  <a:pt x="4253094" y="2290736"/>
                </a:cubicBezTo>
                <a:lnTo>
                  <a:pt x="4235976" y="2292349"/>
                </a:lnTo>
                <a:lnTo>
                  <a:pt x="4235950" y="2291858"/>
                </a:lnTo>
                <a:lnTo>
                  <a:pt x="4235451" y="2291891"/>
                </a:lnTo>
                <a:cubicBezTo>
                  <a:pt x="4234885" y="2288119"/>
                  <a:pt x="4234858" y="2284333"/>
                  <a:pt x="4234858" y="2280541"/>
                </a:cubicBezTo>
                <a:cubicBezTo>
                  <a:pt x="4234858" y="2274903"/>
                  <a:pt x="4234916" y="2269279"/>
                  <a:pt x="4236228" y="2263693"/>
                </a:cubicBezTo>
                <a:cubicBezTo>
                  <a:pt x="4236186" y="2232611"/>
                  <a:pt x="4238636" y="2201969"/>
                  <a:pt x="4243692" y="2171962"/>
                </a:cubicBezTo>
                <a:lnTo>
                  <a:pt x="4244233" y="2165325"/>
                </a:lnTo>
                <a:cubicBezTo>
                  <a:pt x="4244401" y="2165320"/>
                  <a:pt x="4244571" y="2165315"/>
                  <a:pt x="4244738" y="2165262"/>
                </a:cubicBezTo>
                <a:cubicBezTo>
                  <a:pt x="4295015" y="1815167"/>
                  <a:pt x="4576054" y="1536596"/>
                  <a:pt x="4934904" y="1477664"/>
                </a:cubicBezTo>
                <a:lnTo>
                  <a:pt x="4935021" y="1476525"/>
                </a:lnTo>
                <a:cubicBezTo>
                  <a:pt x="4940330" y="1475523"/>
                  <a:pt x="4945658" y="1474582"/>
                  <a:pt x="4951234" y="1474998"/>
                </a:cubicBezTo>
                <a:cubicBezTo>
                  <a:pt x="4982417" y="1469485"/>
                  <a:pt x="5014310" y="1466527"/>
                  <a:pt x="5046695" y="1466004"/>
                </a:cubicBezTo>
                <a:close/>
                <a:moveTo>
                  <a:pt x="3385420" y="1464394"/>
                </a:moveTo>
                <a:lnTo>
                  <a:pt x="3402507" y="1466004"/>
                </a:lnTo>
                <a:cubicBezTo>
                  <a:pt x="3434893" y="1466527"/>
                  <a:pt x="3466785" y="1469485"/>
                  <a:pt x="3497969" y="1474998"/>
                </a:cubicBezTo>
                <a:cubicBezTo>
                  <a:pt x="3503545" y="1474582"/>
                  <a:pt x="3508873" y="1475523"/>
                  <a:pt x="3514181" y="1476525"/>
                </a:cubicBezTo>
                <a:lnTo>
                  <a:pt x="3514298" y="1477664"/>
                </a:lnTo>
                <a:cubicBezTo>
                  <a:pt x="3873149" y="1536596"/>
                  <a:pt x="4154188" y="1815167"/>
                  <a:pt x="4204464" y="2165262"/>
                </a:cubicBezTo>
                <a:cubicBezTo>
                  <a:pt x="4204632" y="2165315"/>
                  <a:pt x="4204801" y="2165320"/>
                  <a:pt x="4204970" y="2165325"/>
                </a:cubicBezTo>
                <a:lnTo>
                  <a:pt x="4205510" y="2171962"/>
                </a:lnTo>
                <a:cubicBezTo>
                  <a:pt x="4210567" y="2201969"/>
                  <a:pt x="4213016" y="2232611"/>
                  <a:pt x="4212974" y="2263693"/>
                </a:cubicBezTo>
                <a:cubicBezTo>
                  <a:pt x="4214286" y="2269279"/>
                  <a:pt x="4214345" y="2274903"/>
                  <a:pt x="4214345" y="2280541"/>
                </a:cubicBezTo>
                <a:cubicBezTo>
                  <a:pt x="4214345" y="2284333"/>
                  <a:pt x="4214318" y="2288119"/>
                  <a:pt x="4213752" y="2291891"/>
                </a:cubicBezTo>
                <a:lnTo>
                  <a:pt x="4213253" y="2291858"/>
                </a:lnTo>
                <a:lnTo>
                  <a:pt x="4213227" y="2292349"/>
                </a:lnTo>
                <a:lnTo>
                  <a:pt x="4196108" y="2290736"/>
                </a:lnTo>
                <a:cubicBezTo>
                  <a:pt x="4163734" y="2290213"/>
                  <a:pt x="4131854" y="2287255"/>
                  <a:pt x="4100682" y="2281745"/>
                </a:cubicBezTo>
                <a:cubicBezTo>
                  <a:pt x="4095105" y="2282161"/>
                  <a:pt x="4089776" y="2281220"/>
                  <a:pt x="4084465" y="2280217"/>
                </a:cubicBezTo>
                <a:lnTo>
                  <a:pt x="4084349" y="2279078"/>
                </a:lnTo>
                <a:cubicBezTo>
                  <a:pt x="3725498" y="2220146"/>
                  <a:pt x="3444459" y="1941574"/>
                  <a:pt x="3394183" y="1591480"/>
                </a:cubicBezTo>
                <a:cubicBezTo>
                  <a:pt x="3394016" y="1591427"/>
                  <a:pt x="3393847" y="1591423"/>
                  <a:pt x="3393678" y="1591418"/>
                </a:cubicBezTo>
                <a:lnTo>
                  <a:pt x="3393139" y="1584794"/>
                </a:lnTo>
                <a:cubicBezTo>
                  <a:pt x="3388081" y="1554782"/>
                  <a:pt x="3385630" y="1524133"/>
                  <a:pt x="3385672" y="1493044"/>
                </a:cubicBezTo>
                <a:cubicBezTo>
                  <a:pt x="3384360" y="1487460"/>
                  <a:pt x="3384302" y="1481838"/>
                  <a:pt x="3384302" y="1476202"/>
                </a:cubicBezTo>
                <a:lnTo>
                  <a:pt x="3384896" y="1464852"/>
                </a:lnTo>
                <a:lnTo>
                  <a:pt x="3385394" y="1464884"/>
                </a:lnTo>
                <a:close/>
                <a:moveTo>
                  <a:pt x="3371632" y="1464394"/>
                </a:moveTo>
                <a:lnTo>
                  <a:pt x="3371658" y="1464884"/>
                </a:lnTo>
                <a:lnTo>
                  <a:pt x="3372156" y="1464852"/>
                </a:lnTo>
                <a:lnTo>
                  <a:pt x="3372750" y="1476202"/>
                </a:lnTo>
                <a:cubicBezTo>
                  <a:pt x="3372750" y="1481838"/>
                  <a:pt x="3372691" y="1487460"/>
                  <a:pt x="3371379" y="1493044"/>
                </a:cubicBezTo>
                <a:cubicBezTo>
                  <a:pt x="3371421" y="1524133"/>
                  <a:pt x="3368971" y="1554782"/>
                  <a:pt x="3363912" y="1584794"/>
                </a:cubicBezTo>
                <a:lnTo>
                  <a:pt x="3363374" y="1591418"/>
                </a:lnTo>
                <a:cubicBezTo>
                  <a:pt x="3363204" y="1591423"/>
                  <a:pt x="3363036" y="1591427"/>
                  <a:pt x="3362868" y="1591480"/>
                </a:cubicBezTo>
                <a:cubicBezTo>
                  <a:pt x="3312593" y="1941574"/>
                  <a:pt x="3031554" y="2220146"/>
                  <a:pt x="2672703" y="2279078"/>
                </a:cubicBezTo>
                <a:lnTo>
                  <a:pt x="2672586" y="2280217"/>
                </a:lnTo>
                <a:cubicBezTo>
                  <a:pt x="2667276" y="2281220"/>
                  <a:pt x="2661947" y="2282161"/>
                  <a:pt x="2656370" y="2281745"/>
                </a:cubicBezTo>
                <a:cubicBezTo>
                  <a:pt x="2625198" y="2287255"/>
                  <a:pt x="2593318" y="2290213"/>
                  <a:pt x="2560943" y="2290736"/>
                </a:cubicBezTo>
                <a:lnTo>
                  <a:pt x="2543825" y="2292349"/>
                </a:lnTo>
                <a:lnTo>
                  <a:pt x="2543799" y="2291858"/>
                </a:lnTo>
                <a:lnTo>
                  <a:pt x="2543300" y="2291891"/>
                </a:lnTo>
                <a:cubicBezTo>
                  <a:pt x="2542734" y="2288119"/>
                  <a:pt x="2542707" y="2284333"/>
                  <a:pt x="2542707" y="2280541"/>
                </a:cubicBezTo>
                <a:cubicBezTo>
                  <a:pt x="2542707" y="2274903"/>
                  <a:pt x="2542765" y="2269279"/>
                  <a:pt x="2544077" y="2263693"/>
                </a:cubicBezTo>
                <a:cubicBezTo>
                  <a:pt x="2544035" y="2232611"/>
                  <a:pt x="2546485" y="2201969"/>
                  <a:pt x="2551541" y="2171962"/>
                </a:cubicBezTo>
                <a:lnTo>
                  <a:pt x="2552082" y="2165325"/>
                </a:lnTo>
                <a:cubicBezTo>
                  <a:pt x="2552250" y="2165320"/>
                  <a:pt x="2552420" y="2165315"/>
                  <a:pt x="2552587" y="2165262"/>
                </a:cubicBezTo>
                <a:cubicBezTo>
                  <a:pt x="2602864" y="1815167"/>
                  <a:pt x="2883903" y="1536596"/>
                  <a:pt x="3242753" y="1477664"/>
                </a:cubicBezTo>
                <a:lnTo>
                  <a:pt x="3242870" y="1476525"/>
                </a:lnTo>
                <a:cubicBezTo>
                  <a:pt x="3248179" y="1475523"/>
                  <a:pt x="3253507" y="1474582"/>
                  <a:pt x="3259083" y="1474998"/>
                </a:cubicBezTo>
                <a:cubicBezTo>
                  <a:pt x="3290266" y="1469485"/>
                  <a:pt x="3322159" y="1466527"/>
                  <a:pt x="3354544" y="1466004"/>
                </a:cubicBezTo>
                <a:close/>
                <a:moveTo>
                  <a:pt x="1693269" y="1464394"/>
                </a:moveTo>
                <a:lnTo>
                  <a:pt x="1710356" y="1466004"/>
                </a:lnTo>
                <a:cubicBezTo>
                  <a:pt x="1742742" y="1466527"/>
                  <a:pt x="1774634" y="1469485"/>
                  <a:pt x="1805818" y="1474998"/>
                </a:cubicBezTo>
                <a:cubicBezTo>
                  <a:pt x="1811394" y="1474582"/>
                  <a:pt x="1816722" y="1475523"/>
                  <a:pt x="1822030" y="1476525"/>
                </a:cubicBezTo>
                <a:lnTo>
                  <a:pt x="1822148" y="1477664"/>
                </a:lnTo>
                <a:cubicBezTo>
                  <a:pt x="2180998" y="1536596"/>
                  <a:pt x="2462037" y="1815167"/>
                  <a:pt x="2512313" y="2165262"/>
                </a:cubicBezTo>
                <a:cubicBezTo>
                  <a:pt x="2512481" y="2165315"/>
                  <a:pt x="2512650" y="2165320"/>
                  <a:pt x="2512819" y="2165325"/>
                </a:cubicBezTo>
                <a:lnTo>
                  <a:pt x="2513359" y="2171962"/>
                </a:lnTo>
                <a:cubicBezTo>
                  <a:pt x="2518416" y="2201969"/>
                  <a:pt x="2520865" y="2232611"/>
                  <a:pt x="2520823" y="2263693"/>
                </a:cubicBezTo>
                <a:cubicBezTo>
                  <a:pt x="2522135" y="2269279"/>
                  <a:pt x="2522194" y="2274903"/>
                  <a:pt x="2522194" y="2280541"/>
                </a:cubicBezTo>
                <a:cubicBezTo>
                  <a:pt x="2522194" y="2284333"/>
                  <a:pt x="2522167" y="2288119"/>
                  <a:pt x="2521601" y="2291891"/>
                </a:cubicBezTo>
                <a:lnTo>
                  <a:pt x="2521102" y="2291858"/>
                </a:lnTo>
                <a:lnTo>
                  <a:pt x="2521076" y="2292349"/>
                </a:lnTo>
                <a:lnTo>
                  <a:pt x="2503957" y="2290736"/>
                </a:lnTo>
                <a:cubicBezTo>
                  <a:pt x="2471583" y="2290213"/>
                  <a:pt x="2439703" y="2287255"/>
                  <a:pt x="2408531" y="2281745"/>
                </a:cubicBezTo>
                <a:cubicBezTo>
                  <a:pt x="2402954" y="2282161"/>
                  <a:pt x="2397625" y="2281220"/>
                  <a:pt x="2392314" y="2280217"/>
                </a:cubicBezTo>
                <a:lnTo>
                  <a:pt x="2392198" y="2279078"/>
                </a:lnTo>
                <a:cubicBezTo>
                  <a:pt x="2033347" y="2220146"/>
                  <a:pt x="1752308" y="1941574"/>
                  <a:pt x="1702032" y="1591480"/>
                </a:cubicBezTo>
                <a:cubicBezTo>
                  <a:pt x="1701865" y="1591427"/>
                  <a:pt x="1701696" y="1591423"/>
                  <a:pt x="1701527" y="1591418"/>
                </a:cubicBezTo>
                <a:lnTo>
                  <a:pt x="1700989" y="1584794"/>
                </a:lnTo>
                <a:cubicBezTo>
                  <a:pt x="1695930" y="1554782"/>
                  <a:pt x="1693479" y="1524133"/>
                  <a:pt x="1693521" y="1493044"/>
                </a:cubicBezTo>
                <a:cubicBezTo>
                  <a:pt x="1692209" y="1487460"/>
                  <a:pt x="1692151" y="1481838"/>
                  <a:pt x="1692151" y="1476202"/>
                </a:cubicBezTo>
                <a:lnTo>
                  <a:pt x="1692745" y="1464852"/>
                </a:lnTo>
                <a:lnTo>
                  <a:pt x="1693243" y="1464884"/>
                </a:lnTo>
                <a:close/>
                <a:moveTo>
                  <a:pt x="1679481" y="1464394"/>
                </a:moveTo>
                <a:lnTo>
                  <a:pt x="1679507" y="1464884"/>
                </a:lnTo>
                <a:lnTo>
                  <a:pt x="1680005" y="1464852"/>
                </a:lnTo>
                <a:lnTo>
                  <a:pt x="1680599" y="1476202"/>
                </a:lnTo>
                <a:cubicBezTo>
                  <a:pt x="1680599" y="1481838"/>
                  <a:pt x="1680540" y="1487460"/>
                  <a:pt x="1679228" y="1493044"/>
                </a:cubicBezTo>
                <a:cubicBezTo>
                  <a:pt x="1679270" y="1524133"/>
                  <a:pt x="1676820" y="1554782"/>
                  <a:pt x="1671761" y="1584794"/>
                </a:cubicBezTo>
                <a:lnTo>
                  <a:pt x="1671223" y="1591418"/>
                </a:lnTo>
                <a:cubicBezTo>
                  <a:pt x="1671053" y="1591423"/>
                  <a:pt x="1670885" y="1591427"/>
                  <a:pt x="1670717" y="1591480"/>
                </a:cubicBezTo>
                <a:cubicBezTo>
                  <a:pt x="1620442" y="1941574"/>
                  <a:pt x="1339403" y="2220146"/>
                  <a:pt x="980552" y="2279078"/>
                </a:cubicBezTo>
                <a:lnTo>
                  <a:pt x="980435" y="2280217"/>
                </a:lnTo>
                <a:cubicBezTo>
                  <a:pt x="975125" y="2281220"/>
                  <a:pt x="969796" y="2282161"/>
                  <a:pt x="964219" y="2281745"/>
                </a:cubicBezTo>
                <a:cubicBezTo>
                  <a:pt x="933047" y="2287255"/>
                  <a:pt x="901167" y="2290213"/>
                  <a:pt x="868792" y="2290736"/>
                </a:cubicBezTo>
                <a:lnTo>
                  <a:pt x="851674" y="2292349"/>
                </a:lnTo>
                <a:lnTo>
                  <a:pt x="851648" y="2291858"/>
                </a:lnTo>
                <a:lnTo>
                  <a:pt x="851149" y="2291891"/>
                </a:lnTo>
                <a:cubicBezTo>
                  <a:pt x="850583" y="2288119"/>
                  <a:pt x="850556" y="2284333"/>
                  <a:pt x="850556" y="2280541"/>
                </a:cubicBezTo>
                <a:cubicBezTo>
                  <a:pt x="850556" y="2274903"/>
                  <a:pt x="850614" y="2269279"/>
                  <a:pt x="851926" y="2263693"/>
                </a:cubicBezTo>
                <a:cubicBezTo>
                  <a:pt x="851884" y="2232611"/>
                  <a:pt x="854334" y="2201969"/>
                  <a:pt x="859390" y="2171962"/>
                </a:cubicBezTo>
                <a:lnTo>
                  <a:pt x="859931" y="2165325"/>
                </a:lnTo>
                <a:cubicBezTo>
                  <a:pt x="860099" y="2165320"/>
                  <a:pt x="860269" y="2165315"/>
                  <a:pt x="860436" y="2165262"/>
                </a:cubicBezTo>
                <a:cubicBezTo>
                  <a:pt x="910713" y="1815167"/>
                  <a:pt x="1191752" y="1536596"/>
                  <a:pt x="1550602" y="1477664"/>
                </a:cubicBezTo>
                <a:lnTo>
                  <a:pt x="1550719" y="1476525"/>
                </a:lnTo>
                <a:cubicBezTo>
                  <a:pt x="1556028" y="1475523"/>
                  <a:pt x="1561356" y="1474582"/>
                  <a:pt x="1566932" y="1474998"/>
                </a:cubicBezTo>
                <a:cubicBezTo>
                  <a:pt x="1598115" y="1469485"/>
                  <a:pt x="1630008" y="1466527"/>
                  <a:pt x="1662393" y="1466004"/>
                </a:cubicBezTo>
                <a:close/>
                <a:moveTo>
                  <a:pt x="1118" y="1464394"/>
                </a:moveTo>
                <a:lnTo>
                  <a:pt x="18205" y="1466004"/>
                </a:lnTo>
                <a:cubicBezTo>
                  <a:pt x="50591" y="1466527"/>
                  <a:pt x="82483" y="1469485"/>
                  <a:pt x="113667" y="1474998"/>
                </a:cubicBezTo>
                <a:cubicBezTo>
                  <a:pt x="119243" y="1474582"/>
                  <a:pt x="124571" y="1475523"/>
                  <a:pt x="129879" y="1476525"/>
                </a:cubicBezTo>
                <a:lnTo>
                  <a:pt x="129997" y="1477664"/>
                </a:lnTo>
                <a:cubicBezTo>
                  <a:pt x="488847" y="1536596"/>
                  <a:pt x="769886" y="1815167"/>
                  <a:pt x="820162" y="2165262"/>
                </a:cubicBezTo>
                <a:cubicBezTo>
                  <a:pt x="820330" y="2165315"/>
                  <a:pt x="820499" y="2165320"/>
                  <a:pt x="820668" y="2165325"/>
                </a:cubicBezTo>
                <a:lnTo>
                  <a:pt x="821208" y="2171962"/>
                </a:lnTo>
                <a:cubicBezTo>
                  <a:pt x="826265" y="2201969"/>
                  <a:pt x="828714" y="2232611"/>
                  <a:pt x="828672" y="2263693"/>
                </a:cubicBezTo>
                <a:cubicBezTo>
                  <a:pt x="829984" y="2269279"/>
                  <a:pt x="830043" y="2274903"/>
                  <a:pt x="830043" y="2280541"/>
                </a:cubicBezTo>
                <a:cubicBezTo>
                  <a:pt x="830043" y="2284333"/>
                  <a:pt x="830016" y="2288119"/>
                  <a:pt x="829450" y="2291891"/>
                </a:cubicBezTo>
                <a:lnTo>
                  <a:pt x="828951" y="2291858"/>
                </a:lnTo>
                <a:lnTo>
                  <a:pt x="828925" y="2292349"/>
                </a:lnTo>
                <a:lnTo>
                  <a:pt x="811806" y="2290736"/>
                </a:lnTo>
                <a:cubicBezTo>
                  <a:pt x="779432" y="2290213"/>
                  <a:pt x="747552" y="2287255"/>
                  <a:pt x="716380" y="2281745"/>
                </a:cubicBezTo>
                <a:cubicBezTo>
                  <a:pt x="710803" y="2282161"/>
                  <a:pt x="705474" y="2281220"/>
                  <a:pt x="700163" y="2280217"/>
                </a:cubicBezTo>
                <a:lnTo>
                  <a:pt x="700047" y="2279078"/>
                </a:lnTo>
                <a:cubicBezTo>
                  <a:pt x="341196" y="2220146"/>
                  <a:pt x="60157" y="1941574"/>
                  <a:pt x="9881" y="1591480"/>
                </a:cubicBezTo>
                <a:cubicBezTo>
                  <a:pt x="9714" y="1591427"/>
                  <a:pt x="9545" y="1591423"/>
                  <a:pt x="9376" y="1591418"/>
                </a:cubicBezTo>
                <a:lnTo>
                  <a:pt x="8837" y="1584794"/>
                </a:lnTo>
                <a:cubicBezTo>
                  <a:pt x="3779" y="1554782"/>
                  <a:pt x="1328" y="1524133"/>
                  <a:pt x="1370" y="1493044"/>
                </a:cubicBezTo>
                <a:cubicBezTo>
                  <a:pt x="58" y="1487460"/>
                  <a:pt x="0" y="1481838"/>
                  <a:pt x="0" y="1476202"/>
                </a:cubicBezTo>
                <a:lnTo>
                  <a:pt x="594" y="1464852"/>
                </a:lnTo>
                <a:lnTo>
                  <a:pt x="1092" y="1464884"/>
                </a:lnTo>
                <a:close/>
                <a:moveTo>
                  <a:pt x="7762529" y="750600"/>
                </a:moveTo>
                <a:cubicBezTo>
                  <a:pt x="7815805" y="1021506"/>
                  <a:pt x="8030648" y="1236303"/>
                  <a:pt x="8305838" y="1295446"/>
                </a:cubicBezTo>
                <a:cubicBezTo>
                  <a:pt x="8252563" y="1024540"/>
                  <a:pt x="8037719" y="809743"/>
                  <a:pt x="7762529" y="750600"/>
                </a:cubicBezTo>
                <a:close/>
                <a:moveTo>
                  <a:pt x="7455280" y="750600"/>
                </a:moveTo>
                <a:cubicBezTo>
                  <a:pt x="7180090" y="809743"/>
                  <a:pt x="6965246" y="1024540"/>
                  <a:pt x="6911971" y="1295446"/>
                </a:cubicBezTo>
                <a:cubicBezTo>
                  <a:pt x="7187161" y="1236303"/>
                  <a:pt x="7402004" y="1021506"/>
                  <a:pt x="7455280" y="750600"/>
                </a:cubicBezTo>
                <a:close/>
                <a:moveTo>
                  <a:pt x="6070378" y="750600"/>
                </a:moveTo>
                <a:cubicBezTo>
                  <a:pt x="6123654" y="1021506"/>
                  <a:pt x="6338497" y="1236303"/>
                  <a:pt x="6613687" y="1295446"/>
                </a:cubicBezTo>
                <a:cubicBezTo>
                  <a:pt x="6560412" y="1024540"/>
                  <a:pt x="6345568" y="809743"/>
                  <a:pt x="6070378" y="750600"/>
                </a:cubicBezTo>
                <a:close/>
                <a:moveTo>
                  <a:pt x="5763129" y="750600"/>
                </a:moveTo>
                <a:cubicBezTo>
                  <a:pt x="5487939" y="809743"/>
                  <a:pt x="5273095" y="1024540"/>
                  <a:pt x="5219820" y="1295446"/>
                </a:cubicBezTo>
                <a:cubicBezTo>
                  <a:pt x="5495010" y="1236303"/>
                  <a:pt x="5709853" y="1021506"/>
                  <a:pt x="5763129" y="750600"/>
                </a:cubicBezTo>
                <a:close/>
                <a:moveTo>
                  <a:pt x="4378227" y="750600"/>
                </a:moveTo>
                <a:cubicBezTo>
                  <a:pt x="4431503" y="1021506"/>
                  <a:pt x="4646346" y="1236303"/>
                  <a:pt x="4921536" y="1295446"/>
                </a:cubicBezTo>
                <a:cubicBezTo>
                  <a:pt x="4868261" y="1024540"/>
                  <a:pt x="4653417" y="809743"/>
                  <a:pt x="4378227" y="750600"/>
                </a:cubicBezTo>
                <a:close/>
                <a:moveTo>
                  <a:pt x="4070978" y="750600"/>
                </a:moveTo>
                <a:cubicBezTo>
                  <a:pt x="3795788" y="809743"/>
                  <a:pt x="3580944" y="1024540"/>
                  <a:pt x="3527669" y="1295446"/>
                </a:cubicBezTo>
                <a:cubicBezTo>
                  <a:pt x="3802859" y="1236303"/>
                  <a:pt x="4017702" y="1021506"/>
                  <a:pt x="4070978" y="750600"/>
                </a:cubicBezTo>
                <a:close/>
                <a:moveTo>
                  <a:pt x="2686076" y="750600"/>
                </a:moveTo>
                <a:cubicBezTo>
                  <a:pt x="2739352" y="1021506"/>
                  <a:pt x="2954195" y="1236303"/>
                  <a:pt x="3229385" y="1295446"/>
                </a:cubicBezTo>
                <a:cubicBezTo>
                  <a:pt x="3176110" y="1024540"/>
                  <a:pt x="2961266" y="809743"/>
                  <a:pt x="2686076" y="750600"/>
                </a:cubicBezTo>
                <a:close/>
                <a:moveTo>
                  <a:pt x="2378827" y="750600"/>
                </a:moveTo>
                <a:cubicBezTo>
                  <a:pt x="2103637" y="809743"/>
                  <a:pt x="1888793" y="1024540"/>
                  <a:pt x="1835518" y="1295446"/>
                </a:cubicBezTo>
                <a:cubicBezTo>
                  <a:pt x="2110708" y="1236303"/>
                  <a:pt x="2325551" y="1021506"/>
                  <a:pt x="2378827" y="750600"/>
                </a:cubicBezTo>
                <a:close/>
                <a:moveTo>
                  <a:pt x="993925" y="750600"/>
                </a:moveTo>
                <a:cubicBezTo>
                  <a:pt x="1047201" y="1021506"/>
                  <a:pt x="1262044" y="1236303"/>
                  <a:pt x="1537234" y="1295446"/>
                </a:cubicBezTo>
                <a:cubicBezTo>
                  <a:pt x="1483959" y="1024540"/>
                  <a:pt x="1269115" y="809743"/>
                  <a:pt x="993925" y="750600"/>
                </a:cubicBezTo>
                <a:close/>
                <a:moveTo>
                  <a:pt x="686676" y="750600"/>
                </a:moveTo>
                <a:cubicBezTo>
                  <a:pt x="411486" y="809743"/>
                  <a:pt x="196642" y="1024540"/>
                  <a:pt x="143367" y="1295446"/>
                </a:cubicBezTo>
                <a:cubicBezTo>
                  <a:pt x="418557" y="1236303"/>
                  <a:pt x="633400" y="1021506"/>
                  <a:pt x="686676" y="750600"/>
                </a:cubicBezTo>
                <a:close/>
                <a:moveTo>
                  <a:pt x="9139239" y="624486"/>
                </a:moveTo>
                <a:lnTo>
                  <a:pt x="9139239" y="752995"/>
                </a:lnTo>
                <a:lnTo>
                  <a:pt x="9047261" y="779881"/>
                </a:lnTo>
                <a:cubicBezTo>
                  <a:pt x="8821055" y="864319"/>
                  <a:pt x="8650738" y="1058403"/>
                  <a:pt x="8604122" y="1295446"/>
                </a:cubicBezTo>
                <a:cubicBezTo>
                  <a:pt x="8844913" y="1243696"/>
                  <a:pt x="9039501" y="1072773"/>
                  <a:pt x="9120077" y="849365"/>
                </a:cubicBezTo>
                <a:lnTo>
                  <a:pt x="9139239" y="780178"/>
                </a:lnTo>
                <a:lnTo>
                  <a:pt x="9139239" y="1085737"/>
                </a:lnTo>
                <a:lnTo>
                  <a:pt x="9135069" y="1092549"/>
                </a:lnTo>
                <a:cubicBezTo>
                  <a:pt x="9008919" y="1266178"/>
                  <a:pt x="8815033" y="1389778"/>
                  <a:pt x="8590751" y="1426902"/>
                </a:cubicBezTo>
                <a:lnTo>
                  <a:pt x="8590635" y="1428050"/>
                </a:lnTo>
                <a:cubicBezTo>
                  <a:pt x="8585324" y="1429061"/>
                  <a:pt x="8579995" y="1430009"/>
                  <a:pt x="8574418" y="1429590"/>
                </a:cubicBezTo>
                <a:cubicBezTo>
                  <a:pt x="8543246" y="1435144"/>
                  <a:pt x="8511366" y="1438125"/>
                  <a:pt x="8478991" y="1438652"/>
                </a:cubicBezTo>
                <a:lnTo>
                  <a:pt x="8461873" y="1440278"/>
                </a:lnTo>
                <a:lnTo>
                  <a:pt x="8461847" y="1439783"/>
                </a:lnTo>
                <a:lnTo>
                  <a:pt x="8461348" y="1439816"/>
                </a:lnTo>
                <a:cubicBezTo>
                  <a:pt x="8460782" y="1436014"/>
                  <a:pt x="8460755" y="1432198"/>
                  <a:pt x="8460755" y="1428376"/>
                </a:cubicBezTo>
                <a:cubicBezTo>
                  <a:pt x="8460755" y="1422694"/>
                  <a:pt x="8460814" y="1417025"/>
                  <a:pt x="8462126" y="1411395"/>
                </a:cubicBezTo>
                <a:cubicBezTo>
                  <a:pt x="8462083" y="1380067"/>
                  <a:pt x="8464533" y="1349182"/>
                  <a:pt x="8469590" y="1318938"/>
                </a:cubicBezTo>
                <a:lnTo>
                  <a:pt x="8470130" y="1312248"/>
                </a:lnTo>
                <a:cubicBezTo>
                  <a:pt x="8470299" y="1312243"/>
                  <a:pt x="8470468" y="1312238"/>
                  <a:pt x="8470636" y="1312185"/>
                </a:cubicBezTo>
                <a:cubicBezTo>
                  <a:pt x="8514628" y="1003427"/>
                  <a:pt x="8735297" y="749863"/>
                  <a:pt x="9030178" y="651504"/>
                </a:cubicBezTo>
                <a:close/>
                <a:moveTo>
                  <a:pt x="7620280" y="605769"/>
                </a:moveTo>
                <a:lnTo>
                  <a:pt x="7637367" y="607392"/>
                </a:lnTo>
                <a:cubicBezTo>
                  <a:pt x="7669753" y="607919"/>
                  <a:pt x="7701646" y="610900"/>
                  <a:pt x="7732829" y="616457"/>
                </a:cubicBezTo>
                <a:cubicBezTo>
                  <a:pt x="7738405" y="616038"/>
                  <a:pt x="7743733" y="616986"/>
                  <a:pt x="7749042" y="617996"/>
                </a:cubicBezTo>
                <a:lnTo>
                  <a:pt x="7749159" y="619144"/>
                </a:lnTo>
                <a:cubicBezTo>
                  <a:pt x="8108009" y="678542"/>
                  <a:pt x="8389048" y="959319"/>
                  <a:pt x="8439324" y="1312185"/>
                </a:cubicBezTo>
                <a:cubicBezTo>
                  <a:pt x="8439492" y="1312238"/>
                  <a:pt x="8439661" y="1312243"/>
                  <a:pt x="8439830" y="1312248"/>
                </a:cubicBezTo>
                <a:lnTo>
                  <a:pt x="8440370" y="1318938"/>
                </a:lnTo>
                <a:cubicBezTo>
                  <a:pt x="8445427" y="1349182"/>
                  <a:pt x="8447877" y="1380067"/>
                  <a:pt x="8447834" y="1411395"/>
                </a:cubicBezTo>
                <a:cubicBezTo>
                  <a:pt x="8449146" y="1417025"/>
                  <a:pt x="8449205" y="1422694"/>
                  <a:pt x="8449205" y="1428376"/>
                </a:cubicBezTo>
                <a:cubicBezTo>
                  <a:pt x="8449205" y="1432198"/>
                  <a:pt x="8449178" y="1436014"/>
                  <a:pt x="8448612" y="1439816"/>
                </a:cubicBezTo>
                <a:lnTo>
                  <a:pt x="8448113" y="1439783"/>
                </a:lnTo>
                <a:lnTo>
                  <a:pt x="8448087" y="1440278"/>
                </a:lnTo>
                <a:lnTo>
                  <a:pt x="8430969" y="1438652"/>
                </a:lnTo>
                <a:cubicBezTo>
                  <a:pt x="8398594" y="1438125"/>
                  <a:pt x="8366714" y="1435144"/>
                  <a:pt x="8335542" y="1429590"/>
                </a:cubicBezTo>
                <a:cubicBezTo>
                  <a:pt x="8329965" y="1430009"/>
                  <a:pt x="8324636" y="1429061"/>
                  <a:pt x="8319325" y="1428050"/>
                </a:cubicBezTo>
                <a:lnTo>
                  <a:pt x="8319209" y="1426902"/>
                </a:lnTo>
                <a:cubicBezTo>
                  <a:pt x="7960358" y="1367503"/>
                  <a:pt x="7679319" y="1086726"/>
                  <a:pt x="7629044" y="733861"/>
                </a:cubicBezTo>
                <a:cubicBezTo>
                  <a:pt x="7628876" y="733808"/>
                  <a:pt x="7628708" y="733803"/>
                  <a:pt x="7628538" y="733798"/>
                </a:cubicBezTo>
                <a:lnTo>
                  <a:pt x="7628000" y="727122"/>
                </a:lnTo>
                <a:cubicBezTo>
                  <a:pt x="7622941" y="696872"/>
                  <a:pt x="7620490" y="665981"/>
                  <a:pt x="7620533" y="634646"/>
                </a:cubicBezTo>
                <a:cubicBezTo>
                  <a:pt x="7619221" y="629018"/>
                  <a:pt x="7619162" y="623351"/>
                  <a:pt x="7619162" y="617670"/>
                </a:cubicBezTo>
                <a:lnTo>
                  <a:pt x="7619756" y="606230"/>
                </a:lnTo>
                <a:lnTo>
                  <a:pt x="7620254" y="606263"/>
                </a:lnTo>
                <a:close/>
                <a:moveTo>
                  <a:pt x="7597529" y="605769"/>
                </a:moveTo>
                <a:lnTo>
                  <a:pt x="7597555" y="606263"/>
                </a:lnTo>
                <a:lnTo>
                  <a:pt x="7598053" y="606230"/>
                </a:lnTo>
                <a:lnTo>
                  <a:pt x="7598647" y="617670"/>
                </a:lnTo>
                <a:cubicBezTo>
                  <a:pt x="7598647" y="623351"/>
                  <a:pt x="7598588" y="629018"/>
                  <a:pt x="7597276" y="634646"/>
                </a:cubicBezTo>
                <a:cubicBezTo>
                  <a:pt x="7597319" y="665981"/>
                  <a:pt x="7594868" y="696872"/>
                  <a:pt x="7589809" y="727122"/>
                </a:cubicBezTo>
                <a:lnTo>
                  <a:pt x="7589271" y="733798"/>
                </a:lnTo>
                <a:cubicBezTo>
                  <a:pt x="7589101" y="733803"/>
                  <a:pt x="7588933" y="733808"/>
                  <a:pt x="7588765" y="733861"/>
                </a:cubicBezTo>
                <a:cubicBezTo>
                  <a:pt x="7538490" y="1086726"/>
                  <a:pt x="7257451" y="1367503"/>
                  <a:pt x="6898600" y="1426902"/>
                </a:cubicBezTo>
                <a:lnTo>
                  <a:pt x="6898484" y="1428050"/>
                </a:lnTo>
                <a:cubicBezTo>
                  <a:pt x="6893173" y="1429061"/>
                  <a:pt x="6887844" y="1430009"/>
                  <a:pt x="6882267" y="1429590"/>
                </a:cubicBezTo>
                <a:cubicBezTo>
                  <a:pt x="6851095" y="1435144"/>
                  <a:pt x="6819215" y="1438125"/>
                  <a:pt x="6786841" y="1438652"/>
                </a:cubicBezTo>
                <a:lnTo>
                  <a:pt x="6769722" y="1440278"/>
                </a:lnTo>
                <a:lnTo>
                  <a:pt x="6769696" y="1439783"/>
                </a:lnTo>
                <a:lnTo>
                  <a:pt x="6769197" y="1439816"/>
                </a:lnTo>
                <a:cubicBezTo>
                  <a:pt x="6768631" y="1436014"/>
                  <a:pt x="6768604" y="1432198"/>
                  <a:pt x="6768604" y="1428376"/>
                </a:cubicBezTo>
                <a:cubicBezTo>
                  <a:pt x="6768604" y="1422694"/>
                  <a:pt x="6768663" y="1417025"/>
                  <a:pt x="6769975" y="1411395"/>
                </a:cubicBezTo>
                <a:cubicBezTo>
                  <a:pt x="6769933" y="1380067"/>
                  <a:pt x="6772382" y="1349182"/>
                  <a:pt x="6777439" y="1318938"/>
                </a:cubicBezTo>
                <a:lnTo>
                  <a:pt x="6777979" y="1312248"/>
                </a:lnTo>
                <a:cubicBezTo>
                  <a:pt x="6778148" y="1312243"/>
                  <a:pt x="6778317" y="1312238"/>
                  <a:pt x="6778485" y="1312185"/>
                </a:cubicBezTo>
                <a:cubicBezTo>
                  <a:pt x="6828761" y="959319"/>
                  <a:pt x="7109800" y="678542"/>
                  <a:pt x="7468650" y="619144"/>
                </a:cubicBezTo>
                <a:lnTo>
                  <a:pt x="7468767" y="617996"/>
                </a:lnTo>
                <a:cubicBezTo>
                  <a:pt x="7474076" y="616986"/>
                  <a:pt x="7479404" y="616038"/>
                  <a:pt x="7484980" y="616457"/>
                </a:cubicBezTo>
                <a:cubicBezTo>
                  <a:pt x="7516163" y="610900"/>
                  <a:pt x="7548056" y="607919"/>
                  <a:pt x="7580442" y="607392"/>
                </a:cubicBezTo>
                <a:close/>
                <a:moveTo>
                  <a:pt x="5928129" y="605769"/>
                </a:moveTo>
                <a:lnTo>
                  <a:pt x="5945217" y="607392"/>
                </a:lnTo>
                <a:cubicBezTo>
                  <a:pt x="5977602" y="607919"/>
                  <a:pt x="6009495" y="610900"/>
                  <a:pt x="6040678" y="616457"/>
                </a:cubicBezTo>
                <a:cubicBezTo>
                  <a:pt x="6046254" y="616038"/>
                  <a:pt x="6051582" y="616986"/>
                  <a:pt x="6056891" y="617996"/>
                </a:cubicBezTo>
                <a:lnTo>
                  <a:pt x="6057008" y="619144"/>
                </a:lnTo>
                <a:cubicBezTo>
                  <a:pt x="6415858" y="678542"/>
                  <a:pt x="6696897" y="959319"/>
                  <a:pt x="6747174" y="1312185"/>
                </a:cubicBezTo>
                <a:cubicBezTo>
                  <a:pt x="6747341" y="1312238"/>
                  <a:pt x="6747511" y="1312243"/>
                  <a:pt x="6747679" y="1312248"/>
                </a:cubicBezTo>
                <a:lnTo>
                  <a:pt x="6748220" y="1318938"/>
                </a:lnTo>
                <a:cubicBezTo>
                  <a:pt x="6753276" y="1349182"/>
                  <a:pt x="6755726" y="1380067"/>
                  <a:pt x="6755684" y="1411395"/>
                </a:cubicBezTo>
                <a:cubicBezTo>
                  <a:pt x="6756996" y="1417025"/>
                  <a:pt x="6757054" y="1422694"/>
                  <a:pt x="6757054" y="1428376"/>
                </a:cubicBezTo>
                <a:cubicBezTo>
                  <a:pt x="6757054" y="1432198"/>
                  <a:pt x="6757027" y="1436014"/>
                  <a:pt x="6756461" y="1439816"/>
                </a:cubicBezTo>
                <a:lnTo>
                  <a:pt x="6755962" y="1439783"/>
                </a:lnTo>
                <a:lnTo>
                  <a:pt x="6755936" y="1440278"/>
                </a:lnTo>
                <a:lnTo>
                  <a:pt x="6738818" y="1438652"/>
                </a:lnTo>
                <a:cubicBezTo>
                  <a:pt x="6706444" y="1438125"/>
                  <a:pt x="6674563" y="1435144"/>
                  <a:pt x="6643391" y="1429590"/>
                </a:cubicBezTo>
                <a:cubicBezTo>
                  <a:pt x="6637814" y="1430009"/>
                  <a:pt x="6632485" y="1429061"/>
                  <a:pt x="6627175" y="1428050"/>
                </a:cubicBezTo>
                <a:lnTo>
                  <a:pt x="6627059" y="1426902"/>
                </a:lnTo>
                <a:cubicBezTo>
                  <a:pt x="6268207" y="1367503"/>
                  <a:pt x="5987168" y="1086726"/>
                  <a:pt x="5936893" y="733861"/>
                </a:cubicBezTo>
                <a:cubicBezTo>
                  <a:pt x="5936725" y="733808"/>
                  <a:pt x="5936557" y="733803"/>
                  <a:pt x="5936387" y="733798"/>
                </a:cubicBezTo>
                <a:lnTo>
                  <a:pt x="5935849" y="727122"/>
                </a:lnTo>
                <a:cubicBezTo>
                  <a:pt x="5930790" y="696872"/>
                  <a:pt x="5928340" y="665981"/>
                  <a:pt x="5928382" y="634646"/>
                </a:cubicBezTo>
                <a:cubicBezTo>
                  <a:pt x="5927070" y="629018"/>
                  <a:pt x="5927011" y="623351"/>
                  <a:pt x="5927011" y="617670"/>
                </a:cubicBezTo>
                <a:lnTo>
                  <a:pt x="5927605" y="606230"/>
                </a:lnTo>
                <a:lnTo>
                  <a:pt x="5928103" y="606263"/>
                </a:lnTo>
                <a:close/>
                <a:moveTo>
                  <a:pt x="5905378" y="605769"/>
                </a:moveTo>
                <a:lnTo>
                  <a:pt x="5905404" y="606263"/>
                </a:lnTo>
                <a:lnTo>
                  <a:pt x="5905902" y="606230"/>
                </a:lnTo>
                <a:lnTo>
                  <a:pt x="5906496" y="617670"/>
                </a:lnTo>
                <a:cubicBezTo>
                  <a:pt x="5906496" y="623351"/>
                  <a:pt x="5906438" y="629018"/>
                  <a:pt x="5905126" y="634646"/>
                </a:cubicBezTo>
                <a:cubicBezTo>
                  <a:pt x="5905168" y="665981"/>
                  <a:pt x="5902717" y="696872"/>
                  <a:pt x="5897659" y="727122"/>
                </a:cubicBezTo>
                <a:lnTo>
                  <a:pt x="5897120" y="733798"/>
                </a:lnTo>
                <a:cubicBezTo>
                  <a:pt x="5896951" y="733803"/>
                  <a:pt x="5896782" y="733808"/>
                  <a:pt x="5896615" y="733861"/>
                </a:cubicBezTo>
                <a:cubicBezTo>
                  <a:pt x="5846339" y="1086726"/>
                  <a:pt x="5565300" y="1367503"/>
                  <a:pt x="5206449" y="1426902"/>
                </a:cubicBezTo>
                <a:lnTo>
                  <a:pt x="5206334" y="1428050"/>
                </a:lnTo>
                <a:cubicBezTo>
                  <a:pt x="5201022" y="1429061"/>
                  <a:pt x="5195693" y="1430009"/>
                  <a:pt x="5190116" y="1429590"/>
                </a:cubicBezTo>
                <a:cubicBezTo>
                  <a:pt x="5158944" y="1435144"/>
                  <a:pt x="5127065" y="1438125"/>
                  <a:pt x="5094690" y="1438652"/>
                </a:cubicBezTo>
                <a:lnTo>
                  <a:pt x="5077571" y="1440278"/>
                </a:lnTo>
                <a:lnTo>
                  <a:pt x="5077545" y="1439783"/>
                </a:lnTo>
                <a:lnTo>
                  <a:pt x="5077046" y="1439816"/>
                </a:lnTo>
                <a:cubicBezTo>
                  <a:pt x="5076480" y="1436014"/>
                  <a:pt x="5076453" y="1432198"/>
                  <a:pt x="5076453" y="1428376"/>
                </a:cubicBezTo>
                <a:cubicBezTo>
                  <a:pt x="5076453" y="1422694"/>
                  <a:pt x="5076512" y="1417025"/>
                  <a:pt x="5077824" y="1411395"/>
                </a:cubicBezTo>
                <a:cubicBezTo>
                  <a:pt x="5077782" y="1380067"/>
                  <a:pt x="5080231" y="1349182"/>
                  <a:pt x="5085288" y="1318938"/>
                </a:cubicBezTo>
                <a:lnTo>
                  <a:pt x="5085828" y="1312248"/>
                </a:lnTo>
                <a:cubicBezTo>
                  <a:pt x="5085997" y="1312243"/>
                  <a:pt x="5086166" y="1312238"/>
                  <a:pt x="5086334" y="1312185"/>
                </a:cubicBezTo>
                <a:cubicBezTo>
                  <a:pt x="5136610" y="959319"/>
                  <a:pt x="5417649" y="678542"/>
                  <a:pt x="5776501" y="619144"/>
                </a:cubicBezTo>
                <a:lnTo>
                  <a:pt x="5776617" y="617996"/>
                </a:lnTo>
                <a:cubicBezTo>
                  <a:pt x="5781926" y="616986"/>
                  <a:pt x="5787253" y="616038"/>
                  <a:pt x="5792829" y="616457"/>
                </a:cubicBezTo>
                <a:cubicBezTo>
                  <a:pt x="5824013" y="610900"/>
                  <a:pt x="5855905" y="607919"/>
                  <a:pt x="5888291" y="607392"/>
                </a:cubicBezTo>
                <a:close/>
                <a:moveTo>
                  <a:pt x="4235979" y="605769"/>
                </a:moveTo>
                <a:lnTo>
                  <a:pt x="4253065" y="607392"/>
                </a:lnTo>
                <a:cubicBezTo>
                  <a:pt x="4285451" y="607919"/>
                  <a:pt x="4317343" y="610900"/>
                  <a:pt x="4348528" y="616457"/>
                </a:cubicBezTo>
                <a:cubicBezTo>
                  <a:pt x="4354104" y="616038"/>
                  <a:pt x="4359431" y="616986"/>
                  <a:pt x="4364739" y="617996"/>
                </a:cubicBezTo>
                <a:lnTo>
                  <a:pt x="4364856" y="619144"/>
                </a:lnTo>
                <a:cubicBezTo>
                  <a:pt x="4723707" y="678542"/>
                  <a:pt x="5004746" y="959319"/>
                  <a:pt x="5055022" y="1312185"/>
                </a:cubicBezTo>
                <a:cubicBezTo>
                  <a:pt x="5055190" y="1312238"/>
                  <a:pt x="5055359" y="1312243"/>
                  <a:pt x="5055528" y="1312248"/>
                </a:cubicBezTo>
                <a:lnTo>
                  <a:pt x="5056068" y="1318938"/>
                </a:lnTo>
                <a:cubicBezTo>
                  <a:pt x="5061125" y="1349182"/>
                  <a:pt x="5063574" y="1380067"/>
                  <a:pt x="5063532" y="1411395"/>
                </a:cubicBezTo>
                <a:cubicBezTo>
                  <a:pt x="5064844" y="1417025"/>
                  <a:pt x="5064903" y="1422694"/>
                  <a:pt x="5064903" y="1428376"/>
                </a:cubicBezTo>
                <a:cubicBezTo>
                  <a:pt x="5064903" y="1432198"/>
                  <a:pt x="5064876" y="1436014"/>
                  <a:pt x="5064310" y="1439816"/>
                </a:cubicBezTo>
                <a:lnTo>
                  <a:pt x="5063811" y="1439783"/>
                </a:lnTo>
                <a:lnTo>
                  <a:pt x="5063785" y="1440278"/>
                </a:lnTo>
                <a:lnTo>
                  <a:pt x="5046666" y="1438652"/>
                </a:lnTo>
                <a:cubicBezTo>
                  <a:pt x="5014292" y="1438125"/>
                  <a:pt x="4982412" y="1435144"/>
                  <a:pt x="4951241" y="1429590"/>
                </a:cubicBezTo>
                <a:cubicBezTo>
                  <a:pt x="4945663" y="1430009"/>
                  <a:pt x="4940334" y="1429061"/>
                  <a:pt x="4935023" y="1428050"/>
                </a:cubicBezTo>
                <a:lnTo>
                  <a:pt x="4934907" y="1426902"/>
                </a:lnTo>
                <a:cubicBezTo>
                  <a:pt x="4576056" y="1367503"/>
                  <a:pt x="4295017" y="1086726"/>
                  <a:pt x="4244741" y="733861"/>
                </a:cubicBezTo>
                <a:cubicBezTo>
                  <a:pt x="4244574" y="733808"/>
                  <a:pt x="4244405" y="733803"/>
                  <a:pt x="4244236" y="733798"/>
                </a:cubicBezTo>
                <a:lnTo>
                  <a:pt x="4243697" y="727122"/>
                </a:lnTo>
                <a:cubicBezTo>
                  <a:pt x="4238639" y="696872"/>
                  <a:pt x="4236188" y="665981"/>
                  <a:pt x="4236230" y="634646"/>
                </a:cubicBezTo>
                <a:cubicBezTo>
                  <a:pt x="4234918" y="629018"/>
                  <a:pt x="4234860" y="623351"/>
                  <a:pt x="4234860" y="617670"/>
                </a:cubicBezTo>
                <a:lnTo>
                  <a:pt x="4235454" y="606230"/>
                </a:lnTo>
                <a:lnTo>
                  <a:pt x="4235952" y="606263"/>
                </a:lnTo>
                <a:close/>
                <a:moveTo>
                  <a:pt x="4213227" y="605769"/>
                </a:moveTo>
                <a:lnTo>
                  <a:pt x="4213253" y="606263"/>
                </a:lnTo>
                <a:lnTo>
                  <a:pt x="4213751" y="606230"/>
                </a:lnTo>
                <a:lnTo>
                  <a:pt x="4214345" y="617670"/>
                </a:lnTo>
                <a:cubicBezTo>
                  <a:pt x="4214345" y="623351"/>
                  <a:pt x="4214286" y="629018"/>
                  <a:pt x="4212974" y="634646"/>
                </a:cubicBezTo>
                <a:cubicBezTo>
                  <a:pt x="4213016" y="665981"/>
                  <a:pt x="4210566" y="696872"/>
                  <a:pt x="4205507" y="727122"/>
                </a:cubicBezTo>
                <a:lnTo>
                  <a:pt x="4204969" y="733798"/>
                </a:lnTo>
                <a:cubicBezTo>
                  <a:pt x="4204799" y="733803"/>
                  <a:pt x="4204631" y="733808"/>
                  <a:pt x="4204463" y="733861"/>
                </a:cubicBezTo>
                <a:cubicBezTo>
                  <a:pt x="4154188" y="1086726"/>
                  <a:pt x="3873149" y="1367503"/>
                  <a:pt x="3514297" y="1426902"/>
                </a:cubicBezTo>
                <a:lnTo>
                  <a:pt x="3514181" y="1428050"/>
                </a:lnTo>
                <a:cubicBezTo>
                  <a:pt x="3508871" y="1429061"/>
                  <a:pt x="3503542" y="1430009"/>
                  <a:pt x="3497965" y="1429590"/>
                </a:cubicBezTo>
                <a:cubicBezTo>
                  <a:pt x="3466793" y="1435144"/>
                  <a:pt x="3434912" y="1438125"/>
                  <a:pt x="3402538" y="1438652"/>
                </a:cubicBezTo>
                <a:lnTo>
                  <a:pt x="3385420" y="1440278"/>
                </a:lnTo>
                <a:lnTo>
                  <a:pt x="3385394" y="1439783"/>
                </a:lnTo>
                <a:lnTo>
                  <a:pt x="3384895" y="1439816"/>
                </a:lnTo>
                <a:cubicBezTo>
                  <a:pt x="3384329" y="1436014"/>
                  <a:pt x="3384302" y="1432198"/>
                  <a:pt x="3384302" y="1428376"/>
                </a:cubicBezTo>
                <a:cubicBezTo>
                  <a:pt x="3384302" y="1422694"/>
                  <a:pt x="3384360" y="1417025"/>
                  <a:pt x="3385672" y="1411395"/>
                </a:cubicBezTo>
                <a:cubicBezTo>
                  <a:pt x="3385630" y="1380067"/>
                  <a:pt x="3388080" y="1349182"/>
                  <a:pt x="3393136" y="1318938"/>
                </a:cubicBezTo>
                <a:lnTo>
                  <a:pt x="3393677" y="1312248"/>
                </a:lnTo>
                <a:cubicBezTo>
                  <a:pt x="3393845" y="1312243"/>
                  <a:pt x="3394015" y="1312238"/>
                  <a:pt x="3394182" y="1312185"/>
                </a:cubicBezTo>
                <a:cubicBezTo>
                  <a:pt x="3444459" y="959319"/>
                  <a:pt x="3725498" y="678542"/>
                  <a:pt x="4084348" y="619144"/>
                </a:cubicBezTo>
                <a:lnTo>
                  <a:pt x="4084465" y="617996"/>
                </a:lnTo>
                <a:cubicBezTo>
                  <a:pt x="4089774" y="616986"/>
                  <a:pt x="4095102" y="616038"/>
                  <a:pt x="4100678" y="616457"/>
                </a:cubicBezTo>
                <a:cubicBezTo>
                  <a:pt x="4131861" y="610900"/>
                  <a:pt x="4163754" y="607919"/>
                  <a:pt x="4196139" y="607392"/>
                </a:cubicBezTo>
                <a:close/>
                <a:moveTo>
                  <a:pt x="2543827" y="605769"/>
                </a:moveTo>
                <a:lnTo>
                  <a:pt x="2560914" y="607392"/>
                </a:lnTo>
                <a:cubicBezTo>
                  <a:pt x="2593300" y="607919"/>
                  <a:pt x="2625192" y="610900"/>
                  <a:pt x="2656376" y="616457"/>
                </a:cubicBezTo>
                <a:cubicBezTo>
                  <a:pt x="2661952" y="616038"/>
                  <a:pt x="2667280" y="616986"/>
                  <a:pt x="2672588" y="617996"/>
                </a:cubicBezTo>
                <a:lnTo>
                  <a:pt x="2672706" y="619144"/>
                </a:lnTo>
                <a:cubicBezTo>
                  <a:pt x="3031556" y="678542"/>
                  <a:pt x="3312595" y="959319"/>
                  <a:pt x="3362871" y="1312185"/>
                </a:cubicBezTo>
                <a:cubicBezTo>
                  <a:pt x="3363039" y="1312238"/>
                  <a:pt x="3363208" y="1312243"/>
                  <a:pt x="3363377" y="1312248"/>
                </a:cubicBezTo>
                <a:lnTo>
                  <a:pt x="3363917" y="1318938"/>
                </a:lnTo>
                <a:cubicBezTo>
                  <a:pt x="3368974" y="1349182"/>
                  <a:pt x="3371423" y="1380067"/>
                  <a:pt x="3371381" y="1411395"/>
                </a:cubicBezTo>
                <a:cubicBezTo>
                  <a:pt x="3372693" y="1417025"/>
                  <a:pt x="3372752" y="1422694"/>
                  <a:pt x="3372752" y="1428376"/>
                </a:cubicBezTo>
                <a:cubicBezTo>
                  <a:pt x="3372752" y="1432198"/>
                  <a:pt x="3372725" y="1436014"/>
                  <a:pt x="3372159" y="1439816"/>
                </a:cubicBezTo>
                <a:lnTo>
                  <a:pt x="3371660" y="1439783"/>
                </a:lnTo>
                <a:lnTo>
                  <a:pt x="3371634" y="1440278"/>
                </a:lnTo>
                <a:lnTo>
                  <a:pt x="3354515" y="1438652"/>
                </a:lnTo>
                <a:cubicBezTo>
                  <a:pt x="3322141" y="1438125"/>
                  <a:pt x="3290261" y="1435144"/>
                  <a:pt x="3259089" y="1429590"/>
                </a:cubicBezTo>
                <a:cubicBezTo>
                  <a:pt x="3253512" y="1430009"/>
                  <a:pt x="3248183" y="1429061"/>
                  <a:pt x="3242872" y="1428050"/>
                </a:cubicBezTo>
                <a:lnTo>
                  <a:pt x="3242756" y="1426902"/>
                </a:lnTo>
                <a:cubicBezTo>
                  <a:pt x="2883905" y="1367503"/>
                  <a:pt x="2602866" y="1086726"/>
                  <a:pt x="2552590" y="733861"/>
                </a:cubicBezTo>
                <a:cubicBezTo>
                  <a:pt x="2552423" y="733808"/>
                  <a:pt x="2552254" y="733803"/>
                  <a:pt x="2552085" y="733798"/>
                </a:cubicBezTo>
                <a:lnTo>
                  <a:pt x="2551547" y="727122"/>
                </a:lnTo>
                <a:cubicBezTo>
                  <a:pt x="2546488" y="696872"/>
                  <a:pt x="2544037" y="665981"/>
                  <a:pt x="2544079" y="634646"/>
                </a:cubicBezTo>
                <a:cubicBezTo>
                  <a:pt x="2542767" y="629018"/>
                  <a:pt x="2542709" y="623351"/>
                  <a:pt x="2542709" y="617670"/>
                </a:cubicBezTo>
                <a:lnTo>
                  <a:pt x="2543303" y="606230"/>
                </a:lnTo>
                <a:lnTo>
                  <a:pt x="2543801" y="606263"/>
                </a:lnTo>
                <a:close/>
                <a:moveTo>
                  <a:pt x="2521076" y="605769"/>
                </a:moveTo>
                <a:lnTo>
                  <a:pt x="2521102" y="606263"/>
                </a:lnTo>
                <a:lnTo>
                  <a:pt x="2521600" y="606230"/>
                </a:lnTo>
                <a:lnTo>
                  <a:pt x="2522194" y="617670"/>
                </a:lnTo>
                <a:cubicBezTo>
                  <a:pt x="2522194" y="623351"/>
                  <a:pt x="2522135" y="629018"/>
                  <a:pt x="2520823" y="634646"/>
                </a:cubicBezTo>
                <a:cubicBezTo>
                  <a:pt x="2520865" y="665981"/>
                  <a:pt x="2518415" y="696872"/>
                  <a:pt x="2513356" y="727122"/>
                </a:cubicBezTo>
                <a:lnTo>
                  <a:pt x="2512818" y="733798"/>
                </a:lnTo>
                <a:cubicBezTo>
                  <a:pt x="2512648" y="733803"/>
                  <a:pt x="2512480" y="733808"/>
                  <a:pt x="2512312" y="733861"/>
                </a:cubicBezTo>
                <a:cubicBezTo>
                  <a:pt x="2462037" y="1086726"/>
                  <a:pt x="2180998" y="1367503"/>
                  <a:pt x="1822147" y="1426902"/>
                </a:cubicBezTo>
                <a:lnTo>
                  <a:pt x="1822030" y="1428050"/>
                </a:lnTo>
                <a:cubicBezTo>
                  <a:pt x="1816720" y="1429061"/>
                  <a:pt x="1811391" y="1430009"/>
                  <a:pt x="1805814" y="1429590"/>
                </a:cubicBezTo>
                <a:cubicBezTo>
                  <a:pt x="1774642" y="1435144"/>
                  <a:pt x="1742762" y="1438125"/>
                  <a:pt x="1710387" y="1438652"/>
                </a:cubicBezTo>
                <a:lnTo>
                  <a:pt x="1693269" y="1440278"/>
                </a:lnTo>
                <a:lnTo>
                  <a:pt x="1693243" y="1439783"/>
                </a:lnTo>
                <a:lnTo>
                  <a:pt x="1692744" y="1439816"/>
                </a:lnTo>
                <a:cubicBezTo>
                  <a:pt x="1692178" y="1436014"/>
                  <a:pt x="1692151" y="1432198"/>
                  <a:pt x="1692151" y="1428376"/>
                </a:cubicBezTo>
                <a:cubicBezTo>
                  <a:pt x="1692151" y="1422694"/>
                  <a:pt x="1692209" y="1417025"/>
                  <a:pt x="1693521" y="1411395"/>
                </a:cubicBezTo>
                <a:cubicBezTo>
                  <a:pt x="1693479" y="1380067"/>
                  <a:pt x="1695929" y="1349182"/>
                  <a:pt x="1700985" y="1318938"/>
                </a:cubicBezTo>
                <a:lnTo>
                  <a:pt x="1701526" y="1312248"/>
                </a:lnTo>
                <a:cubicBezTo>
                  <a:pt x="1701694" y="1312243"/>
                  <a:pt x="1701864" y="1312238"/>
                  <a:pt x="1702031" y="1312185"/>
                </a:cubicBezTo>
                <a:cubicBezTo>
                  <a:pt x="1752308" y="959319"/>
                  <a:pt x="2033347" y="678542"/>
                  <a:pt x="2392197" y="619144"/>
                </a:cubicBezTo>
                <a:lnTo>
                  <a:pt x="2392314" y="617996"/>
                </a:lnTo>
                <a:cubicBezTo>
                  <a:pt x="2397623" y="616986"/>
                  <a:pt x="2402951" y="616038"/>
                  <a:pt x="2408527" y="616457"/>
                </a:cubicBezTo>
                <a:cubicBezTo>
                  <a:pt x="2439710" y="610900"/>
                  <a:pt x="2471603" y="607919"/>
                  <a:pt x="2503988" y="607392"/>
                </a:cubicBezTo>
                <a:close/>
                <a:moveTo>
                  <a:pt x="851676" y="605769"/>
                </a:moveTo>
                <a:lnTo>
                  <a:pt x="868763" y="607392"/>
                </a:lnTo>
                <a:cubicBezTo>
                  <a:pt x="901149" y="607919"/>
                  <a:pt x="933041" y="610900"/>
                  <a:pt x="964225" y="616457"/>
                </a:cubicBezTo>
                <a:cubicBezTo>
                  <a:pt x="969801" y="616038"/>
                  <a:pt x="975129" y="616986"/>
                  <a:pt x="980437" y="617996"/>
                </a:cubicBezTo>
                <a:lnTo>
                  <a:pt x="980555" y="619144"/>
                </a:lnTo>
                <a:cubicBezTo>
                  <a:pt x="1339405" y="678542"/>
                  <a:pt x="1620444" y="959319"/>
                  <a:pt x="1670720" y="1312185"/>
                </a:cubicBezTo>
                <a:cubicBezTo>
                  <a:pt x="1670888" y="1312238"/>
                  <a:pt x="1671057" y="1312243"/>
                  <a:pt x="1671226" y="1312248"/>
                </a:cubicBezTo>
                <a:lnTo>
                  <a:pt x="1671766" y="1318938"/>
                </a:lnTo>
                <a:cubicBezTo>
                  <a:pt x="1676823" y="1349182"/>
                  <a:pt x="1679272" y="1380067"/>
                  <a:pt x="1679230" y="1411395"/>
                </a:cubicBezTo>
                <a:cubicBezTo>
                  <a:pt x="1680542" y="1417025"/>
                  <a:pt x="1680601" y="1422694"/>
                  <a:pt x="1680601" y="1428376"/>
                </a:cubicBezTo>
                <a:cubicBezTo>
                  <a:pt x="1680601" y="1432198"/>
                  <a:pt x="1680574" y="1436014"/>
                  <a:pt x="1680008" y="1439816"/>
                </a:cubicBezTo>
                <a:lnTo>
                  <a:pt x="1679509" y="1439783"/>
                </a:lnTo>
                <a:lnTo>
                  <a:pt x="1679483" y="1440278"/>
                </a:lnTo>
                <a:lnTo>
                  <a:pt x="1662364" y="1438652"/>
                </a:lnTo>
                <a:cubicBezTo>
                  <a:pt x="1629990" y="1438125"/>
                  <a:pt x="1598110" y="1435144"/>
                  <a:pt x="1566938" y="1429590"/>
                </a:cubicBezTo>
                <a:cubicBezTo>
                  <a:pt x="1561361" y="1430009"/>
                  <a:pt x="1556032" y="1429061"/>
                  <a:pt x="1550721" y="1428050"/>
                </a:cubicBezTo>
                <a:lnTo>
                  <a:pt x="1550605" y="1426902"/>
                </a:lnTo>
                <a:cubicBezTo>
                  <a:pt x="1191754" y="1367503"/>
                  <a:pt x="910715" y="1086726"/>
                  <a:pt x="860439" y="733861"/>
                </a:cubicBezTo>
                <a:cubicBezTo>
                  <a:pt x="860272" y="733808"/>
                  <a:pt x="860103" y="733803"/>
                  <a:pt x="859934" y="733798"/>
                </a:cubicBezTo>
                <a:lnTo>
                  <a:pt x="859396" y="727122"/>
                </a:lnTo>
                <a:cubicBezTo>
                  <a:pt x="854337" y="696872"/>
                  <a:pt x="851886" y="665981"/>
                  <a:pt x="851928" y="634646"/>
                </a:cubicBezTo>
                <a:cubicBezTo>
                  <a:pt x="850616" y="629018"/>
                  <a:pt x="850558" y="623351"/>
                  <a:pt x="850558" y="617670"/>
                </a:cubicBezTo>
                <a:lnTo>
                  <a:pt x="851152" y="606230"/>
                </a:lnTo>
                <a:lnTo>
                  <a:pt x="851650" y="606263"/>
                </a:lnTo>
                <a:close/>
                <a:moveTo>
                  <a:pt x="828925" y="605769"/>
                </a:moveTo>
                <a:lnTo>
                  <a:pt x="828951" y="606263"/>
                </a:lnTo>
                <a:lnTo>
                  <a:pt x="829449" y="606230"/>
                </a:lnTo>
                <a:lnTo>
                  <a:pt x="830043" y="617670"/>
                </a:lnTo>
                <a:cubicBezTo>
                  <a:pt x="830043" y="623351"/>
                  <a:pt x="829984" y="629018"/>
                  <a:pt x="828672" y="634646"/>
                </a:cubicBezTo>
                <a:cubicBezTo>
                  <a:pt x="828714" y="665981"/>
                  <a:pt x="826264" y="696872"/>
                  <a:pt x="821205" y="727122"/>
                </a:cubicBezTo>
                <a:lnTo>
                  <a:pt x="820667" y="733798"/>
                </a:lnTo>
                <a:cubicBezTo>
                  <a:pt x="820497" y="733803"/>
                  <a:pt x="820329" y="733808"/>
                  <a:pt x="820161" y="733861"/>
                </a:cubicBezTo>
                <a:cubicBezTo>
                  <a:pt x="769886" y="1086726"/>
                  <a:pt x="488847" y="1367503"/>
                  <a:pt x="129995" y="1426902"/>
                </a:cubicBezTo>
                <a:lnTo>
                  <a:pt x="129879" y="1428050"/>
                </a:lnTo>
                <a:cubicBezTo>
                  <a:pt x="124569" y="1429061"/>
                  <a:pt x="119240" y="1430009"/>
                  <a:pt x="113663" y="1429590"/>
                </a:cubicBezTo>
                <a:cubicBezTo>
                  <a:pt x="82491" y="1435144"/>
                  <a:pt x="50611" y="1438125"/>
                  <a:pt x="18236" y="1438652"/>
                </a:cubicBezTo>
                <a:lnTo>
                  <a:pt x="1118" y="1440278"/>
                </a:lnTo>
                <a:lnTo>
                  <a:pt x="1092" y="1439783"/>
                </a:lnTo>
                <a:lnTo>
                  <a:pt x="593" y="1439816"/>
                </a:lnTo>
                <a:cubicBezTo>
                  <a:pt x="27" y="1436014"/>
                  <a:pt x="0" y="1432198"/>
                  <a:pt x="0" y="1428376"/>
                </a:cubicBezTo>
                <a:cubicBezTo>
                  <a:pt x="0" y="1422694"/>
                  <a:pt x="58" y="1417025"/>
                  <a:pt x="1370" y="1411395"/>
                </a:cubicBezTo>
                <a:cubicBezTo>
                  <a:pt x="1328" y="1380067"/>
                  <a:pt x="3778" y="1349182"/>
                  <a:pt x="8835" y="1318938"/>
                </a:cubicBezTo>
                <a:lnTo>
                  <a:pt x="9375" y="1312248"/>
                </a:lnTo>
                <a:cubicBezTo>
                  <a:pt x="9543" y="1312243"/>
                  <a:pt x="9713" y="1312238"/>
                  <a:pt x="9880" y="1312185"/>
                </a:cubicBezTo>
                <a:cubicBezTo>
                  <a:pt x="60157" y="959319"/>
                  <a:pt x="341196" y="678542"/>
                  <a:pt x="700046" y="619144"/>
                </a:cubicBezTo>
                <a:lnTo>
                  <a:pt x="700163" y="617996"/>
                </a:lnTo>
                <a:cubicBezTo>
                  <a:pt x="705472" y="616986"/>
                  <a:pt x="710800" y="616038"/>
                  <a:pt x="716376" y="616457"/>
                </a:cubicBezTo>
                <a:cubicBezTo>
                  <a:pt x="747559" y="610900"/>
                  <a:pt x="779452" y="607919"/>
                  <a:pt x="811837" y="607392"/>
                </a:cubicBezTo>
                <a:close/>
                <a:moveTo>
                  <a:pt x="8824701" y="0"/>
                </a:moveTo>
                <a:lnTo>
                  <a:pt x="9033411" y="0"/>
                </a:lnTo>
                <a:cubicBezTo>
                  <a:pt x="9066347" y="30426"/>
                  <a:pt x="9096640" y="63469"/>
                  <a:pt x="9123965" y="98781"/>
                </a:cubicBezTo>
                <a:lnTo>
                  <a:pt x="9139239" y="122382"/>
                </a:lnTo>
                <a:lnTo>
                  <a:pt x="9139239" y="425734"/>
                </a:lnTo>
                <a:lnTo>
                  <a:pt x="9104305" y="314451"/>
                </a:lnTo>
                <a:cubicBezTo>
                  <a:pt x="9046997" y="183490"/>
                  <a:pt x="8948803" y="73504"/>
                  <a:pt x="8824701" y="0"/>
                </a:cubicBezTo>
                <a:close/>
                <a:moveTo>
                  <a:pt x="8494877" y="0"/>
                </a:moveTo>
                <a:lnTo>
                  <a:pt x="8628893" y="0"/>
                </a:lnTo>
                <a:cubicBezTo>
                  <a:pt x="8697052" y="198004"/>
                  <a:pt x="8856086" y="355591"/>
                  <a:pt x="9058275" y="426756"/>
                </a:cubicBezTo>
                <a:lnTo>
                  <a:pt x="9139239" y="449526"/>
                </a:lnTo>
                <a:lnTo>
                  <a:pt x="9139239" y="577136"/>
                </a:lnTo>
                <a:lnTo>
                  <a:pt x="9043252" y="554355"/>
                </a:lnTo>
                <a:cubicBezTo>
                  <a:pt x="8776836" y="470904"/>
                  <a:pt x="8569058" y="262348"/>
                  <a:pt x="8494877" y="0"/>
                </a:cubicBezTo>
                <a:close/>
                <a:moveTo>
                  <a:pt x="7876547" y="0"/>
                </a:moveTo>
                <a:lnTo>
                  <a:pt x="8085257" y="0"/>
                </a:lnTo>
                <a:cubicBezTo>
                  <a:pt x="7919787" y="98005"/>
                  <a:pt x="7800378" y="260867"/>
                  <a:pt x="7762527" y="451830"/>
                </a:cubicBezTo>
                <a:cubicBezTo>
                  <a:pt x="8006579" y="399791"/>
                  <a:pt x="8203169" y="226290"/>
                  <a:pt x="8281065" y="0"/>
                </a:cubicBezTo>
                <a:lnTo>
                  <a:pt x="8415081" y="0"/>
                </a:lnTo>
                <a:cubicBezTo>
                  <a:pt x="8330303" y="299826"/>
                  <a:pt x="8071031" y="529393"/>
                  <a:pt x="7749156" y="582253"/>
                </a:cubicBezTo>
                <a:lnTo>
                  <a:pt x="7749040" y="583392"/>
                </a:lnTo>
                <a:cubicBezTo>
                  <a:pt x="7743729" y="584395"/>
                  <a:pt x="7738400" y="585336"/>
                  <a:pt x="7732823" y="584920"/>
                </a:cubicBezTo>
                <a:cubicBezTo>
                  <a:pt x="7701651" y="590430"/>
                  <a:pt x="7669771" y="593388"/>
                  <a:pt x="7637396" y="593911"/>
                </a:cubicBezTo>
                <a:lnTo>
                  <a:pt x="7620278" y="595524"/>
                </a:lnTo>
                <a:lnTo>
                  <a:pt x="7620252" y="595033"/>
                </a:lnTo>
                <a:lnTo>
                  <a:pt x="7619753" y="595066"/>
                </a:lnTo>
                <a:cubicBezTo>
                  <a:pt x="7619187" y="591293"/>
                  <a:pt x="7619160" y="587507"/>
                  <a:pt x="7619160" y="583715"/>
                </a:cubicBezTo>
                <a:cubicBezTo>
                  <a:pt x="7619160" y="578078"/>
                  <a:pt x="7619219" y="572454"/>
                  <a:pt x="7620531" y="566868"/>
                </a:cubicBezTo>
                <a:cubicBezTo>
                  <a:pt x="7620488" y="535786"/>
                  <a:pt x="7622938" y="505143"/>
                  <a:pt x="7627995" y="475137"/>
                </a:cubicBezTo>
                <a:lnTo>
                  <a:pt x="7628535" y="468500"/>
                </a:lnTo>
                <a:cubicBezTo>
                  <a:pt x="7628704" y="468495"/>
                  <a:pt x="7628873" y="468490"/>
                  <a:pt x="7629040" y="468437"/>
                </a:cubicBezTo>
                <a:cubicBezTo>
                  <a:pt x="7655343" y="285283"/>
                  <a:pt x="7744803" y="121704"/>
                  <a:pt x="7876547" y="0"/>
                </a:cubicBezTo>
                <a:close/>
                <a:moveTo>
                  <a:pt x="6802727" y="0"/>
                </a:moveTo>
                <a:lnTo>
                  <a:pt x="6936742" y="0"/>
                </a:lnTo>
                <a:cubicBezTo>
                  <a:pt x="7014638" y="226290"/>
                  <a:pt x="7211228" y="399791"/>
                  <a:pt x="7455280" y="451830"/>
                </a:cubicBezTo>
                <a:cubicBezTo>
                  <a:pt x="7417429" y="260867"/>
                  <a:pt x="7298020" y="98005"/>
                  <a:pt x="7132550" y="0"/>
                </a:cubicBezTo>
                <a:lnTo>
                  <a:pt x="7341259" y="0"/>
                </a:lnTo>
                <a:cubicBezTo>
                  <a:pt x="7473003" y="121704"/>
                  <a:pt x="7562464" y="285283"/>
                  <a:pt x="7588766" y="468437"/>
                </a:cubicBezTo>
                <a:cubicBezTo>
                  <a:pt x="7588934" y="468490"/>
                  <a:pt x="7589103" y="468495"/>
                  <a:pt x="7589272" y="468500"/>
                </a:cubicBezTo>
                <a:lnTo>
                  <a:pt x="7589812" y="475137"/>
                </a:lnTo>
                <a:cubicBezTo>
                  <a:pt x="7594869" y="505143"/>
                  <a:pt x="7597319" y="535786"/>
                  <a:pt x="7597276" y="566868"/>
                </a:cubicBezTo>
                <a:cubicBezTo>
                  <a:pt x="7598588" y="572454"/>
                  <a:pt x="7598647" y="578078"/>
                  <a:pt x="7598647" y="583715"/>
                </a:cubicBezTo>
                <a:cubicBezTo>
                  <a:pt x="7598647" y="587507"/>
                  <a:pt x="7598620" y="591293"/>
                  <a:pt x="7598054" y="595066"/>
                </a:cubicBezTo>
                <a:lnTo>
                  <a:pt x="7597555" y="595033"/>
                </a:lnTo>
                <a:lnTo>
                  <a:pt x="7597529" y="595524"/>
                </a:lnTo>
                <a:lnTo>
                  <a:pt x="7580411" y="593911"/>
                </a:lnTo>
                <a:cubicBezTo>
                  <a:pt x="7548036" y="593388"/>
                  <a:pt x="7516156" y="590430"/>
                  <a:pt x="7484984" y="584920"/>
                </a:cubicBezTo>
                <a:cubicBezTo>
                  <a:pt x="7479407" y="585336"/>
                  <a:pt x="7474078" y="584395"/>
                  <a:pt x="7468767" y="583392"/>
                </a:cubicBezTo>
                <a:lnTo>
                  <a:pt x="7468651" y="582253"/>
                </a:lnTo>
                <a:cubicBezTo>
                  <a:pt x="7146776" y="529393"/>
                  <a:pt x="6887504" y="299826"/>
                  <a:pt x="6802727" y="0"/>
                </a:cubicBezTo>
                <a:close/>
                <a:moveTo>
                  <a:pt x="6184397" y="0"/>
                </a:moveTo>
                <a:lnTo>
                  <a:pt x="6393106" y="0"/>
                </a:lnTo>
                <a:cubicBezTo>
                  <a:pt x="6227636" y="98005"/>
                  <a:pt x="6108227" y="260867"/>
                  <a:pt x="6070376" y="451830"/>
                </a:cubicBezTo>
                <a:cubicBezTo>
                  <a:pt x="6314429" y="399791"/>
                  <a:pt x="6511018" y="226290"/>
                  <a:pt x="6588914" y="0"/>
                </a:cubicBezTo>
                <a:lnTo>
                  <a:pt x="6722931" y="0"/>
                </a:lnTo>
                <a:cubicBezTo>
                  <a:pt x="6638152" y="299826"/>
                  <a:pt x="6378880" y="529393"/>
                  <a:pt x="6057005" y="582253"/>
                </a:cubicBezTo>
                <a:lnTo>
                  <a:pt x="6056889" y="583392"/>
                </a:lnTo>
                <a:cubicBezTo>
                  <a:pt x="6051578" y="584395"/>
                  <a:pt x="6046249" y="585336"/>
                  <a:pt x="6040672" y="584920"/>
                </a:cubicBezTo>
                <a:cubicBezTo>
                  <a:pt x="6009500" y="590430"/>
                  <a:pt x="5977620" y="593388"/>
                  <a:pt x="5945246" y="593911"/>
                </a:cubicBezTo>
                <a:lnTo>
                  <a:pt x="5928127" y="595524"/>
                </a:lnTo>
                <a:lnTo>
                  <a:pt x="5928101" y="595033"/>
                </a:lnTo>
                <a:lnTo>
                  <a:pt x="5927602" y="595066"/>
                </a:lnTo>
                <a:cubicBezTo>
                  <a:pt x="5927036" y="591293"/>
                  <a:pt x="5927009" y="587507"/>
                  <a:pt x="5927009" y="583715"/>
                </a:cubicBezTo>
                <a:cubicBezTo>
                  <a:pt x="5927009" y="578078"/>
                  <a:pt x="5927068" y="572454"/>
                  <a:pt x="5928380" y="566868"/>
                </a:cubicBezTo>
                <a:cubicBezTo>
                  <a:pt x="5928338" y="535786"/>
                  <a:pt x="5930787" y="505143"/>
                  <a:pt x="5935844" y="475137"/>
                </a:cubicBezTo>
                <a:lnTo>
                  <a:pt x="5936384" y="468500"/>
                </a:lnTo>
                <a:cubicBezTo>
                  <a:pt x="5936553" y="468495"/>
                  <a:pt x="5936722" y="468490"/>
                  <a:pt x="5936890" y="468437"/>
                </a:cubicBezTo>
                <a:cubicBezTo>
                  <a:pt x="5963192" y="285283"/>
                  <a:pt x="6052653" y="121703"/>
                  <a:pt x="6184397" y="0"/>
                </a:cubicBezTo>
                <a:close/>
                <a:moveTo>
                  <a:pt x="5110576" y="0"/>
                </a:moveTo>
                <a:lnTo>
                  <a:pt x="5244592" y="0"/>
                </a:lnTo>
                <a:cubicBezTo>
                  <a:pt x="5322488" y="226290"/>
                  <a:pt x="5519077" y="399791"/>
                  <a:pt x="5763129" y="451830"/>
                </a:cubicBezTo>
                <a:cubicBezTo>
                  <a:pt x="5725278" y="260867"/>
                  <a:pt x="5605869" y="98005"/>
                  <a:pt x="5440399" y="0"/>
                </a:cubicBezTo>
                <a:lnTo>
                  <a:pt x="5649109" y="0"/>
                </a:lnTo>
                <a:cubicBezTo>
                  <a:pt x="5780853" y="121704"/>
                  <a:pt x="5870314" y="285283"/>
                  <a:pt x="5896616" y="468437"/>
                </a:cubicBezTo>
                <a:cubicBezTo>
                  <a:pt x="5896783" y="468490"/>
                  <a:pt x="5896953" y="468495"/>
                  <a:pt x="5897121" y="468500"/>
                </a:cubicBezTo>
                <a:lnTo>
                  <a:pt x="5897662" y="475137"/>
                </a:lnTo>
                <a:cubicBezTo>
                  <a:pt x="5902718" y="505143"/>
                  <a:pt x="5905168" y="535786"/>
                  <a:pt x="5905126" y="566868"/>
                </a:cubicBezTo>
                <a:cubicBezTo>
                  <a:pt x="5906438" y="572454"/>
                  <a:pt x="5906496" y="578078"/>
                  <a:pt x="5906496" y="583715"/>
                </a:cubicBezTo>
                <a:cubicBezTo>
                  <a:pt x="5906496" y="587507"/>
                  <a:pt x="5906469" y="591293"/>
                  <a:pt x="5905903" y="595066"/>
                </a:cubicBezTo>
                <a:lnTo>
                  <a:pt x="5905404" y="595033"/>
                </a:lnTo>
                <a:lnTo>
                  <a:pt x="5905378" y="595524"/>
                </a:lnTo>
                <a:lnTo>
                  <a:pt x="5888260" y="593911"/>
                </a:lnTo>
                <a:cubicBezTo>
                  <a:pt x="5855886" y="593388"/>
                  <a:pt x="5824005" y="590430"/>
                  <a:pt x="5792833" y="584920"/>
                </a:cubicBezTo>
                <a:cubicBezTo>
                  <a:pt x="5787256" y="585336"/>
                  <a:pt x="5781927" y="584395"/>
                  <a:pt x="5776617" y="583392"/>
                </a:cubicBezTo>
                <a:lnTo>
                  <a:pt x="5776501" y="582253"/>
                </a:lnTo>
                <a:cubicBezTo>
                  <a:pt x="5454626" y="529393"/>
                  <a:pt x="5195354" y="299826"/>
                  <a:pt x="5110576" y="0"/>
                </a:cubicBezTo>
                <a:close/>
                <a:moveTo>
                  <a:pt x="4492246" y="0"/>
                </a:moveTo>
                <a:lnTo>
                  <a:pt x="4700955" y="0"/>
                </a:lnTo>
                <a:cubicBezTo>
                  <a:pt x="4535485" y="98005"/>
                  <a:pt x="4416076" y="260867"/>
                  <a:pt x="4378225" y="451830"/>
                </a:cubicBezTo>
                <a:cubicBezTo>
                  <a:pt x="4622279" y="399791"/>
                  <a:pt x="4818867" y="226290"/>
                  <a:pt x="4896763" y="0"/>
                </a:cubicBezTo>
                <a:lnTo>
                  <a:pt x="5030779" y="0"/>
                </a:lnTo>
                <a:cubicBezTo>
                  <a:pt x="4946001" y="299826"/>
                  <a:pt x="4686729" y="529393"/>
                  <a:pt x="4364853" y="582253"/>
                </a:cubicBezTo>
                <a:lnTo>
                  <a:pt x="4364737" y="583392"/>
                </a:lnTo>
                <a:cubicBezTo>
                  <a:pt x="4359427" y="584395"/>
                  <a:pt x="4354098" y="585336"/>
                  <a:pt x="4348521" y="584920"/>
                </a:cubicBezTo>
                <a:cubicBezTo>
                  <a:pt x="4317350" y="590430"/>
                  <a:pt x="4285468" y="593388"/>
                  <a:pt x="4253094" y="593911"/>
                </a:cubicBezTo>
                <a:lnTo>
                  <a:pt x="4235976" y="595524"/>
                </a:lnTo>
                <a:lnTo>
                  <a:pt x="4235950" y="595033"/>
                </a:lnTo>
                <a:lnTo>
                  <a:pt x="4235451" y="595066"/>
                </a:lnTo>
                <a:cubicBezTo>
                  <a:pt x="4234885" y="591293"/>
                  <a:pt x="4234858" y="587507"/>
                  <a:pt x="4234858" y="583715"/>
                </a:cubicBezTo>
                <a:cubicBezTo>
                  <a:pt x="4234858" y="578078"/>
                  <a:pt x="4234916" y="572454"/>
                  <a:pt x="4236228" y="566868"/>
                </a:cubicBezTo>
                <a:cubicBezTo>
                  <a:pt x="4236186" y="535786"/>
                  <a:pt x="4238636" y="505143"/>
                  <a:pt x="4243692" y="475137"/>
                </a:cubicBezTo>
                <a:lnTo>
                  <a:pt x="4244233" y="468500"/>
                </a:lnTo>
                <a:cubicBezTo>
                  <a:pt x="4244401" y="468495"/>
                  <a:pt x="4244571" y="468490"/>
                  <a:pt x="4244738" y="468437"/>
                </a:cubicBezTo>
                <a:cubicBezTo>
                  <a:pt x="4271041" y="285283"/>
                  <a:pt x="4360502" y="121704"/>
                  <a:pt x="4492246" y="0"/>
                </a:cubicBezTo>
                <a:close/>
                <a:moveTo>
                  <a:pt x="3418424" y="0"/>
                </a:moveTo>
                <a:lnTo>
                  <a:pt x="3552441" y="0"/>
                </a:lnTo>
                <a:cubicBezTo>
                  <a:pt x="3630337" y="226291"/>
                  <a:pt x="3826926" y="399791"/>
                  <a:pt x="4070978" y="451830"/>
                </a:cubicBezTo>
                <a:cubicBezTo>
                  <a:pt x="4033127" y="260867"/>
                  <a:pt x="3913719" y="98005"/>
                  <a:pt x="3748249" y="0"/>
                </a:cubicBezTo>
                <a:lnTo>
                  <a:pt x="3956957" y="0"/>
                </a:lnTo>
                <a:cubicBezTo>
                  <a:pt x="4088702" y="121703"/>
                  <a:pt x="4178162" y="285283"/>
                  <a:pt x="4204464" y="468437"/>
                </a:cubicBezTo>
                <a:cubicBezTo>
                  <a:pt x="4204632" y="468490"/>
                  <a:pt x="4204801" y="468495"/>
                  <a:pt x="4204970" y="468499"/>
                </a:cubicBezTo>
                <a:lnTo>
                  <a:pt x="4205510" y="475137"/>
                </a:lnTo>
                <a:cubicBezTo>
                  <a:pt x="4210567" y="505143"/>
                  <a:pt x="4213016" y="535786"/>
                  <a:pt x="4212974" y="566868"/>
                </a:cubicBezTo>
                <a:cubicBezTo>
                  <a:pt x="4214286" y="572454"/>
                  <a:pt x="4214345" y="578078"/>
                  <a:pt x="4214345" y="583715"/>
                </a:cubicBezTo>
                <a:cubicBezTo>
                  <a:pt x="4214345" y="587508"/>
                  <a:pt x="4214318" y="591293"/>
                  <a:pt x="4213752" y="595066"/>
                </a:cubicBezTo>
                <a:lnTo>
                  <a:pt x="4213253" y="595033"/>
                </a:lnTo>
                <a:lnTo>
                  <a:pt x="4213227" y="595524"/>
                </a:lnTo>
                <a:lnTo>
                  <a:pt x="4196108" y="593911"/>
                </a:lnTo>
                <a:cubicBezTo>
                  <a:pt x="4163734" y="593388"/>
                  <a:pt x="4131854" y="590430"/>
                  <a:pt x="4100682" y="584920"/>
                </a:cubicBezTo>
                <a:cubicBezTo>
                  <a:pt x="4095105" y="585336"/>
                  <a:pt x="4089776" y="584395"/>
                  <a:pt x="4084465" y="583392"/>
                </a:cubicBezTo>
                <a:lnTo>
                  <a:pt x="4084349" y="582253"/>
                </a:lnTo>
                <a:cubicBezTo>
                  <a:pt x="3762475" y="529393"/>
                  <a:pt x="3503203" y="299826"/>
                  <a:pt x="3418424" y="0"/>
                </a:cubicBezTo>
                <a:close/>
                <a:moveTo>
                  <a:pt x="2800095" y="0"/>
                </a:moveTo>
                <a:lnTo>
                  <a:pt x="3008804" y="0"/>
                </a:lnTo>
                <a:cubicBezTo>
                  <a:pt x="2843334" y="98005"/>
                  <a:pt x="2723925" y="260867"/>
                  <a:pt x="2686074" y="451830"/>
                </a:cubicBezTo>
                <a:cubicBezTo>
                  <a:pt x="2930126" y="399791"/>
                  <a:pt x="3126716" y="226291"/>
                  <a:pt x="3204612" y="0"/>
                </a:cubicBezTo>
                <a:lnTo>
                  <a:pt x="3338628" y="0"/>
                </a:lnTo>
                <a:cubicBezTo>
                  <a:pt x="3253850" y="299826"/>
                  <a:pt x="2994578" y="529393"/>
                  <a:pt x="2672703" y="582253"/>
                </a:cubicBezTo>
                <a:lnTo>
                  <a:pt x="2672586" y="583392"/>
                </a:lnTo>
                <a:cubicBezTo>
                  <a:pt x="2667276" y="584395"/>
                  <a:pt x="2661947" y="585336"/>
                  <a:pt x="2656370" y="584920"/>
                </a:cubicBezTo>
                <a:cubicBezTo>
                  <a:pt x="2625198" y="590430"/>
                  <a:pt x="2593318" y="593388"/>
                  <a:pt x="2560943" y="593911"/>
                </a:cubicBezTo>
                <a:lnTo>
                  <a:pt x="2543825" y="595524"/>
                </a:lnTo>
                <a:lnTo>
                  <a:pt x="2543799" y="595033"/>
                </a:lnTo>
                <a:lnTo>
                  <a:pt x="2543300" y="595066"/>
                </a:lnTo>
                <a:cubicBezTo>
                  <a:pt x="2542734" y="591293"/>
                  <a:pt x="2542707" y="587507"/>
                  <a:pt x="2542707" y="583715"/>
                </a:cubicBezTo>
                <a:cubicBezTo>
                  <a:pt x="2542707" y="578078"/>
                  <a:pt x="2542765" y="572454"/>
                  <a:pt x="2544077" y="566868"/>
                </a:cubicBezTo>
                <a:cubicBezTo>
                  <a:pt x="2544035" y="535786"/>
                  <a:pt x="2546485" y="505143"/>
                  <a:pt x="2551541" y="475137"/>
                </a:cubicBezTo>
                <a:lnTo>
                  <a:pt x="2552082" y="468499"/>
                </a:lnTo>
                <a:cubicBezTo>
                  <a:pt x="2552250" y="468495"/>
                  <a:pt x="2552420" y="468490"/>
                  <a:pt x="2552587" y="468437"/>
                </a:cubicBezTo>
                <a:cubicBezTo>
                  <a:pt x="2578890" y="285283"/>
                  <a:pt x="2668350" y="121703"/>
                  <a:pt x="2800095" y="0"/>
                </a:cubicBezTo>
                <a:close/>
                <a:moveTo>
                  <a:pt x="1726273" y="0"/>
                </a:moveTo>
                <a:lnTo>
                  <a:pt x="1860290" y="0"/>
                </a:lnTo>
                <a:cubicBezTo>
                  <a:pt x="1938186" y="226291"/>
                  <a:pt x="2134775" y="399791"/>
                  <a:pt x="2378827" y="451830"/>
                </a:cubicBezTo>
                <a:cubicBezTo>
                  <a:pt x="2340976" y="260867"/>
                  <a:pt x="2221567" y="98005"/>
                  <a:pt x="2056098" y="0"/>
                </a:cubicBezTo>
                <a:lnTo>
                  <a:pt x="2264806" y="0"/>
                </a:lnTo>
                <a:cubicBezTo>
                  <a:pt x="2396551" y="121703"/>
                  <a:pt x="2486011" y="285283"/>
                  <a:pt x="2512313" y="468437"/>
                </a:cubicBezTo>
                <a:cubicBezTo>
                  <a:pt x="2512481" y="468490"/>
                  <a:pt x="2512650" y="468495"/>
                  <a:pt x="2512819" y="468499"/>
                </a:cubicBezTo>
                <a:lnTo>
                  <a:pt x="2513359" y="475137"/>
                </a:lnTo>
                <a:cubicBezTo>
                  <a:pt x="2518416" y="505143"/>
                  <a:pt x="2520865" y="535786"/>
                  <a:pt x="2520823" y="566868"/>
                </a:cubicBezTo>
                <a:cubicBezTo>
                  <a:pt x="2522135" y="572454"/>
                  <a:pt x="2522194" y="578078"/>
                  <a:pt x="2522194" y="583715"/>
                </a:cubicBezTo>
                <a:cubicBezTo>
                  <a:pt x="2522194" y="587508"/>
                  <a:pt x="2522167" y="591293"/>
                  <a:pt x="2521601" y="595066"/>
                </a:cubicBezTo>
                <a:lnTo>
                  <a:pt x="2521102" y="595033"/>
                </a:lnTo>
                <a:lnTo>
                  <a:pt x="2521076" y="595524"/>
                </a:lnTo>
                <a:lnTo>
                  <a:pt x="2503957" y="593911"/>
                </a:lnTo>
                <a:cubicBezTo>
                  <a:pt x="2471583" y="593388"/>
                  <a:pt x="2439703" y="590430"/>
                  <a:pt x="2408531" y="584920"/>
                </a:cubicBezTo>
                <a:cubicBezTo>
                  <a:pt x="2402954" y="585336"/>
                  <a:pt x="2397625" y="584395"/>
                  <a:pt x="2392314" y="583392"/>
                </a:cubicBezTo>
                <a:lnTo>
                  <a:pt x="2392198" y="582253"/>
                </a:lnTo>
                <a:cubicBezTo>
                  <a:pt x="2070324" y="529393"/>
                  <a:pt x="1811051" y="299826"/>
                  <a:pt x="1726273" y="0"/>
                </a:cubicBezTo>
                <a:close/>
                <a:moveTo>
                  <a:pt x="1107944" y="0"/>
                </a:moveTo>
                <a:lnTo>
                  <a:pt x="1316652" y="0"/>
                </a:lnTo>
                <a:cubicBezTo>
                  <a:pt x="1151183" y="98005"/>
                  <a:pt x="1031774" y="260867"/>
                  <a:pt x="993923" y="451830"/>
                </a:cubicBezTo>
                <a:cubicBezTo>
                  <a:pt x="1237975" y="399791"/>
                  <a:pt x="1434564" y="226291"/>
                  <a:pt x="1512461" y="0"/>
                </a:cubicBezTo>
                <a:lnTo>
                  <a:pt x="1646477" y="0"/>
                </a:lnTo>
                <a:cubicBezTo>
                  <a:pt x="1561699" y="299826"/>
                  <a:pt x="1302427" y="529393"/>
                  <a:pt x="980552" y="582253"/>
                </a:cubicBezTo>
                <a:lnTo>
                  <a:pt x="980435" y="583392"/>
                </a:lnTo>
                <a:cubicBezTo>
                  <a:pt x="975125" y="584395"/>
                  <a:pt x="969796" y="585336"/>
                  <a:pt x="964219" y="584920"/>
                </a:cubicBezTo>
                <a:cubicBezTo>
                  <a:pt x="933047" y="590430"/>
                  <a:pt x="901167" y="593388"/>
                  <a:pt x="868792" y="593911"/>
                </a:cubicBezTo>
                <a:lnTo>
                  <a:pt x="851674" y="595524"/>
                </a:lnTo>
                <a:lnTo>
                  <a:pt x="851648" y="595033"/>
                </a:lnTo>
                <a:lnTo>
                  <a:pt x="851149" y="595066"/>
                </a:lnTo>
                <a:cubicBezTo>
                  <a:pt x="850583" y="591293"/>
                  <a:pt x="850556" y="587507"/>
                  <a:pt x="850556" y="583715"/>
                </a:cubicBezTo>
                <a:cubicBezTo>
                  <a:pt x="850556" y="578078"/>
                  <a:pt x="850614" y="572454"/>
                  <a:pt x="851926" y="566868"/>
                </a:cubicBezTo>
                <a:cubicBezTo>
                  <a:pt x="851884" y="535786"/>
                  <a:pt x="854334" y="505143"/>
                  <a:pt x="859390" y="475137"/>
                </a:cubicBezTo>
                <a:lnTo>
                  <a:pt x="859931" y="468499"/>
                </a:lnTo>
                <a:cubicBezTo>
                  <a:pt x="860099" y="468495"/>
                  <a:pt x="860269" y="468490"/>
                  <a:pt x="860436" y="468437"/>
                </a:cubicBezTo>
                <a:cubicBezTo>
                  <a:pt x="886739" y="285283"/>
                  <a:pt x="976199" y="121704"/>
                  <a:pt x="1107944" y="0"/>
                </a:cubicBezTo>
                <a:close/>
                <a:moveTo>
                  <a:pt x="34122" y="0"/>
                </a:moveTo>
                <a:lnTo>
                  <a:pt x="168138" y="0"/>
                </a:lnTo>
                <a:cubicBezTo>
                  <a:pt x="246034" y="226290"/>
                  <a:pt x="442624" y="399791"/>
                  <a:pt x="686676" y="451830"/>
                </a:cubicBezTo>
                <a:cubicBezTo>
                  <a:pt x="648825" y="260867"/>
                  <a:pt x="529416" y="98005"/>
                  <a:pt x="363946" y="0"/>
                </a:cubicBezTo>
                <a:lnTo>
                  <a:pt x="572655" y="0"/>
                </a:lnTo>
                <a:cubicBezTo>
                  <a:pt x="704400" y="121703"/>
                  <a:pt x="793860" y="285283"/>
                  <a:pt x="820162" y="468437"/>
                </a:cubicBezTo>
                <a:cubicBezTo>
                  <a:pt x="820330" y="468490"/>
                  <a:pt x="820499" y="468495"/>
                  <a:pt x="820668" y="468500"/>
                </a:cubicBezTo>
                <a:lnTo>
                  <a:pt x="821208" y="475137"/>
                </a:lnTo>
                <a:cubicBezTo>
                  <a:pt x="826265" y="505143"/>
                  <a:pt x="828714" y="535786"/>
                  <a:pt x="828672" y="566868"/>
                </a:cubicBezTo>
                <a:cubicBezTo>
                  <a:pt x="829984" y="572454"/>
                  <a:pt x="830043" y="578078"/>
                  <a:pt x="830043" y="583715"/>
                </a:cubicBezTo>
                <a:cubicBezTo>
                  <a:pt x="830043" y="587508"/>
                  <a:pt x="830016" y="591293"/>
                  <a:pt x="829450" y="595066"/>
                </a:cubicBezTo>
                <a:lnTo>
                  <a:pt x="828951" y="595033"/>
                </a:lnTo>
                <a:lnTo>
                  <a:pt x="828925" y="595524"/>
                </a:lnTo>
                <a:lnTo>
                  <a:pt x="811806" y="593911"/>
                </a:lnTo>
                <a:cubicBezTo>
                  <a:pt x="779432" y="593388"/>
                  <a:pt x="747552" y="590430"/>
                  <a:pt x="716380" y="584920"/>
                </a:cubicBezTo>
                <a:cubicBezTo>
                  <a:pt x="710803" y="585336"/>
                  <a:pt x="705474" y="584395"/>
                  <a:pt x="700163" y="583392"/>
                </a:cubicBezTo>
                <a:lnTo>
                  <a:pt x="700047" y="582253"/>
                </a:lnTo>
                <a:cubicBezTo>
                  <a:pt x="378172" y="529393"/>
                  <a:pt x="118900" y="299826"/>
                  <a:pt x="341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42900" y="4960137"/>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Subtitle 2"/>
          <p:cNvSpPr>
            <a:spLocks noGrp="1"/>
          </p:cNvSpPr>
          <p:nvPr>
            <p:ph type="subTitle" idx="1"/>
          </p:nvPr>
        </p:nvSpPr>
        <p:spPr>
          <a:xfrm>
            <a:off x="6457950" y="4960137"/>
            <a:ext cx="2400300" cy="1463040"/>
          </a:xfrm>
        </p:spPr>
        <p:txBody>
          <a:bodyPr lIns="91440" rIns="91440" anchor="ctr">
            <a:normAutofit/>
          </a:bodyPr>
          <a:lstStyle>
            <a:lvl1pPr marL="0" indent="0" algn="l">
              <a:lnSpc>
                <a:spcPct val="100000"/>
              </a:lnSpc>
              <a:spcBef>
                <a:spcPts val="0"/>
              </a:spcBef>
              <a:buNone/>
              <a:defRPr sz="200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lgn="l">
              <a:defRPr/>
            </a:lvl1p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7513F34B-7518-4415-B74C-D8C2425D8775}"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99152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290054" cy="940526"/>
          </a:xfrm>
        </p:spPr>
        <p:txBody>
          <a:bodyPr/>
          <a:lstStyle/>
          <a:p>
            <a:r>
              <a:rPr lang="en-US" dirty="0"/>
              <a:t>Click to edit Master title style</a:t>
            </a:r>
          </a:p>
        </p:txBody>
      </p:sp>
      <p:sp>
        <p:nvSpPr>
          <p:cNvPr id="3" name="Content Placeholder 2"/>
          <p:cNvSpPr>
            <a:spLocks noGrp="1"/>
          </p:cNvSpPr>
          <p:nvPr>
            <p:ph idx="1"/>
          </p:nvPr>
        </p:nvSpPr>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a:t>
            </a:fld>
            <a:endParaRPr lang="en-US" altLang="en-US"/>
          </a:p>
        </p:txBody>
      </p:sp>
    </p:spTree>
    <p:extLst>
      <p:ext uri="{BB962C8B-B14F-4D97-AF65-F5344CB8AC3E}">
        <p14:creationId xmlns:p14="http://schemas.microsoft.com/office/powerpoint/2010/main" val="95680175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9144000" cy="45720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4960137"/>
            <a:ext cx="5829300" cy="1463040"/>
          </a:xfrm>
        </p:spPr>
        <p:txBody>
          <a:bodyPr anchor="ctr">
            <a:normAutofit/>
          </a:bodyPr>
          <a:lstStyle>
            <a:lvl1pPr algn="r">
              <a:defRPr sz="44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6457950" y="4960137"/>
            <a:ext cx="2400300" cy="1463040"/>
          </a:xfrm>
        </p:spPr>
        <p:txBody>
          <a:bodyPr lIns="91440" rIns="91440" anchor="ctr">
            <a:normAutofit/>
          </a:bodyPr>
          <a:lstStyle>
            <a:lvl1pPr marL="0" indent="0">
              <a:lnSpc>
                <a:spcPct val="100000"/>
              </a:lnSpc>
              <a:spcBef>
                <a:spcPts val="0"/>
              </a:spcBef>
              <a:buNone/>
              <a:defRPr sz="2000">
                <a:solidFill>
                  <a:schemeClr val="tx1">
                    <a:lumMod val="95000"/>
                    <a:lumOff val="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ED31A305-300F-46AE-87AB-2E2B2269064B}"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39432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10194076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68096" y="827314"/>
            <a:ext cx="7290054" cy="94923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768096" y="1937893"/>
            <a:ext cx="3566160" cy="43714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491990" y="1937893"/>
            <a:ext cx="3566160" cy="437146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0D3230D8-5D23-41B0-8F74-85B1B69AA23F}" type="slidenum">
              <a:rPr lang="en-US" altLang="en-US" smtClean="0"/>
              <a:pPr/>
              <a:t>‹#›</a:t>
            </a:fld>
            <a:endParaRPr lang="en-US" altLang="en-US"/>
          </a:p>
        </p:txBody>
      </p:sp>
    </p:spTree>
    <p:extLst>
      <p:ext uri="{BB962C8B-B14F-4D97-AF65-F5344CB8AC3E}">
        <p14:creationId xmlns:p14="http://schemas.microsoft.com/office/powerpoint/2010/main" val="5477061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768096" y="585216"/>
            <a:ext cx="7290054" cy="1499616"/>
          </a:xfrm>
        </p:spPr>
        <p:txBody>
          <a:bodyPr/>
          <a:lstStyle/>
          <a:p>
            <a:r>
              <a:rPr lang="en-US"/>
              <a:t>Click to edit Master title style</a:t>
            </a:r>
            <a:endParaRPr lang="en-US" dirty="0"/>
          </a:p>
        </p:txBody>
      </p:sp>
      <p:sp>
        <p:nvSpPr>
          <p:cNvPr id="3" name="Text Placeholder 2"/>
          <p:cNvSpPr>
            <a:spLocks noGrp="1"/>
          </p:cNvSpPr>
          <p:nvPr>
            <p:ph type="body" idx="1"/>
          </p:nvPr>
        </p:nvSpPr>
        <p:spPr>
          <a:xfrm>
            <a:off x="768096" y="2179636"/>
            <a:ext cx="3566160" cy="822960"/>
          </a:xfrm>
        </p:spPr>
        <p:txBody>
          <a:bodyPr lIns="137160" rIns="137160" anchor="ctr">
            <a:normAutofit/>
          </a:bodyPr>
          <a:lstStyle>
            <a:lvl1pPr marL="0" indent="0">
              <a:spcBef>
                <a:spcPts val="0"/>
              </a:spcBef>
              <a:spcAft>
                <a:spcPts val="0"/>
              </a:spcAft>
              <a:buNone/>
              <a:defRPr sz="22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68096"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491990" y="2179636"/>
            <a:ext cx="3566160" cy="822960"/>
          </a:xfrm>
        </p:spPr>
        <p:txBody>
          <a:bodyPr lIns="137160" rIns="137160" anchor="ctr">
            <a:normAutofit/>
          </a:bodyPr>
          <a:lstStyle>
            <a:lvl1pPr marL="0" indent="0">
              <a:spcBef>
                <a:spcPts val="0"/>
              </a:spcBef>
              <a:spcAft>
                <a:spcPts val="0"/>
              </a:spcAft>
              <a:buNone/>
              <a:defRPr lang="en-US" sz="22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4491990" y="2967788"/>
            <a:ext cx="356616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ltLang="en-US"/>
          </a:p>
        </p:txBody>
      </p:sp>
      <p:sp>
        <p:nvSpPr>
          <p:cNvPr id="8" name="Footer Placeholder 7"/>
          <p:cNvSpPr>
            <a:spLocks noGrp="1"/>
          </p:cNvSpPr>
          <p:nvPr>
            <p:ph type="ftr" sz="quarter" idx="11"/>
          </p:nvPr>
        </p:nvSpPr>
        <p:spPr/>
        <p:txBody>
          <a:bodyPr/>
          <a:lstStyle/>
          <a:p>
            <a:endParaRPr lang="en-US" altLang="en-US"/>
          </a:p>
        </p:txBody>
      </p:sp>
      <p:sp>
        <p:nvSpPr>
          <p:cNvPr id="9" name="Slide Number Placeholder 8"/>
          <p:cNvSpPr>
            <a:spLocks noGrp="1"/>
          </p:cNvSpPr>
          <p:nvPr>
            <p:ph type="sldNum" sz="quarter" idx="12"/>
          </p:nvPr>
        </p:nvSpPr>
        <p:spPr/>
        <p:txBody>
          <a:bodyPr/>
          <a:lstStyle/>
          <a:p>
            <a:fld id="{AABEEEDC-FF82-479B-BC9E-E2EDE616EC61}" type="slidenum">
              <a:rPr lang="en-US" altLang="en-US" smtClean="0"/>
              <a:pPr/>
              <a:t>‹#›</a:t>
            </a:fld>
            <a:endParaRPr lang="en-US" altLang="en-US"/>
          </a:p>
        </p:txBody>
      </p:sp>
    </p:spTree>
    <p:extLst>
      <p:ext uri="{BB962C8B-B14F-4D97-AF65-F5344CB8AC3E}">
        <p14:creationId xmlns:p14="http://schemas.microsoft.com/office/powerpoint/2010/main" val="185382248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altLang="en-US"/>
          </a:p>
        </p:txBody>
      </p:sp>
      <p:sp>
        <p:nvSpPr>
          <p:cNvPr id="4" name="Footer Placeholder 3"/>
          <p:cNvSpPr>
            <a:spLocks noGrp="1"/>
          </p:cNvSpPr>
          <p:nvPr>
            <p:ph type="ftr" sz="quarter" idx="11"/>
          </p:nvPr>
        </p:nvSpPr>
        <p:spPr/>
        <p:txBody>
          <a:bodyPr/>
          <a:lstStyle/>
          <a:p>
            <a:endParaRPr lang="en-US" altLang="en-US"/>
          </a:p>
        </p:txBody>
      </p:sp>
      <p:sp>
        <p:nvSpPr>
          <p:cNvPr id="5" name="Slide Number Placeholder 4"/>
          <p:cNvSpPr>
            <a:spLocks noGrp="1"/>
          </p:cNvSpPr>
          <p:nvPr>
            <p:ph type="sldNum" sz="quarter" idx="12"/>
          </p:nvPr>
        </p:nvSpPr>
        <p:spPr/>
        <p:txBody>
          <a:bodyPr/>
          <a:lstStyle/>
          <a:p>
            <a:fld id="{7CB57680-E5F9-4F88-9CC5-E70A60EF3988}" type="slidenum">
              <a:rPr lang="en-US" altLang="en-US" smtClean="0"/>
              <a:pPr/>
              <a:t>‹#›</a:t>
            </a:fld>
            <a:endParaRPr lang="en-US" altLang="en-US"/>
          </a:p>
        </p:txBody>
      </p:sp>
    </p:spTree>
    <p:extLst>
      <p:ext uri="{BB962C8B-B14F-4D97-AF65-F5344CB8AC3E}">
        <p14:creationId xmlns:p14="http://schemas.microsoft.com/office/powerpoint/2010/main" val="139444209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ltLang="en-US"/>
          </a:p>
        </p:txBody>
      </p:sp>
      <p:sp>
        <p:nvSpPr>
          <p:cNvPr id="3" name="Footer Placeholder 2"/>
          <p:cNvSpPr>
            <a:spLocks noGrp="1"/>
          </p:cNvSpPr>
          <p:nvPr>
            <p:ph type="ftr" sz="quarter" idx="11"/>
          </p:nvPr>
        </p:nvSpPr>
        <p:spPr/>
        <p:txBody>
          <a:bodyPr/>
          <a:lstStyle/>
          <a:p>
            <a:endParaRPr lang="en-US" altLang="en-US"/>
          </a:p>
        </p:txBody>
      </p:sp>
      <p:sp>
        <p:nvSpPr>
          <p:cNvPr id="4" name="Slide Number Placeholder 3"/>
          <p:cNvSpPr>
            <a:spLocks noGrp="1"/>
          </p:cNvSpPr>
          <p:nvPr>
            <p:ph type="sldNum" sz="quarter" idx="12"/>
          </p:nvPr>
        </p:nvSpPr>
        <p:spPr/>
        <p:txBody>
          <a:bodyPr/>
          <a:lstStyle/>
          <a:p>
            <a:fld id="{6A39BB0D-27BF-4EA6-BA90-4EB492D6CA2A}" type="slidenum">
              <a:rPr lang="en-US" altLang="en-US" smtClean="0"/>
              <a:pPr/>
              <a:t>‹#›</a:t>
            </a:fld>
            <a:endParaRPr lang="en-US" altLang="en-US"/>
          </a:p>
        </p:txBody>
      </p:sp>
    </p:spTree>
    <p:extLst>
      <p:ext uri="{BB962C8B-B14F-4D97-AF65-F5344CB8AC3E}">
        <p14:creationId xmlns:p14="http://schemas.microsoft.com/office/powerpoint/2010/main" val="342391118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768096" y="471509"/>
            <a:ext cx="3291840" cy="1737360"/>
          </a:xfrm>
        </p:spPr>
        <p:txBody>
          <a:bodyPr>
            <a:noAutofit/>
          </a:bodyPr>
          <a:lstStyle>
            <a:lvl1pPr>
              <a:lnSpc>
                <a:spcPct val="80000"/>
              </a:lnSpc>
              <a:defRPr sz="3600"/>
            </a:lvl1pPr>
          </a:lstStyle>
          <a:p>
            <a:r>
              <a:rPr lang="en-US"/>
              <a:t>Click to edit Master title style</a:t>
            </a:r>
            <a:endParaRPr lang="en-US" dirty="0"/>
          </a:p>
        </p:txBody>
      </p:sp>
      <p:sp>
        <p:nvSpPr>
          <p:cNvPr id="3" name="Content Placeholder 2"/>
          <p:cNvSpPr>
            <a:spLocks noGrp="1"/>
          </p:cNvSpPr>
          <p:nvPr>
            <p:ph idx="1"/>
          </p:nvPr>
        </p:nvSpPr>
        <p:spPr>
          <a:xfrm>
            <a:off x="4286250" y="822960"/>
            <a:ext cx="4258818" cy="5184648"/>
          </a:xfrm>
        </p:spPr>
        <p:txBody>
          <a:bodyPr>
            <a:normAutofit/>
          </a:bodyPr>
          <a:lstStyle>
            <a:lvl1pPr>
              <a:defRPr sz="2000"/>
            </a:lvl1pPr>
            <a:lvl2pPr>
              <a:defRPr sz="16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8096" y="2257506"/>
            <a:ext cx="329184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12829553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4960138"/>
            <a:ext cx="5829300" cy="1463040"/>
          </a:xfrm>
        </p:spPr>
        <p:txBody>
          <a:bodyPr anchor="ctr">
            <a:normAutofit/>
          </a:bodyPr>
          <a:lstStyle>
            <a:lvl1pPr algn="r">
              <a:defRPr sz="44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9141714" cy="4572000"/>
          </a:xfrm>
          <a:solidFill>
            <a:schemeClr val="bg1">
              <a:lumMod val="75000"/>
            </a:schemeClr>
          </a:solidFill>
        </p:spPr>
        <p:txBody>
          <a:bodyPr lIns="457200" tIns="365760"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457950" y="4960138"/>
            <a:ext cx="2400300" cy="1463040"/>
          </a:xfrm>
        </p:spPr>
        <p:txBody>
          <a:bodyPr lIns="91440" rIns="91440" anchor="ctr">
            <a:normAutofit/>
          </a:bodyPr>
          <a:lstStyle>
            <a:lvl1pPr marL="0" indent="0">
              <a:lnSpc>
                <a:spcPct val="100000"/>
              </a:lnSpc>
              <a:spcBef>
                <a:spcPts val="0"/>
              </a:spcBef>
              <a:buNone/>
              <a:defRPr sz="1600">
                <a:solidFill>
                  <a:schemeClr val="tx1">
                    <a:lumMod val="95000"/>
                    <a:lumOff val="5000"/>
                  </a:schemeClr>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cxnSp>
        <p:nvCxnSpPr>
          <p:cNvPr id="8" name="Straight Connector 7"/>
          <p:cNvCxnSpPr/>
          <p:nvPr/>
        </p:nvCxnSpPr>
        <p:spPr>
          <a:xfrm flipV="1">
            <a:off x="6290132"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34812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FF8D2602-C459-490B-85A6-D12DAB97BCA6}" type="slidenum">
              <a:rPr lang="en-US" altLang="en-US" smtClean="0"/>
              <a:pPr/>
              <a:t>‹#›</a:t>
            </a:fld>
            <a:endParaRPr lang="en-US" altLang="en-US"/>
          </a:p>
        </p:txBody>
      </p:sp>
    </p:spTree>
    <p:extLst>
      <p:ext uri="{BB962C8B-B14F-4D97-AF65-F5344CB8AC3E}">
        <p14:creationId xmlns:p14="http://schemas.microsoft.com/office/powerpoint/2010/main" val="32563425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762000"/>
            <a:ext cx="1971675"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742951" y="762000"/>
            <a:ext cx="5686425"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altLang="en-US"/>
          </a:p>
        </p:txBody>
      </p:sp>
      <p:sp>
        <p:nvSpPr>
          <p:cNvPr id="5" name="Footer Placeholder 4"/>
          <p:cNvSpPr>
            <a:spLocks noGrp="1"/>
          </p:cNvSpPr>
          <p:nvPr>
            <p:ph type="ftr" sz="quarter" idx="11"/>
          </p:nvPr>
        </p:nvSpPr>
        <p:spPr/>
        <p:txBody>
          <a:bodyPr/>
          <a:lstStyle/>
          <a:p>
            <a:endParaRPr lang="en-US" altLang="en-US"/>
          </a:p>
        </p:txBody>
      </p:sp>
      <p:sp>
        <p:nvSpPr>
          <p:cNvPr id="6" name="Slide Number Placeholder 5"/>
          <p:cNvSpPr>
            <a:spLocks noGrp="1"/>
          </p:cNvSpPr>
          <p:nvPr>
            <p:ph type="sldNum" sz="quarter" idx="12"/>
          </p:nvPr>
        </p:nvSpPr>
        <p:spPr/>
        <p:txBody>
          <a:bodyPr/>
          <a:lstStyle/>
          <a:p>
            <a:fld id="{208111DC-BF8A-4A25-914F-C4BEEB9A7405}" type="slidenum">
              <a:rPr lang="en-US" altLang="en-US" smtClean="0"/>
              <a:pPr/>
              <a:t>‹#›</a:t>
            </a:fld>
            <a:endParaRPr lang="en-US" altLang="en-US"/>
          </a:p>
        </p:txBody>
      </p:sp>
      <p:cxnSp>
        <p:nvCxnSpPr>
          <p:cNvPr id="7" name="Straight Connector 6"/>
          <p:cNvCxnSpPr/>
          <p:nvPr/>
        </p:nvCxnSpPr>
        <p:spPr>
          <a:xfrm rot="5400000" flipV="1">
            <a:off x="7543800" y="173563"/>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3894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1500"/>
            </a:lvl1pPr>
          </a:lstStyle>
          <a:p>
            <a:r>
              <a:rPr lang="en-US"/>
              <a:t>Click to edit Master title style</a:t>
            </a:r>
          </a:p>
        </p:txBody>
      </p:sp>
      <p:sp>
        <p:nvSpPr>
          <p:cNvPr id="3" name="Content Placeholder 2"/>
          <p:cNvSpPr>
            <a:spLocks noGrp="1"/>
          </p:cNvSpPr>
          <p:nvPr>
            <p:ph idx="1"/>
          </p:nvPr>
        </p:nvSpPr>
        <p:spPr>
          <a:xfrm>
            <a:off x="3570347" y="514927"/>
            <a:ext cx="3385156"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374972EE-4957-46D2-9D91-936B1FEAD6D7}" type="slidenum">
              <a:rPr lang="en-US" altLang="en-US" smtClean="0"/>
              <a:pPr/>
              <a:t>‹#›</a:t>
            </a:fld>
            <a:endParaRPr lang="en-US" altLang="en-US"/>
          </a:p>
        </p:txBody>
      </p:sp>
    </p:spTree>
    <p:extLst>
      <p:ext uri="{BB962C8B-B14F-4D97-AF65-F5344CB8AC3E}">
        <p14:creationId xmlns:p14="http://schemas.microsoft.com/office/powerpoint/2010/main" val="3707883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2" y="4800600"/>
            <a:ext cx="6447500" cy="566738"/>
          </a:xfrm>
        </p:spPr>
        <p:txBody>
          <a:bodyPr anchor="b">
            <a:normAutofit/>
          </a:bodyPr>
          <a:lstStyle>
            <a:lvl1pPr algn="l">
              <a:defRPr sz="1800" b="0"/>
            </a:lvl1pPr>
          </a:lstStyle>
          <a:p>
            <a:r>
              <a:rPr lang="en-US"/>
              <a:t>Click to edit Master title style</a:t>
            </a:r>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p>
        </p:txBody>
      </p:sp>
      <p:sp>
        <p:nvSpPr>
          <p:cNvPr id="4" name="Text Placeholder 3"/>
          <p:cNvSpPr>
            <a:spLocks noGrp="1"/>
          </p:cNvSpPr>
          <p:nvPr>
            <p:ph type="body" sz="half" idx="2"/>
          </p:nvPr>
        </p:nvSpPr>
        <p:spPr>
          <a:xfrm>
            <a:off x="508002" y="5367338"/>
            <a:ext cx="6447500" cy="67402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ltLang="en-US"/>
          </a:p>
        </p:txBody>
      </p:sp>
      <p:sp>
        <p:nvSpPr>
          <p:cNvPr id="6" name="Footer Placeholder 5"/>
          <p:cNvSpPr>
            <a:spLocks noGrp="1"/>
          </p:cNvSpPr>
          <p:nvPr>
            <p:ph type="ftr" sz="quarter" idx="11"/>
          </p:nvPr>
        </p:nvSpPr>
        <p:spPr/>
        <p:txBody>
          <a:bodyPr/>
          <a:lstStyle/>
          <a:p>
            <a:endParaRPr lang="en-US" altLang="en-US"/>
          </a:p>
        </p:txBody>
      </p:sp>
      <p:sp>
        <p:nvSpPr>
          <p:cNvPr id="7" name="Slide Number Placeholder 6"/>
          <p:cNvSpPr>
            <a:spLocks noGrp="1"/>
          </p:cNvSpPr>
          <p:nvPr>
            <p:ph type="sldNum" sz="quarter" idx="12"/>
          </p:nvPr>
        </p:nvSpPr>
        <p:spPr/>
        <p:txBody>
          <a:bodyPr/>
          <a:lstStyle/>
          <a:p>
            <a:fld id="{86EBF578-0D6F-4EE8-96DE-7711A7D6E973}" type="slidenum">
              <a:rPr lang="en-US" altLang="en-US" smtClean="0"/>
              <a:pPr/>
              <a:t>‹#›</a:t>
            </a:fld>
            <a:endParaRPr lang="en-US" altLang="en-US"/>
          </a:p>
        </p:txBody>
      </p:sp>
    </p:spTree>
    <p:extLst>
      <p:ext uri="{BB962C8B-B14F-4D97-AF65-F5344CB8AC3E}">
        <p14:creationId xmlns:p14="http://schemas.microsoft.com/office/powerpoint/2010/main" val="41010152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theme" Target="../theme/theme3.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theme" Target="../theme/theme4.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image" Target="../media/image2.png"/><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5.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2262335064"/>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243692144"/>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403850" y="6041365"/>
            <a:ext cx="683954" cy="365125"/>
          </a:xfrm>
          <a:prstGeom prst="rect">
            <a:avLst/>
          </a:prstGeom>
        </p:spPr>
        <p:txBody>
          <a:bodyPr vert="horz" lIns="91440" tIns="45720" rIns="91440" bIns="45720" rtlCol="0" anchor="ctr"/>
          <a:lstStyle>
            <a:lvl1pPr algn="r">
              <a:defRPr sz="675">
                <a:solidFill>
                  <a:schemeClr val="tx1">
                    <a:tint val="75000"/>
                  </a:schemeClr>
                </a:solidFill>
              </a:defRPr>
            </a:lvl1pPr>
          </a:lstStyle>
          <a:p>
            <a:endParaRPr lang="en-US" altLang="en-US"/>
          </a:p>
        </p:txBody>
      </p:sp>
      <p:sp>
        <p:nvSpPr>
          <p:cNvPr id="5" name="Footer Placeholder 4"/>
          <p:cNvSpPr>
            <a:spLocks noGrp="1"/>
          </p:cNvSpPr>
          <p:nvPr>
            <p:ph type="ftr" sz="quarter" idx="3"/>
          </p:nvPr>
        </p:nvSpPr>
        <p:spPr>
          <a:xfrm>
            <a:off x="508001" y="6041365"/>
            <a:ext cx="4723209" cy="365125"/>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ltLang="en-US"/>
          </a:p>
        </p:txBody>
      </p:sp>
      <p:sp>
        <p:nvSpPr>
          <p:cNvPr id="6" name="Slide Number Placeholder 5"/>
          <p:cNvSpPr>
            <a:spLocks noGrp="1"/>
          </p:cNvSpPr>
          <p:nvPr>
            <p:ph type="sldNum" sz="quarter" idx="4"/>
          </p:nvPr>
        </p:nvSpPr>
        <p:spPr>
          <a:xfrm>
            <a:off x="6442999" y="6041365"/>
            <a:ext cx="512504" cy="365125"/>
          </a:xfrm>
          <a:prstGeom prst="rect">
            <a:avLst/>
          </a:prstGeom>
        </p:spPr>
        <p:txBody>
          <a:bodyPr vert="horz" lIns="91440" tIns="45720" rIns="91440" bIns="45720" rtlCol="0" anchor="ctr"/>
          <a:lstStyle>
            <a:lvl1pPr algn="r">
              <a:defRPr sz="675">
                <a:solidFill>
                  <a:schemeClr val="accent1"/>
                </a:solidFill>
              </a:defRPr>
            </a:lvl1pPr>
          </a:lstStyle>
          <a:p>
            <a:fld id="{E1E8A6E7-CA79-4171-98B6-304A02B3108A}" type="slidenum">
              <a:rPr lang="en-US" altLang="en-US" smtClean="0"/>
              <a:pPr/>
              <a:t>‹#›</a:t>
            </a:fld>
            <a:endParaRPr lang="en-US" altLang="en-US"/>
          </a:p>
        </p:txBody>
      </p:sp>
    </p:spTree>
    <p:extLst>
      <p:ext uri="{BB962C8B-B14F-4D97-AF65-F5344CB8AC3E}">
        <p14:creationId xmlns:p14="http://schemas.microsoft.com/office/powerpoint/2010/main" val="47238907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1" r:id="rId16"/>
  </p:sldLayoutIdLst>
  <p:hf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0716" y="3"/>
            <a:ext cx="9040416"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1" y="618518"/>
            <a:ext cx="7429499" cy="1478570"/>
          </a:xfrm>
          <a:prstGeom prst="rect">
            <a:avLst/>
          </a:prstGeom>
        </p:spPr>
        <p:txBody>
          <a:bodyPr vert="horz" lIns="91440" tIns="45720" rIns="91440" bIns="45720" rtlCol="0" anchor="ctr">
            <a:normAutofit/>
          </a:bodyPr>
          <a:lstStyle/>
          <a:p>
            <a:endParaRPr lang="en-US"/>
          </a:p>
        </p:txBody>
      </p:sp>
      <p:sp>
        <p:nvSpPr>
          <p:cNvPr id="3" name="Text Placeholder 2"/>
          <p:cNvSpPr>
            <a:spLocks noGrp="1"/>
          </p:cNvSpPr>
          <p:nvPr>
            <p:ph type="body" idx="1"/>
          </p:nvPr>
        </p:nvSpPr>
        <p:spPr>
          <a:xfrm>
            <a:off x="856061" y="2249487"/>
            <a:ext cx="74294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5592691" y="5883279"/>
            <a:ext cx="2057400" cy="365125"/>
          </a:xfrm>
          <a:prstGeom prst="rect">
            <a:avLst/>
          </a:prstGeom>
        </p:spPr>
        <p:txBody>
          <a:bodyPr vert="horz" lIns="91440" tIns="45720" rIns="91440" bIns="45720" rtlCol="0" anchor="ctr"/>
          <a:lstStyle>
            <a:lvl1pPr algn="r">
              <a:defRPr sz="788">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856059" y="5883278"/>
            <a:ext cx="4679482" cy="365125"/>
          </a:xfrm>
          <a:prstGeom prst="rect">
            <a:avLst/>
          </a:prstGeom>
        </p:spPr>
        <p:txBody>
          <a:bodyPr vert="horz" lIns="91440" tIns="45720" rIns="91440" bIns="45720" rtlCol="0" anchor="ctr"/>
          <a:lstStyle>
            <a:lvl1pPr algn="l">
              <a:defRPr sz="788" cap="all" baseline="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07242" y="5883277"/>
            <a:ext cx="578317" cy="365125"/>
          </a:xfrm>
          <a:prstGeom prst="rect">
            <a:avLst/>
          </a:prstGeom>
        </p:spPr>
        <p:txBody>
          <a:bodyPr vert="horz" lIns="91440" tIns="45720" rIns="91440" bIns="45720" rtlCol="0" anchor="ctr"/>
          <a:lstStyle>
            <a:lvl1pPr algn="r">
              <a:defRPr sz="788">
                <a:solidFill>
                  <a:schemeClr val="tx1">
                    <a:tint val="75000"/>
                  </a:schemeClr>
                </a:solidFill>
              </a:defRPr>
            </a:lvl1pPr>
          </a:lstStyle>
          <a:p>
            <a:fld id="{6D22F896-40B5-4ADD-8801-0D06FADFA095}" type="slidenum">
              <a:rPr lang="en-US" dirty="0"/>
              <a:pPr/>
              <a:t>‹#›</a:t>
            </a:fld>
            <a:endParaRPr lang="en-US"/>
          </a:p>
        </p:txBody>
      </p:sp>
    </p:spTree>
    <p:extLst>
      <p:ext uri="{BB962C8B-B14F-4D97-AF65-F5344CB8AC3E}">
        <p14:creationId xmlns:p14="http://schemas.microsoft.com/office/powerpoint/2010/main" val="3436112531"/>
      </p:ext>
    </p:extLst>
  </p:cSld>
  <p:clrMap bg1="dk1" tx1="lt1" bg2="dk2" tx2="lt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 id="2147483738" r:id="rId16"/>
    <p:sldLayoutId id="2147483739" r:id="rId17"/>
  </p:sldLayoutIdLst>
  <p:hf hdr="0" ftr="0" dt="0"/>
  <p:txStyles>
    <p:titleStyle>
      <a:lvl1pPr algn="l" defTabSz="685800" rtl="0" eaLnBrk="1" latinLnBrk="0" hangingPunct="1">
        <a:lnSpc>
          <a:spcPct val="90000"/>
        </a:lnSpc>
        <a:spcBef>
          <a:spcPct val="0"/>
        </a:spcBef>
        <a:buNone/>
        <a:defRPr sz="2700" kern="1200" cap="all" baseline="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SzPct val="125000"/>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SzPct val="125000"/>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SzPct val="125000"/>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SzPct val="125000"/>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6pPr>
      <a:lvl7pPr marL="22288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7pPr>
      <a:lvl8pPr marL="25717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8pPr>
      <a:lvl9pPr marL="2914650" indent="-171450" algn="l" defTabSz="685800" rtl="0" eaLnBrk="1" latinLnBrk="0" hangingPunct="1">
        <a:lnSpc>
          <a:spcPct val="120000"/>
        </a:lnSpc>
        <a:spcBef>
          <a:spcPts val="375"/>
        </a:spcBef>
        <a:buSzPct val="125000"/>
        <a:buFont typeface="Arial" panose="020B0604020202020204"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826324"/>
            <a:ext cx="7290054" cy="9144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8096" y="1898469"/>
            <a:ext cx="7290055" cy="4410891"/>
          </a:xfrm>
          <a:prstGeom prst="rect">
            <a:avLst/>
          </a:prstGeom>
        </p:spPr>
        <p:txBody>
          <a:bodyPr vert="horz" lIns="45720" tIns="45720" rIns="4572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68097" y="6470704"/>
            <a:ext cx="161560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endParaRPr lang="en-US" altLang="en-US"/>
          </a:p>
        </p:txBody>
      </p:sp>
      <p:sp>
        <p:nvSpPr>
          <p:cNvPr id="5" name="Footer Placeholder 4"/>
          <p:cNvSpPr>
            <a:spLocks noGrp="1"/>
          </p:cNvSpPr>
          <p:nvPr>
            <p:ph type="ftr" sz="quarter" idx="3"/>
          </p:nvPr>
        </p:nvSpPr>
        <p:spPr>
          <a:xfrm>
            <a:off x="3632200" y="6470704"/>
            <a:ext cx="4426094"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ltLang="en-US"/>
          </a:p>
        </p:txBody>
      </p:sp>
      <p:sp>
        <p:nvSpPr>
          <p:cNvPr id="6" name="Slide Number Placeholder 5"/>
          <p:cNvSpPr>
            <a:spLocks noGrp="1"/>
          </p:cNvSpPr>
          <p:nvPr>
            <p:ph type="sldNum" sz="quarter" idx="4"/>
          </p:nvPr>
        </p:nvSpPr>
        <p:spPr>
          <a:xfrm>
            <a:off x="8128000" y="6470704"/>
            <a:ext cx="730250"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E1E8A6E7-CA79-4171-98B6-304A02B3108A}" type="slidenum">
              <a:rPr lang="en-US" altLang="en-US" smtClean="0"/>
              <a:pPr/>
              <a:t>‹#›</a:t>
            </a:fld>
            <a:endParaRPr lang="en-US" altLang="en-US"/>
          </a:p>
        </p:txBody>
      </p:sp>
      <p:cxnSp>
        <p:nvCxnSpPr>
          <p:cNvPr id="7" name="Straight Connector 6"/>
          <p:cNvCxnSpPr/>
          <p:nvPr/>
        </p:nvCxnSpPr>
        <p:spPr>
          <a:xfrm flipV="1">
            <a:off x="5715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0148624"/>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hf hdr="0" ftr="0" dt="0"/>
  <p:txStyles>
    <p:titleStyle>
      <a:lvl1pPr algn="l" defTabSz="914400" rtl="0" eaLnBrk="1" latinLnBrk="0" hangingPunct="1">
        <a:lnSpc>
          <a:spcPct val="80000"/>
        </a:lnSpc>
        <a:spcBef>
          <a:spcPct val="0"/>
        </a:spcBef>
        <a:buNone/>
        <a:defRPr sz="44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8.xml"/><Relationship Id="rId1" Type="http://schemas.openxmlformats.org/officeDocument/2006/relationships/themeOverride" Target="../theme/themeOverride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10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68.xml"/></Relationships>
</file>

<file path=ppt/slides/_rels/slide10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9.xml"/><Relationship Id="rId1" Type="http://schemas.openxmlformats.org/officeDocument/2006/relationships/slideLayout" Target="../slideLayouts/slideLayout68.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png"/></Relationships>
</file>

<file path=ppt/slides/_rels/slide10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0.xml"/><Relationship Id="rId1" Type="http://schemas.openxmlformats.org/officeDocument/2006/relationships/slideLayout" Target="../slideLayouts/slideLayout68.xml"/></Relationships>
</file>

<file path=ppt/slides/_rels/slide10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01.xml"/><Relationship Id="rId1" Type="http://schemas.openxmlformats.org/officeDocument/2006/relationships/slideLayout" Target="../slideLayouts/slideLayout68.xml"/></Relationships>
</file>

<file path=ppt/slides/_rels/slide104.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02.xml"/><Relationship Id="rId1" Type="http://schemas.openxmlformats.org/officeDocument/2006/relationships/slideLayout" Target="../slideLayouts/slideLayout68.xml"/><Relationship Id="rId4" Type="http://schemas.openxmlformats.org/officeDocument/2006/relationships/image" Target="../media/image82.png"/></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6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68.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68.xml"/><Relationship Id="rId4" Type="http://schemas.openxmlformats.org/officeDocument/2006/relationships/image" Target="../media/image1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68.xml"/><Relationship Id="rId5" Type="http://schemas.openxmlformats.org/officeDocument/2006/relationships/image" Target="../media/image23.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8.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68.xml"/><Relationship Id="rId4" Type="http://schemas.openxmlformats.org/officeDocument/2006/relationships/image" Target="../media/image26.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4.xml"/><Relationship Id="rId1" Type="http://schemas.openxmlformats.org/officeDocument/2006/relationships/slideLayout" Target="../slideLayouts/slideLayout68.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5.xml"/><Relationship Id="rId1" Type="http://schemas.openxmlformats.org/officeDocument/2006/relationships/slideLayout" Target="../slideLayouts/slideLayout68.xml"/><Relationship Id="rId4" Type="http://schemas.openxmlformats.org/officeDocument/2006/relationships/image" Target="../media/image30.jpeg"/></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6.xml"/><Relationship Id="rId1" Type="http://schemas.openxmlformats.org/officeDocument/2006/relationships/slideLayout" Target="../slideLayouts/slideLayout68.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68.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9.xml"/><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36.wmf"/><Relationship Id="rId2" Type="http://schemas.openxmlformats.org/officeDocument/2006/relationships/slideLayout" Target="../slideLayouts/slideLayout68.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8.png"/><Relationship Id="rId4" Type="http://schemas.openxmlformats.org/officeDocument/2006/relationships/image" Target="../media/image37.jpeg"/></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68.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4.xml"/><Relationship Id="rId1" Type="http://schemas.openxmlformats.org/officeDocument/2006/relationships/slideLayout" Target="../slideLayouts/slideLayout68.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68.xml"/><Relationship Id="rId5" Type="http://schemas.openxmlformats.org/officeDocument/2006/relationships/image" Target="../media/image44.jpe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6.xml"/><Relationship Id="rId1" Type="http://schemas.openxmlformats.org/officeDocument/2006/relationships/slideLayout" Target="../slideLayouts/slideLayout68.xml"/><Relationship Id="rId4" Type="http://schemas.openxmlformats.org/officeDocument/2006/relationships/image" Target="../media/image45.jpeg"/></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68.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8.xml"/><Relationship Id="rId5" Type="http://schemas.openxmlformats.org/officeDocument/2006/relationships/image" Target="../media/image9.jp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8.xml"/></Relationships>
</file>

<file path=ppt/slides/_rels/slide5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6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8.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68.xml"/></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68.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68.xml"/></Relationships>
</file>

<file path=ppt/slides/_rels/slide5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5.xml"/><Relationship Id="rId1" Type="http://schemas.openxmlformats.org/officeDocument/2006/relationships/slideLayout" Target="../slideLayouts/slideLayout6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8.xml"/></Relationships>
</file>

<file path=ppt/slides/_rels/slide59.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notesSlide" Target="../notesSlides/notesSlide58.xml"/><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68.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8.xml"/></Relationships>
</file>

<file path=ppt/slides/_rels/slide6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0.xml"/><Relationship Id="rId1" Type="http://schemas.openxmlformats.org/officeDocument/2006/relationships/slideLayout" Target="../slideLayouts/slideLayout68.xml"/></Relationships>
</file>

<file path=ppt/slides/_rels/slide6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1.xml"/><Relationship Id="rId1" Type="http://schemas.openxmlformats.org/officeDocument/2006/relationships/slideLayout" Target="../slideLayouts/slideLayout6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8.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68.xml"/><Relationship Id="rId4" Type="http://schemas.openxmlformats.org/officeDocument/2006/relationships/image" Target="../media/image6.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8.xml"/></Relationships>
</file>

<file path=ppt/slides/_rels/slide6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8.xml"/><Relationship Id="rId1" Type="http://schemas.openxmlformats.org/officeDocument/2006/relationships/slideLayout" Target="../slideLayouts/slideLayout68.xml"/><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9.xml"/><Relationship Id="rId1" Type="http://schemas.openxmlformats.org/officeDocument/2006/relationships/slideLayout" Target="../slideLayouts/slideLayout68.xml"/></Relationships>
</file>

<file path=ppt/slides/_rels/slide7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0.xml"/><Relationship Id="rId1" Type="http://schemas.openxmlformats.org/officeDocument/2006/relationships/slideLayout" Target="../slideLayouts/slideLayout68.xml"/><Relationship Id="rId4" Type="http://schemas.openxmlformats.org/officeDocument/2006/relationships/image" Target="../media/image55.png"/></Relationships>
</file>

<file path=ppt/slides/_rels/slide7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1.xml"/><Relationship Id="rId1" Type="http://schemas.openxmlformats.org/officeDocument/2006/relationships/slideLayout" Target="../slideLayouts/slideLayout68.xml"/></Relationships>
</file>

<file path=ppt/slides/_rels/slide7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2.xml"/><Relationship Id="rId1" Type="http://schemas.openxmlformats.org/officeDocument/2006/relationships/slideLayout" Target="../slideLayouts/slideLayout68.xml"/><Relationship Id="rId4" Type="http://schemas.openxmlformats.org/officeDocument/2006/relationships/image" Target="../media/image58.png"/></Relationships>
</file>

<file path=ppt/slides/_rels/slide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3.xml"/><Relationship Id="rId1" Type="http://schemas.openxmlformats.org/officeDocument/2006/relationships/slideLayout" Target="../slideLayouts/slideLayout68.xml"/></Relationships>
</file>

<file path=ppt/slides/_rels/slide7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4.xml"/><Relationship Id="rId1" Type="http://schemas.openxmlformats.org/officeDocument/2006/relationships/slideLayout" Target="../slideLayouts/slideLayout68.xml"/><Relationship Id="rId4" Type="http://schemas.openxmlformats.org/officeDocument/2006/relationships/image" Target="../media/image61.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8.xml"/></Relationships>
</file>

<file path=ppt/slides/_rels/slide7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77.xml"/><Relationship Id="rId1" Type="http://schemas.openxmlformats.org/officeDocument/2006/relationships/slideLayout" Target="../slideLayouts/slideLayout68.xml"/></Relationships>
</file>

<file path=ppt/slides/_rels/slide7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8.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9.xml"/><Relationship Id="rId1" Type="http://schemas.openxmlformats.org/officeDocument/2006/relationships/slideLayout" Target="../slideLayouts/slideLayout6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68.xml"/></Relationships>
</file>

<file path=ppt/slides/_rels/slide83.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81.xml"/><Relationship Id="rId1" Type="http://schemas.openxmlformats.org/officeDocument/2006/relationships/slideLayout" Target="../slideLayouts/slideLayout68.xml"/><Relationship Id="rId4" Type="http://schemas.openxmlformats.org/officeDocument/2006/relationships/image" Target="../media/image62.emf"/></Relationships>
</file>

<file path=ppt/slides/_rels/slide8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2.xml"/><Relationship Id="rId1" Type="http://schemas.openxmlformats.org/officeDocument/2006/relationships/slideLayout" Target="../slideLayouts/slideLayout68.xml"/></Relationships>
</file>

<file path=ppt/slides/_rels/slide8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3.xml"/><Relationship Id="rId1" Type="http://schemas.openxmlformats.org/officeDocument/2006/relationships/slideLayout" Target="../slideLayouts/slideLayout6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8.xml"/></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6.xml"/><Relationship Id="rId1" Type="http://schemas.openxmlformats.org/officeDocument/2006/relationships/slideLayout" Target="../slideLayouts/slideLayout68.xml"/></Relationships>
</file>

<file path=ppt/slides/_rels/slide89.xml.rels><?xml version="1.0" encoding="UTF-8" standalone="yes"?>
<Relationships xmlns="http://schemas.openxmlformats.org/package/2006/relationships"><Relationship Id="rId3" Type="http://schemas.openxmlformats.org/officeDocument/2006/relationships/image" Target="../media/image640.png"/><Relationship Id="rId2" Type="http://schemas.openxmlformats.org/officeDocument/2006/relationships/notesSlide" Target="../notesSlides/notesSlide87.xml"/><Relationship Id="rId1" Type="http://schemas.openxmlformats.org/officeDocument/2006/relationships/slideLayout" Target="../slideLayouts/slideLayout68.xml"/><Relationship Id="rId4" Type="http://schemas.openxmlformats.org/officeDocument/2006/relationships/image" Target="../media/image6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9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8.xml"/><Relationship Id="rId1" Type="http://schemas.openxmlformats.org/officeDocument/2006/relationships/slideLayout" Target="../slideLayouts/slideLayout68.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9.xml"/><Relationship Id="rId1" Type="http://schemas.openxmlformats.org/officeDocument/2006/relationships/slideLayout" Target="../slideLayouts/slideLayout68.xml"/></Relationships>
</file>

<file path=ppt/slides/_rels/slide92.xml.rels><?xml version="1.0" encoding="UTF-8" standalone="yes"?>
<Relationships xmlns="http://schemas.openxmlformats.org/package/2006/relationships"><Relationship Id="rId3" Type="http://schemas.openxmlformats.org/officeDocument/2006/relationships/image" Target="../media/image680.png"/><Relationship Id="rId2" Type="http://schemas.openxmlformats.org/officeDocument/2006/relationships/notesSlide" Target="../notesSlides/notesSlide90.xml"/><Relationship Id="rId1" Type="http://schemas.openxmlformats.org/officeDocument/2006/relationships/slideLayout" Target="../slideLayouts/slideLayout68.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68.xml"/></Relationships>
</file>

<file path=ppt/slides/_rels/slide9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2.xml"/><Relationship Id="rId1" Type="http://schemas.openxmlformats.org/officeDocument/2006/relationships/slideLayout" Target="../slideLayouts/slideLayout68.xml"/><Relationship Id="rId4" Type="http://schemas.openxmlformats.org/officeDocument/2006/relationships/image" Target="../media/image73.pn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8.xml"/></Relationships>
</file>

<file path=ppt/slides/_rels/slide9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4.xml"/><Relationship Id="rId1" Type="http://schemas.openxmlformats.org/officeDocument/2006/relationships/slideLayout" Target="../slideLayouts/slideLayout6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8.xml"/></Relationships>
</file>

<file path=ppt/slides/_rels/slide9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6.xml"/><Relationship Id="rId1" Type="http://schemas.openxmlformats.org/officeDocument/2006/relationships/slideLayout" Target="../slideLayouts/slideLayout68.xml"/></Relationships>
</file>

<file path=ppt/slides/_rels/slide9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7.xml"/><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08546" name="Rectangle 2">
            <a:extLst>
              <a:ext uri="{FF2B5EF4-FFF2-40B4-BE49-F238E27FC236}">
                <a16:creationId xmlns:a16="http://schemas.microsoft.com/office/drawing/2014/main" id="{8D8DFDDB-E878-4FE1-BF69-AD1A6B6D5961}"/>
              </a:ext>
            </a:extLst>
          </p:cNvPr>
          <p:cNvSpPr>
            <a:spLocks noGrp="1" noChangeArrowheads="1"/>
          </p:cNvSpPr>
          <p:nvPr>
            <p:ph type="title"/>
          </p:nvPr>
        </p:nvSpPr>
        <p:spPr>
          <a:xfrm>
            <a:off x="584377" y="1445833"/>
            <a:ext cx="8559623" cy="777336"/>
          </a:xfrm>
          <a:solidFill>
            <a:schemeClr val="bg1">
              <a:lumMod val="75000"/>
            </a:schemeClr>
          </a:solidFill>
        </p:spPr>
        <p:txBody>
          <a:bodyPr>
            <a:normAutofit/>
          </a:bodyPr>
          <a:lstStyle/>
          <a:p>
            <a:r>
              <a:rPr lang="en-US" altLang="en-US" sz="4000" dirty="0"/>
              <a:t>Design and analysis of Steel Connection Types </a:t>
            </a:r>
          </a:p>
        </p:txBody>
      </p:sp>
      <p:sp>
        <p:nvSpPr>
          <p:cNvPr id="108553" name="Text Box 9">
            <a:extLst>
              <a:ext uri="{FF2B5EF4-FFF2-40B4-BE49-F238E27FC236}">
                <a16:creationId xmlns:a16="http://schemas.microsoft.com/office/drawing/2014/main" id="{6B446F6F-5C34-450D-9750-6FBF47D77366}"/>
              </a:ext>
            </a:extLst>
          </p:cNvPr>
          <p:cNvSpPr txBox="1">
            <a:spLocks noChangeArrowheads="1"/>
          </p:cNvSpPr>
          <p:nvPr/>
        </p:nvSpPr>
        <p:spPr bwMode="auto">
          <a:xfrm>
            <a:off x="2623930" y="5951898"/>
            <a:ext cx="6520070" cy="923330"/>
          </a:xfrm>
          <a:prstGeom prst="rect">
            <a:avLst/>
          </a:prstGeom>
          <a:solidFill>
            <a:schemeClr val="bg1">
              <a:lumMod val="75000"/>
            </a:schemeClr>
          </a:solidFill>
          <a:ln>
            <a:noFill/>
          </a:ln>
          <a:effectLst/>
        </p:spPr>
        <p:txBody>
          <a:bodyPr wrap="square">
            <a:spAutoFit/>
          </a:bodyPr>
          <a:lstStyle/>
          <a:p>
            <a:pPr algn="r"/>
            <a:r>
              <a:rPr lang="en-US" altLang="en-US" dirty="0"/>
              <a:t>Prepared by: Dr. Rachel Chicchi , University of Cincinnati</a:t>
            </a:r>
          </a:p>
          <a:p>
            <a:pPr algn="r"/>
            <a:r>
              <a:rPr lang="en-US" altLang="en-US" dirty="0"/>
              <a:t>with the support of the American Institute of Steel Construction</a:t>
            </a:r>
          </a:p>
          <a:p>
            <a:pPr algn="r"/>
            <a:r>
              <a:rPr lang="en-US" altLang="en-US" i="1" dirty="0"/>
              <a:t>Some Slides Courtesy of Dr. James Swanson, University of Cincinnati </a:t>
            </a:r>
          </a:p>
        </p:txBody>
      </p:sp>
      <p:sp>
        <p:nvSpPr>
          <p:cNvPr id="108560" name="Text Box 16">
            <a:extLst>
              <a:ext uri="{FF2B5EF4-FFF2-40B4-BE49-F238E27FC236}">
                <a16:creationId xmlns:a16="http://schemas.microsoft.com/office/drawing/2014/main" id="{B299B50E-0096-40DA-BA52-A4BD23E00706}"/>
              </a:ext>
            </a:extLst>
          </p:cNvPr>
          <p:cNvSpPr txBox="1">
            <a:spLocks noChangeArrowheads="1"/>
          </p:cNvSpPr>
          <p:nvPr/>
        </p:nvSpPr>
        <p:spPr bwMode="auto">
          <a:xfrm>
            <a:off x="5827395" y="2284129"/>
            <a:ext cx="3316605" cy="830997"/>
          </a:xfrm>
          <a:prstGeom prst="rect">
            <a:avLst/>
          </a:prstGeom>
          <a:solidFill>
            <a:schemeClr val="bg1">
              <a:lumMod val="75000"/>
            </a:schemeClr>
          </a:solidFill>
          <a:ln>
            <a:noFill/>
          </a:ln>
          <a:effectLst/>
        </p:spPr>
        <p:txBody>
          <a:bodyPr wrap="square">
            <a:spAutoFit/>
          </a:bodyPr>
          <a:lstStyle>
            <a:lvl1pPr marL="457200" indent="-457200" algn="l">
              <a:spcBef>
                <a:spcPct val="0"/>
              </a:spcBef>
              <a:defRPr sz="2400">
                <a:solidFill>
                  <a:schemeClr val="tx1"/>
                </a:solidFill>
                <a:latin typeface="Times New Roman" panose="02020603050405020304" pitchFamily="18" charset="0"/>
              </a:defRPr>
            </a:lvl1pPr>
            <a:lvl2pPr marL="914400" indent="-457200" algn="l">
              <a:spcBef>
                <a:spcPct val="0"/>
              </a:spcBef>
              <a:defRPr sz="2400">
                <a:solidFill>
                  <a:schemeClr val="tx1"/>
                </a:solidFill>
                <a:latin typeface="Times New Roman" panose="02020603050405020304" pitchFamily="18" charset="0"/>
              </a:defRPr>
            </a:lvl2pPr>
            <a:lvl3pPr marL="1371600" indent="-457200" algn="l">
              <a:spcBef>
                <a:spcPct val="0"/>
              </a:spcBef>
              <a:defRPr sz="2400">
                <a:solidFill>
                  <a:schemeClr val="tx1"/>
                </a:solidFill>
                <a:latin typeface="Times New Roman" panose="02020603050405020304" pitchFamily="18" charset="0"/>
              </a:defRPr>
            </a:lvl3pPr>
            <a:lvl4pPr marL="1828800" indent="-457200" algn="l">
              <a:spcBef>
                <a:spcPct val="0"/>
              </a:spcBef>
              <a:defRPr sz="2400">
                <a:solidFill>
                  <a:schemeClr val="tx1"/>
                </a:solidFill>
                <a:latin typeface="Times New Roman" panose="02020603050405020304" pitchFamily="18" charset="0"/>
              </a:defRPr>
            </a:lvl4pPr>
            <a:lvl5pPr marL="2286000" indent="-457200" algn="l">
              <a:spcBef>
                <a:spcPct val="0"/>
              </a:spcBef>
              <a:defRPr sz="2400">
                <a:solidFill>
                  <a:schemeClr val="tx1"/>
                </a:solidFill>
                <a:latin typeface="Times New Roman" panose="02020603050405020304" pitchFamily="18" charset="0"/>
              </a:defRPr>
            </a:lvl5pPr>
            <a:lvl6pPr marL="2743200" indent="-457200" eaLnBrk="0" fontAlgn="base" hangingPunct="0">
              <a:spcBef>
                <a:spcPct val="0"/>
              </a:spcBef>
              <a:spcAft>
                <a:spcPct val="0"/>
              </a:spcAft>
              <a:defRPr sz="2400">
                <a:solidFill>
                  <a:schemeClr val="tx1"/>
                </a:solidFill>
                <a:latin typeface="Times New Roman" panose="02020603050405020304" pitchFamily="18" charset="0"/>
              </a:defRPr>
            </a:lvl6pPr>
            <a:lvl7pPr marL="3200400" indent="-457200" eaLnBrk="0" fontAlgn="base" hangingPunct="0">
              <a:spcBef>
                <a:spcPct val="0"/>
              </a:spcBef>
              <a:spcAft>
                <a:spcPct val="0"/>
              </a:spcAft>
              <a:defRPr sz="2400">
                <a:solidFill>
                  <a:schemeClr val="tx1"/>
                </a:solidFill>
                <a:latin typeface="Times New Roman" panose="02020603050405020304" pitchFamily="18" charset="0"/>
              </a:defRPr>
            </a:lvl7pPr>
            <a:lvl8pPr marL="3657600" indent="-457200" eaLnBrk="0" fontAlgn="base" hangingPunct="0">
              <a:spcBef>
                <a:spcPct val="0"/>
              </a:spcBef>
              <a:spcAft>
                <a:spcPct val="0"/>
              </a:spcAft>
              <a:defRPr sz="2400">
                <a:solidFill>
                  <a:schemeClr val="tx1"/>
                </a:solidFill>
                <a:latin typeface="Times New Roman" panose="02020603050405020304" pitchFamily="18" charset="0"/>
              </a:defRPr>
            </a:lvl8pPr>
            <a:lvl9pPr marL="4114800" indent="-457200" eaLnBrk="0" fontAlgn="base" hangingPunct="0">
              <a:spcBef>
                <a:spcPct val="0"/>
              </a:spcBef>
              <a:spcAft>
                <a:spcPct val="0"/>
              </a:spcAft>
              <a:defRPr sz="2400">
                <a:solidFill>
                  <a:schemeClr val="tx1"/>
                </a:solidFill>
                <a:latin typeface="Times New Roman" panose="02020603050405020304" pitchFamily="18" charset="0"/>
              </a:defRPr>
            </a:lvl9pPr>
          </a:lstStyle>
          <a:p>
            <a:pPr marL="0" indent="0">
              <a:spcBef>
                <a:spcPct val="50000"/>
              </a:spcBef>
            </a:pPr>
            <a:r>
              <a:rPr lang="en-US" altLang="en-US" b="1" i="1" dirty="0">
                <a:latin typeface="Comic Sans MS" panose="030F0702030302020204" pitchFamily="66" charset="0"/>
              </a:rPr>
              <a:t>2. Bolts &amp; Welds  </a:t>
            </a:r>
            <a:br>
              <a:rPr lang="en-US" altLang="en-US" b="1" i="1" dirty="0">
                <a:latin typeface="Comic Sans MS" panose="030F0702030302020204" pitchFamily="66" charset="0"/>
              </a:rPr>
            </a:br>
            <a:r>
              <a:rPr lang="en-US" altLang="en-US" b="1" i="1" dirty="0">
                <a:latin typeface="Comic Sans MS" panose="030F0702030302020204" pitchFamily="66" charset="0"/>
              </a:rPr>
              <a:t>       Basics</a:t>
            </a:r>
          </a:p>
        </p:txBody>
      </p:sp>
      <p:sp>
        <p:nvSpPr>
          <p:cNvPr id="6" name="Text Box 14"/>
          <p:cNvSpPr txBox="1">
            <a:spLocks noChangeArrowheads="1"/>
          </p:cNvSpPr>
          <p:nvPr/>
        </p:nvSpPr>
        <p:spPr bwMode="auto">
          <a:xfrm>
            <a:off x="0" y="6583680"/>
            <a:ext cx="3273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lgn="ctr">
                <a:solidFill>
                  <a:schemeClr val="bg2"/>
                </a:solidFill>
                <a:miter lim="800000"/>
                <a:headEnd/>
                <a:tailEnd type="none" w="med" len="lg"/>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en-US" altLang="en-US" sz="1400" b="1" i="1" dirty="0">
                <a:latin typeface="Arial Narrow" panose="020B0606020202030204" pitchFamily="34" charset="0"/>
              </a:rPr>
              <a:t>Version 1 – January 2022</a:t>
            </a:r>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GROUPS</a:t>
            </a:r>
          </a:p>
        </p:txBody>
      </p:sp>
      <p:sp>
        <p:nvSpPr>
          <p:cNvPr id="3" name="Content Placeholder 2"/>
          <p:cNvSpPr>
            <a:spLocks noGrp="1"/>
          </p:cNvSpPr>
          <p:nvPr>
            <p:ph idx="1"/>
          </p:nvPr>
        </p:nvSpPr>
        <p:spPr>
          <a:xfrm>
            <a:off x="768096" y="1898469"/>
            <a:ext cx="7648540" cy="4814058"/>
          </a:xfrm>
        </p:spPr>
        <p:txBody>
          <a:bodyPr>
            <a:normAutofit/>
          </a:bodyPr>
          <a:lstStyle/>
          <a:p>
            <a:pPr marL="128016" lvl="1" indent="0">
              <a:buNone/>
            </a:pPr>
            <a:r>
              <a:rPr lang="en-US" altLang="en-US" sz="2400" b="1" dirty="0">
                <a:solidFill>
                  <a:schemeClr val="tx2"/>
                </a:solidFill>
              </a:rPr>
              <a:t>High-Strength Bolts (AISC - J3.1) </a:t>
            </a:r>
            <a:r>
              <a:rPr lang="en-US" altLang="en-US" sz="2400" dirty="0"/>
              <a:t>– </a:t>
            </a:r>
            <a:r>
              <a:rPr lang="en-US" altLang="en-US" sz="2400" i="1" dirty="0"/>
              <a:t>shall conform to the provisions of the </a:t>
            </a:r>
            <a:r>
              <a:rPr lang="en-US" altLang="en-US" sz="2400" b="1" i="1" dirty="0"/>
              <a:t>Specification for Structural Joints Using High-Strength Bolts (RCSC Specification)</a:t>
            </a:r>
          </a:p>
          <a:p>
            <a:pPr marL="128016" lvl="1" indent="0">
              <a:buNone/>
            </a:pPr>
            <a:endParaRPr lang="en-US" sz="2400" i="1" dirty="0"/>
          </a:p>
          <a:p>
            <a:pPr marL="128016" lvl="1" indent="0">
              <a:buNone/>
            </a:pPr>
            <a:r>
              <a:rPr lang="en-US" sz="2400" i="1" dirty="0"/>
              <a:t>Group A: High-Strength Medium Carbon Steel (F</a:t>
            </a:r>
            <a:r>
              <a:rPr lang="en-US" sz="2400" i="1" baseline="-25000" dirty="0"/>
              <a:t>u</a:t>
            </a:r>
            <a:r>
              <a:rPr lang="en-US" sz="2400" i="1" dirty="0"/>
              <a:t> = 120 </a:t>
            </a:r>
            <a:r>
              <a:rPr lang="en-US" sz="2400" i="1" dirty="0" err="1"/>
              <a:t>ksi</a:t>
            </a:r>
            <a:r>
              <a:rPr lang="en-US" sz="2400" i="1" dirty="0"/>
              <a:t>)</a:t>
            </a:r>
          </a:p>
          <a:p>
            <a:pPr lvl="1"/>
            <a:r>
              <a:rPr lang="en-US" i="1" dirty="0"/>
              <a:t>ASTM F3125 Grades A325 and F1852, and ASTM A354 Grade BC</a:t>
            </a:r>
          </a:p>
          <a:p>
            <a:pPr lvl="1"/>
            <a:r>
              <a:rPr lang="en-US" i="1" dirty="0"/>
              <a:t>ASTM F3125 - </a:t>
            </a:r>
            <a:r>
              <a:rPr lang="en-US" dirty="0">
                <a:solidFill>
                  <a:srgbClr val="C00000"/>
                </a:solidFill>
              </a:rPr>
              <a:t>Most commonly used in building construction</a:t>
            </a:r>
          </a:p>
          <a:p>
            <a:pPr lvl="1"/>
            <a:r>
              <a:rPr lang="en-US" dirty="0"/>
              <a:t>Use ASTM A354 only where size or length prohibits the use of F3125</a:t>
            </a:r>
          </a:p>
          <a:p>
            <a:pPr marL="128016" lvl="1" indent="0">
              <a:buNone/>
            </a:pPr>
            <a:endParaRPr lang="en-US" dirty="0"/>
          </a:p>
          <a:p>
            <a:pPr marL="128016" lvl="1" indent="0">
              <a:buNone/>
            </a:pPr>
            <a:r>
              <a:rPr lang="en-US" sz="2400" i="1" dirty="0"/>
              <a:t>Group B: High-Strength Heat Treated Steel (F</a:t>
            </a:r>
            <a:r>
              <a:rPr lang="en-US" sz="2400" i="1" baseline="-25000" dirty="0"/>
              <a:t>u</a:t>
            </a:r>
            <a:r>
              <a:rPr lang="en-US" sz="2400" i="1" dirty="0"/>
              <a:t> = 150 </a:t>
            </a:r>
            <a:r>
              <a:rPr lang="en-US" sz="2400" i="1" dirty="0" err="1"/>
              <a:t>ksi</a:t>
            </a:r>
            <a:r>
              <a:rPr lang="en-US" sz="2400" i="1" dirty="0"/>
              <a:t>)</a:t>
            </a:r>
          </a:p>
          <a:p>
            <a:pPr lvl="1"/>
            <a:r>
              <a:rPr lang="en-US" i="1" dirty="0"/>
              <a:t>ASTM F3125 Grades A490 and F2280, and ASTM A354 Grade BD</a:t>
            </a:r>
          </a:p>
          <a:p>
            <a:pPr lvl="1"/>
            <a:r>
              <a:rPr lang="en-US" dirty="0"/>
              <a:t>Use ASTM A354 only where size or length prohibits the use of F3125</a:t>
            </a:r>
            <a:endParaRPr lang="en-US" i="1"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10</a:t>
            </a:fld>
            <a:endParaRPr lang="en-US" altLang="en-US"/>
          </a:p>
        </p:txBody>
      </p:sp>
    </p:spTree>
    <p:extLst>
      <p:ext uri="{BB962C8B-B14F-4D97-AF65-F5344CB8AC3E}">
        <p14:creationId xmlns:p14="http://schemas.microsoft.com/office/powerpoint/2010/main" val="37706785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a:t>
            </a:r>
          </a:p>
        </p:txBody>
      </p:sp>
      <p:sp>
        <p:nvSpPr>
          <p:cNvPr id="5" name="Slide Number Placeholder 4"/>
          <p:cNvSpPr>
            <a:spLocks noGrp="1"/>
          </p:cNvSpPr>
          <p:nvPr>
            <p:ph type="sldNum" sz="quarter" idx="12"/>
          </p:nvPr>
        </p:nvSpPr>
        <p:spPr>
          <a:xfrm>
            <a:off x="8211130" y="6470704"/>
            <a:ext cx="730250" cy="274320"/>
          </a:xfrm>
        </p:spPr>
        <p:txBody>
          <a:bodyPr/>
          <a:lstStyle/>
          <a:p>
            <a:fld id="{9DBAC5ED-916B-4A4B-9960-52DDD2B57D0D}" type="slidenum">
              <a:rPr lang="en-US" altLang="en-US" smtClean="0"/>
              <a:pPr/>
              <a:t>100</a:t>
            </a:fld>
            <a:endParaRPr lang="en-US" altLang="en-US"/>
          </a:p>
        </p:txBody>
      </p:sp>
      <p:sp>
        <p:nvSpPr>
          <p:cNvPr id="8" name="Rectangle 5"/>
          <p:cNvSpPr>
            <a:spLocks noChangeArrowheads="1"/>
          </p:cNvSpPr>
          <p:nvPr/>
        </p:nvSpPr>
        <p:spPr bwMode="auto">
          <a:xfrm>
            <a:off x="192089" y="6545180"/>
            <a:ext cx="1907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spAutoFit/>
          </a:bodyPr>
          <a:lstStyle/>
          <a:p>
            <a:r>
              <a:rPr lang="en-US" sz="1400" b="1" dirty="0">
                <a:solidFill>
                  <a:srgbClr val="CC0000"/>
                </a:solidFill>
              </a:rPr>
              <a:t>AWS A2.4-20 (Figure 4.2)</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10" y="1942316"/>
            <a:ext cx="9078610" cy="2826454"/>
          </a:xfrm>
          <a:prstGeom prst="rect">
            <a:avLst/>
          </a:prstGeom>
        </p:spPr>
      </p:pic>
    </p:spTree>
    <p:extLst>
      <p:ext uri="{BB962C8B-B14F-4D97-AF65-F5344CB8AC3E}">
        <p14:creationId xmlns:p14="http://schemas.microsoft.com/office/powerpoint/2010/main" val="284333848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 – Fillet Welds</a:t>
            </a:r>
          </a:p>
        </p:txBody>
      </p:sp>
      <p:sp>
        <p:nvSpPr>
          <p:cNvPr id="3" name="Content Placeholder 2"/>
          <p:cNvSpPr>
            <a:spLocks noGrp="1"/>
          </p:cNvSpPr>
          <p:nvPr>
            <p:ph idx="1"/>
          </p:nvPr>
        </p:nvSpPr>
        <p:spPr/>
        <p:txBody>
          <a:bodyPr/>
          <a:lstStyle/>
          <a:p>
            <a:endParaRPr lang="en-US" dirty="0"/>
          </a:p>
        </p:txBody>
      </p:sp>
      <p:sp>
        <p:nvSpPr>
          <p:cNvPr id="4" name="Rectangle 3"/>
          <p:cNvSpPr>
            <a:spLocks noChangeArrowheads="1"/>
          </p:cNvSpPr>
          <p:nvPr/>
        </p:nvSpPr>
        <p:spPr bwMode="auto">
          <a:xfrm>
            <a:off x="1897382" y="2026922"/>
            <a:ext cx="365717" cy="1905000"/>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5" name="Rectangle 3"/>
          <p:cNvSpPr>
            <a:spLocks noChangeArrowheads="1"/>
          </p:cNvSpPr>
          <p:nvPr/>
        </p:nvSpPr>
        <p:spPr bwMode="auto">
          <a:xfrm rot="5400000">
            <a:off x="2689237" y="2374894"/>
            <a:ext cx="365717" cy="1170958"/>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6" name="Isosceles Triangle 5"/>
          <p:cNvSpPr/>
          <p:nvPr/>
        </p:nvSpPr>
        <p:spPr>
          <a:xfrm flipV="1">
            <a:off x="2268285" y="3145612"/>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6466" y="2084063"/>
            <a:ext cx="1554480" cy="563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Isosceles Triangle 7"/>
          <p:cNvSpPr/>
          <p:nvPr/>
        </p:nvSpPr>
        <p:spPr>
          <a:xfrm>
            <a:off x="2271711" y="2573959"/>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3"/>
          <p:cNvSpPr>
            <a:spLocks noChangeArrowheads="1"/>
          </p:cNvSpPr>
          <p:nvPr/>
        </p:nvSpPr>
        <p:spPr bwMode="auto">
          <a:xfrm rot="5400000">
            <a:off x="1105387" y="2374895"/>
            <a:ext cx="365717" cy="1170958"/>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10" name="Rectangle 3"/>
          <p:cNvSpPr>
            <a:spLocks noChangeArrowheads="1"/>
          </p:cNvSpPr>
          <p:nvPr/>
        </p:nvSpPr>
        <p:spPr bwMode="auto">
          <a:xfrm>
            <a:off x="1897382" y="4291801"/>
            <a:ext cx="365717" cy="1905000"/>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11" name="Rectangle 3"/>
          <p:cNvSpPr>
            <a:spLocks noChangeArrowheads="1"/>
          </p:cNvSpPr>
          <p:nvPr/>
        </p:nvSpPr>
        <p:spPr bwMode="auto">
          <a:xfrm rot="5400000">
            <a:off x="2689237" y="4639773"/>
            <a:ext cx="365717" cy="1170958"/>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12" name="Isosceles Triangle 11"/>
          <p:cNvSpPr/>
          <p:nvPr/>
        </p:nvSpPr>
        <p:spPr>
          <a:xfrm rot="10800000" flipV="1">
            <a:off x="1703924" y="4837618"/>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Isosceles Triangle 12"/>
          <p:cNvSpPr/>
          <p:nvPr/>
        </p:nvSpPr>
        <p:spPr>
          <a:xfrm>
            <a:off x="2271711" y="4838838"/>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3"/>
          <p:cNvSpPr>
            <a:spLocks noChangeArrowheads="1"/>
          </p:cNvSpPr>
          <p:nvPr/>
        </p:nvSpPr>
        <p:spPr bwMode="auto">
          <a:xfrm rot="5400000">
            <a:off x="1105387" y="4639774"/>
            <a:ext cx="365717" cy="1170958"/>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7870" y="4338295"/>
            <a:ext cx="1554480" cy="56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Straight Connector 15"/>
          <p:cNvCxnSpPr/>
          <p:nvPr/>
        </p:nvCxnSpPr>
        <p:spPr>
          <a:xfrm flipH="1">
            <a:off x="1628776" y="4534693"/>
            <a:ext cx="949324" cy="22225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1631158" y="4756945"/>
            <a:ext cx="168057" cy="180215"/>
          </a:xfrm>
          <a:prstGeom prst="straightConnector1">
            <a:avLst/>
          </a:prstGeom>
          <a:ln w="12700">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pic>
        <p:nvPicPr>
          <p:cNvPr id="18"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5531" y="3986628"/>
            <a:ext cx="3292475" cy="117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2127" y="2702312"/>
            <a:ext cx="3200400" cy="117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Slide Number Placeholder 20"/>
          <p:cNvSpPr>
            <a:spLocks noGrp="1"/>
          </p:cNvSpPr>
          <p:nvPr>
            <p:ph type="sldNum" sz="quarter" idx="12"/>
          </p:nvPr>
        </p:nvSpPr>
        <p:spPr/>
        <p:txBody>
          <a:bodyPr/>
          <a:lstStyle/>
          <a:p>
            <a:fld id="{9DBAC5ED-916B-4A4B-9960-52DDD2B57D0D}" type="slidenum">
              <a:rPr lang="en-US" altLang="en-US" smtClean="0"/>
              <a:pPr/>
              <a:t>101</a:t>
            </a:fld>
            <a:endParaRPr lang="en-US" altLang="en-US"/>
          </a:p>
        </p:txBody>
      </p:sp>
      <p:cxnSp>
        <p:nvCxnSpPr>
          <p:cNvPr id="24" name="Straight Arrow Connector 23"/>
          <p:cNvCxnSpPr/>
          <p:nvPr/>
        </p:nvCxnSpPr>
        <p:spPr>
          <a:xfrm flipH="1">
            <a:off x="3286751" y="2406136"/>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589102" y="1576494"/>
            <a:ext cx="3736536" cy="1015663"/>
          </a:xfrm>
          <a:prstGeom prst="rect">
            <a:avLst/>
          </a:prstGeom>
          <a:noFill/>
        </p:spPr>
        <p:txBody>
          <a:bodyPr wrap="none" rtlCol="0">
            <a:spAutoFit/>
          </a:bodyPr>
          <a:lstStyle/>
          <a:p>
            <a:r>
              <a:rPr lang="en-US" sz="2000" dirty="0"/>
              <a:t>Indicates fillet weld on:</a:t>
            </a:r>
          </a:p>
          <a:p>
            <a:r>
              <a:rPr lang="en-US" sz="2000" dirty="0"/>
              <a:t>  Other side of connecting material</a:t>
            </a:r>
          </a:p>
          <a:p>
            <a:r>
              <a:rPr lang="en-US" sz="2000" dirty="0"/>
              <a:t>  Arrow side of connecting material</a:t>
            </a:r>
          </a:p>
        </p:txBody>
      </p:sp>
      <p:cxnSp>
        <p:nvCxnSpPr>
          <p:cNvPr id="29" name="Straight Arrow Connector 28"/>
          <p:cNvCxnSpPr/>
          <p:nvPr/>
        </p:nvCxnSpPr>
        <p:spPr>
          <a:xfrm flipH="1">
            <a:off x="3286751" y="2132054"/>
            <a:ext cx="1408780" cy="1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7437120" y="2979421"/>
            <a:ext cx="441057" cy="2657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3759182" y="2199246"/>
            <a:ext cx="441057" cy="137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3737151" y="4461222"/>
            <a:ext cx="441057" cy="1376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589102" y="4243855"/>
            <a:ext cx="441057" cy="2908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6168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animBg="1"/>
      <p:bldP spid="1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 – Fillet Welds</a:t>
            </a:r>
          </a:p>
        </p:txBody>
      </p:sp>
      <p:sp>
        <p:nvSpPr>
          <p:cNvPr id="3" name="Content Placeholder 2"/>
          <p:cNvSpPr>
            <a:spLocks noGrp="1"/>
          </p:cNvSpPr>
          <p:nvPr>
            <p:ph idx="1"/>
          </p:nvPr>
        </p:nvSpPr>
        <p:spPr/>
        <p:txBody>
          <a:bodyPr/>
          <a:lstStyle/>
          <a:p>
            <a:endParaRPr lang="en-US" dirty="0"/>
          </a:p>
        </p:txBody>
      </p:sp>
      <p:sp>
        <p:nvSpPr>
          <p:cNvPr id="4" name="Rectangle 6"/>
          <p:cNvSpPr>
            <a:spLocks noChangeArrowheads="1"/>
          </p:cNvSpPr>
          <p:nvPr/>
        </p:nvSpPr>
        <p:spPr bwMode="auto">
          <a:xfrm>
            <a:off x="2724150" y="5676900"/>
            <a:ext cx="1581150" cy="228600"/>
          </a:xfrm>
          <a:prstGeom prst="rect">
            <a:avLst/>
          </a:prstGeom>
          <a:solidFill>
            <a:srgbClr val="FDE3BA"/>
          </a:solidFill>
          <a:ln>
            <a:noFill/>
          </a:ln>
          <a:effectLst/>
          <a:scene3d>
            <a:camera prst="legacyObliqueTopRight">
              <a:rot lat="0" lon="2400000" rev="0"/>
            </a:camera>
            <a:lightRig rig="legacyNormal4" dir="b"/>
          </a:scene3d>
          <a:sp3d extrusionH="5080000" prstMaterial="legacyMatte">
            <a:bevelT w="13500" h="13500" prst="angle"/>
            <a:bevelB w="13500" h="13500" prst="angle"/>
            <a:extrusionClr>
              <a:srgbClr val="FDE3BA"/>
            </a:extrusionClr>
          </a:sp3d>
          <a:extLst>
            <a:ext uri="{91240B29-F687-4F45-9708-019B960494DF}">
              <a14:hiddenLine xmlns:a14="http://schemas.microsoft.com/office/drawing/2010/main" w="38100" cmpd="dbl">
                <a:noFill/>
                <a:miter lim="800000"/>
                <a:headEnd type="none" w="sm" len="sm"/>
                <a:tailEnd type="none" w="sm" len="sm"/>
              </a14:hiddenLine>
            </a:ext>
            <a:ext uri="{AF507438-7753-43E0-B8FC-AC1667EBCBE1}">
              <a14:hiddenEffects xmlns:a14="http://schemas.microsoft.com/office/drawing/2010/main">
                <a:effectLst>
                  <a:outerShdw dist="17961" dir="2700000" algn="ctr" rotWithShape="0">
                    <a:schemeClr val="accent2">
                      <a:gamma/>
                      <a:shade val="60000"/>
                      <a:invGamma/>
                    </a:schemeClr>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Rectangle 8"/>
          <p:cNvSpPr>
            <a:spLocks noChangeArrowheads="1"/>
          </p:cNvSpPr>
          <p:nvPr/>
        </p:nvSpPr>
        <p:spPr bwMode="auto">
          <a:xfrm>
            <a:off x="3362325" y="4772025"/>
            <a:ext cx="228600" cy="895350"/>
          </a:xfrm>
          <a:prstGeom prst="rect">
            <a:avLst/>
          </a:prstGeom>
          <a:solidFill>
            <a:srgbClr val="FFFFFF"/>
          </a:solidFill>
          <a:ln>
            <a:noFill/>
          </a:ln>
          <a:effectLst/>
          <a:scene3d>
            <a:camera prst="legacyObliqueTopRight">
              <a:rot lat="0" lon="2400000" rev="0"/>
            </a:camera>
            <a:lightRig rig="legacyNormal4" dir="b"/>
          </a:scene3d>
          <a:sp3d extrusionH="5080000" prstMaterial="legacyPlastic">
            <a:bevelT w="13500" h="13500" prst="angle"/>
            <a:bevelB w="13500" h="13500" prst="angle"/>
            <a:extrusionClr>
              <a:srgbClr val="FFFFFF"/>
            </a:extrusionClr>
          </a:sp3d>
          <a:extLst>
            <a:ext uri="{91240B29-F687-4F45-9708-019B960494DF}">
              <a14:hiddenLine xmlns:a14="http://schemas.microsoft.com/office/drawing/2010/main" w="38100" cmpd="dbl">
                <a:noFill/>
                <a:miter lim="800000"/>
                <a:headEnd type="none" w="sm" len="sm"/>
                <a:tailEnd type="none" w="sm" len="sm"/>
              </a14:hiddenLine>
            </a:ext>
            <a:ext uri="{AF507438-7753-43E0-B8FC-AC1667EBCBE1}">
              <a14:hiddenEffects xmlns:a14="http://schemas.microsoft.com/office/drawing/2010/main">
                <a:effectLst>
                  <a:outerShdw dist="17961" dir="2700000" algn="ctr" rotWithShape="0">
                    <a:schemeClr val="tx1">
                      <a:gamma/>
                      <a:shade val="60000"/>
                      <a:invGamma/>
                    </a:schemeClr>
                  </a:outerShdw>
                </a:effectLst>
              </a14:hiddenEffects>
            </a:ext>
          </a:extLst>
        </p:spPr>
        <p:txBody>
          <a:bodyPr wrap="none" anchor="ctr">
            <a:flatTx/>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Isosceles Triangle 5"/>
          <p:cNvSpPr/>
          <p:nvPr/>
        </p:nvSpPr>
        <p:spPr>
          <a:xfrm>
            <a:off x="3745230" y="5455920"/>
            <a:ext cx="182880" cy="182880"/>
          </a:xfrm>
          <a:prstGeom prst="triangle">
            <a:avLst>
              <a:gd name="adj" fmla="val 0"/>
            </a:avLst>
          </a:prstGeom>
          <a:solidFill>
            <a:schemeClr val="tx1">
              <a:lumMod val="85000"/>
              <a:lumOff val="15000"/>
            </a:schemeClr>
          </a:solidFill>
          <a:ln>
            <a:solidFill>
              <a:schemeClr val="tx1"/>
            </a:solidFill>
          </a:ln>
          <a:scene3d>
            <a:camera prst="orthographicFront">
              <a:rot lat="1200000" lon="2940000" rev="0"/>
            </a:camera>
            <a:lightRig rig="threePt" dir="t"/>
          </a:scene3d>
          <a:sp3d extrusionH="57150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3"/>
          <p:cNvSpPr>
            <a:spLocks noChangeArrowheads="1"/>
          </p:cNvSpPr>
          <p:nvPr/>
        </p:nvSpPr>
        <p:spPr bwMode="auto">
          <a:xfrm>
            <a:off x="1694021" y="1556794"/>
            <a:ext cx="264637" cy="1576931"/>
          </a:xfrm>
          <a:prstGeom prst="rect">
            <a:avLst/>
          </a:prstGeom>
          <a:solidFill>
            <a:srgbClr val="A3A3A3"/>
          </a:solidFill>
          <a:ln w="19050">
            <a:solidFill>
              <a:schemeClr val="tx1"/>
            </a:solidFill>
            <a:miter lim="800000"/>
            <a:headEnd type="none" w="sm" len="sm"/>
            <a:tailEnd type="none" w="sm" len="sm"/>
          </a:ln>
          <a:effectLst/>
        </p:spPr>
        <p:txBody>
          <a:bodyPr wrap="none" anchor="ctr"/>
          <a:lstStyle/>
          <a:p>
            <a:endParaRPr lang="en-US"/>
          </a:p>
        </p:txBody>
      </p:sp>
      <p:sp>
        <p:nvSpPr>
          <p:cNvPr id="8" name="Rectangle 3"/>
          <p:cNvSpPr>
            <a:spLocks noChangeArrowheads="1"/>
          </p:cNvSpPr>
          <p:nvPr/>
        </p:nvSpPr>
        <p:spPr bwMode="auto">
          <a:xfrm rot="5400000">
            <a:off x="1702965" y="2017362"/>
            <a:ext cx="274136" cy="2506863"/>
          </a:xfrm>
          <a:prstGeom prst="rect">
            <a:avLst/>
          </a:prstGeom>
          <a:solidFill>
            <a:srgbClr val="CBB595"/>
          </a:solidFill>
          <a:ln w="19050">
            <a:solidFill>
              <a:schemeClr val="tx1"/>
            </a:solidFill>
            <a:miter lim="800000"/>
            <a:headEnd type="none" w="sm" len="sm"/>
            <a:tailEnd type="none" w="sm" len="sm"/>
          </a:ln>
          <a:effectLst/>
        </p:spPr>
        <p:txBody>
          <a:bodyPr wrap="none" anchor="ctr"/>
          <a:lstStyle/>
          <a:p>
            <a:endParaRPr lang="en-US"/>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7890" y="2096640"/>
            <a:ext cx="2386013" cy="864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2674761" y="2518819"/>
            <a:ext cx="470000" cy="369332"/>
          </a:xfrm>
          <a:prstGeom prst="rect">
            <a:avLst/>
          </a:prstGeom>
          <a:noFill/>
        </p:spPr>
        <p:txBody>
          <a:bodyPr wrap="none" rtlCol="0">
            <a:spAutoFit/>
          </a:bodyPr>
          <a:lstStyle/>
          <a:p>
            <a:r>
              <a:rPr lang="en-US" baseline="30000" dirty="0"/>
              <a:t>1</a:t>
            </a:r>
            <a:r>
              <a:rPr lang="en-US" dirty="0"/>
              <a:t>/</a:t>
            </a:r>
            <a:r>
              <a:rPr lang="en-US" baseline="-25000" dirty="0"/>
              <a:t>4</a:t>
            </a:r>
          </a:p>
        </p:txBody>
      </p:sp>
      <p:sp>
        <p:nvSpPr>
          <p:cNvPr id="11" name="TextBox 10"/>
          <p:cNvSpPr txBox="1"/>
          <p:nvPr/>
        </p:nvSpPr>
        <p:spPr>
          <a:xfrm>
            <a:off x="3476625" y="2509376"/>
            <a:ext cx="441146" cy="369332"/>
          </a:xfrm>
          <a:prstGeom prst="rect">
            <a:avLst/>
          </a:prstGeom>
          <a:noFill/>
        </p:spPr>
        <p:txBody>
          <a:bodyPr wrap="none" rtlCol="0">
            <a:spAutoFit/>
          </a:bodyPr>
          <a:lstStyle/>
          <a:p>
            <a:r>
              <a:rPr lang="en-US" dirty="0"/>
              <a:t>14</a:t>
            </a:r>
          </a:p>
        </p:txBody>
      </p:sp>
      <p:sp>
        <p:nvSpPr>
          <p:cNvPr id="12" name="TextBox 11"/>
          <p:cNvSpPr txBox="1"/>
          <p:nvPr/>
        </p:nvSpPr>
        <p:spPr>
          <a:xfrm>
            <a:off x="4803224" y="1979631"/>
            <a:ext cx="4055027" cy="1200329"/>
          </a:xfrm>
          <a:prstGeom prst="rect">
            <a:avLst/>
          </a:prstGeom>
          <a:noFill/>
        </p:spPr>
        <p:txBody>
          <a:bodyPr wrap="square" rtlCol="0">
            <a:spAutoFit/>
          </a:bodyPr>
          <a:lstStyle/>
          <a:p>
            <a:r>
              <a:rPr lang="en-US" sz="2400" dirty="0"/>
              <a:t>This results in a 1/4” thick weld </a:t>
            </a:r>
            <a:br>
              <a:rPr lang="en-US" sz="2400" dirty="0"/>
            </a:br>
            <a:r>
              <a:rPr lang="en-US" sz="2400" dirty="0"/>
              <a:t>that is 14” long on the side of the arrow</a:t>
            </a:r>
          </a:p>
        </p:txBody>
      </p:sp>
      <p:sp>
        <p:nvSpPr>
          <p:cNvPr id="13" name="Slide Number Placeholder 12"/>
          <p:cNvSpPr>
            <a:spLocks noGrp="1"/>
          </p:cNvSpPr>
          <p:nvPr>
            <p:ph type="sldNum" sz="quarter" idx="12"/>
          </p:nvPr>
        </p:nvSpPr>
        <p:spPr/>
        <p:txBody>
          <a:bodyPr/>
          <a:lstStyle/>
          <a:p>
            <a:fld id="{9DBAC5ED-916B-4A4B-9960-52DDD2B57D0D}" type="slidenum">
              <a:rPr lang="en-US" altLang="en-US" smtClean="0"/>
              <a:pPr/>
              <a:t>102</a:t>
            </a:fld>
            <a:endParaRPr lang="en-US" altLang="en-US"/>
          </a:p>
        </p:txBody>
      </p:sp>
      <p:cxnSp>
        <p:nvCxnSpPr>
          <p:cNvPr id="15" name="Straight Connector 14"/>
          <p:cNvCxnSpPr/>
          <p:nvPr/>
        </p:nvCxnSpPr>
        <p:spPr>
          <a:xfrm>
            <a:off x="3776760" y="5607270"/>
            <a:ext cx="1092422" cy="449479"/>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8058150" y="4309589"/>
            <a:ext cx="1001767" cy="412180"/>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Arrow Connector 19"/>
          <p:cNvCxnSpPr/>
          <p:nvPr/>
        </p:nvCxnSpPr>
        <p:spPr>
          <a:xfrm flipV="1">
            <a:off x="4803224" y="4733382"/>
            <a:ext cx="4170636" cy="1266708"/>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6670839" y="5316527"/>
            <a:ext cx="643125" cy="461665"/>
          </a:xfrm>
          <a:prstGeom prst="rect">
            <a:avLst/>
          </a:prstGeom>
          <a:noFill/>
        </p:spPr>
        <p:txBody>
          <a:bodyPr wrap="none" rtlCol="0">
            <a:spAutoFit/>
          </a:bodyPr>
          <a:lstStyle/>
          <a:p>
            <a:r>
              <a:rPr lang="en-US" sz="2400" dirty="0"/>
              <a:t>14”</a:t>
            </a:r>
          </a:p>
        </p:txBody>
      </p:sp>
      <p:sp>
        <p:nvSpPr>
          <p:cNvPr id="23" name="Isosceles Triangle 22"/>
          <p:cNvSpPr/>
          <p:nvPr/>
        </p:nvSpPr>
        <p:spPr>
          <a:xfrm>
            <a:off x="1962498" y="2912263"/>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191269" y="2267987"/>
            <a:ext cx="359664" cy="2276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9138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2" grpId="0"/>
      <p:bldP spid="21" grpId="0"/>
      <p:bldP spid="2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918" y="1995425"/>
            <a:ext cx="2729063" cy="977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a:t>Weld symbols – Fillet Welds</a:t>
            </a:r>
          </a:p>
        </p:txBody>
      </p:sp>
      <p:sp>
        <p:nvSpPr>
          <p:cNvPr id="5" name="Rectangle 3"/>
          <p:cNvSpPr>
            <a:spLocks noChangeArrowheads="1"/>
          </p:cNvSpPr>
          <p:nvPr/>
        </p:nvSpPr>
        <p:spPr bwMode="auto">
          <a:xfrm>
            <a:off x="1694021" y="1556794"/>
            <a:ext cx="264637" cy="1576931"/>
          </a:xfrm>
          <a:prstGeom prst="rect">
            <a:avLst/>
          </a:prstGeom>
          <a:solidFill>
            <a:srgbClr val="A3A3A3"/>
          </a:solidFill>
          <a:ln w="19050">
            <a:solidFill>
              <a:schemeClr val="tx1"/>
            </a:solidFill>
            <a:miter lim="800000"/>
            <a:headEnd type="none" w="sm" len="sm"/>
            <a:tailEnd type="none" w="sm" len="sm"/>
          </a:ln>
          <a:effectLst/>
        </p:spPr>
        <p:txBody>
          <a:bodyPr wrap="none" anchor="ctr"/>
          <a:lstStyle/>
          <a:p>
            <a:endParaRPr lang="en-US"/>
          </a:p>
        </p:txBody>
      </p:sp>
      <p:sp>
        <p:nvSpPr>
          <p:cNvPr id="6" name="Rectangle 3"/>
          <p:cNvSpPr>
            <a:spLocks noChangeArrowheads="1"/>
          </p:cNvSpPr>
          <p:nvPr/>
        </p:nvSpPr>
        <p:spPr bwMode="auto">
          <a:xfrm rot="5400000">
            <a:off x="1702965" y="2017362"/>
            <a:ext cx="274136" cy="2506863"/>
          </a:xfrm>
          <a:prstGeom prst="rect">
            <a:avLst/>
          </a:prstGeom>
          <a:solidFill>
            <a:srgbClr val="CBB595"/>
          </a:solidFill>
          <a:ln w="19050">
            <a:solidFill>
              <a:schemeClr val="tx1"/>
            </a:solidFill>
            <a:miter lim="800000"/>
            <a:headEnd type="none" w="sm" len="sm"/>
            <a:tailEnd type="none" w="sm" len="sm"/>
          </a:ln>
          <a:effectLst/>
        </p:spPr>
        <p:txBody>
          <a:bodyPr wrap="none" anchor="ctr"/>
          <a:lstStyle/>
          <a:p>
            <a:endParaRPr lang="en-US"/>
          </a:p>
        </p:txBody>
      </p:sp>
      <p:sp>
        <p:nvSpPr>
          <p:cNvPr id="7" name="TextBox 6"/>
          <p:cNvSpPr txBox="1"/>
          <p:nvPr/>
        </p:nvSpPr>
        <p:spPr>
          <a:xfrm>
            <a:off x="2703336" y="2456083"/>
            <a:ext cx="470000" cy="369332"/>
          </a:xfrm>
          <a:prstGeom prst="rect">
            <a:avLst/>
          </a:prstGeom>
          <a:noFill/>
        </p:spPr>
        <p:txBody>
          <a:bodyPr wrap="none" rtlCol="0">
            <a:spAutoFit/>
          </a:bodyPr>
          <a:lstStyle/>
          <a:p>
            <a:r>
              <a:rPr lang="en-US" baseline="30000" dirty="0"/>
              <a:t>1</a:t>
            </a:r>
            <a:r>
              <a:rPr lang="en-US" dirty="0"/>
              <a:t>/</a:t>
            </a:r>
            <a:r>
              <a:rPr lang="en-US" baseline="-25000" dirty="0"/>
              <a:t>4</a:t>
            </a:r>
          </a:p>
        </p:txBody>
      </p:sp>
      <p:sp>
        <p:nvSpPr>
          <p:cNvPr id="8" name="TextBox 7"/>
          <p:cNvSpPr txBox="1"/>
          <p:nvPr/>
        </p:nvSpPr>
        <p:spPr>
          <a:xfrm>
            <a:off x="3505200" y="2446640"/>
            <a:ext cx="518091" cy="369332"/>
          </a:xfrm>
          <a:prstGeom prst="rect">
            <a:avLst/>
          </a:prstGeom>
          <a:noFill/>
        </p:spPr>
        <p:txBody>
          <a:bodyPr wrap="none" rtlCol="0">
            <a:spAutoFit/>
          </a:bodyPr>
          <a:lstStyle/>
          <a:p>
            <a:r>
              <a:rPr lang="en-US" dirty="0"/>
              <a:t>2-4</a:t>
            </a:r>
          </a:p>
        </p:txBody>
      </p:sp>
      <p:sp>
        <p:nvSpPr>
          <p:cNvPr id="9" name="TextBox 8"/>
          <p:cNvSpPr txBox="1"/>
          <p:nvPr/>
        </p:nvSpPr>
        <p:spPr>
          <a:xfrm>
            <a:off x="392062" y="4566688"/>
            <a:ext cx="4523117" cy="830997"/>
          </a:xfrm>
          <a:prstGeom prst="rect">
            <a:avLst/>
          </a:prstGeom>
          <a:noFill/>
        </p:spPr>
        <p:txBody>
          <a:bodyPr wrap="square" rtlCol="0">
            <a:spAutoFit/>
          </a:bodyPr>
          <a:lstStyle/>
          <a:p>
            <a:pPr algn="just"/>
            <a:r>
              <a:rPr lang="en-US" sz="2400" dirty="0"/>
              <a:t>This results in ¼” intermittent welds that that are 2” long spaced at 4”</a:t>
            </a:r>
          </a:p>
        </p:txBody>
      </p:sp>
      <p:sp>
        <p:nvSpPr>
          <p:cNvPr id="10" name="Rectangle 3"/>
          <p:cNvSpPr>
            <a:spLocks noChangeArrowheads="1"/>
          </p:cNvSpPr>
          <p:nvPr/>
        </p:nvSpPr>
        <p:spPr bwMode="auto">
          <a:xfrm rot="10800000">
            <a:off x="7040123" y="663725"/>
            <a:ext cx="914400" cy="5638394"/>
          </a:xfrm>
          <a:prstGeom prst="rect">
            <a:avLst/>
          </a:prstGeom>
          <a:solidFill>
            <a:srgbClr val="CBB595"/>
          </a:solidFill>
          <a:ln w="19050">
            <a:solidFill>
              <a:schemeClr val="tx1"/>
            </a:solidFill>
            <a:miter lim="800000"/>
            <a:headEnd type="none" w="sm" len="sm"/>
            <a:tailEnd type="none" w="sm" len="sm"/>
          </a:ln>
          <a:effectLst/>
        </p:spPr>
        <p:txBody>
          <a:bodyPr wrap="none" anchor="ctr"/>
          <a:lstStyle/>
          <a:p>
            <a:endParaRPr lang="en-US"/>
          </a:p>
        </p:txBody>
      </p:sp>
      <p:sp>
        <p:nvSpPr>
          <p:cNvPr id="11" name="Rectangle 3"/>
          <p:cNvSpPr>
            <a:spLocks noChangeArrowheads="1"/>
          </p:cNvSpPr>
          <p:nvPr/>
        </p:nvSpPr>
        <p:spPr bwMode="auto">
          <a:xfrm rot="10800000">
            <a:off x="7397900" y="663725"/>
            <a:ext cx="165582" cy="5638394"/>
          </a:xfrm>
          <a:prstGeom prst="rect">
            <a:avLst/>
          </a:prstGeom>
          <a:solidFill>
            <a:srgbClr val="A3A3A3"/>
          </a:solidFill>
          <a:ln w="19050">
            <a:solidFill>
              <a:schemeClr val="tx1"/>
            </a:solidFill>
            <a:miter lim="800000"/>
            <a:headEnd type="none" w="sm" len="sm"/>
            <a:tailEnd type="none" w="sm" len="sm"/>
          </a:ln>
          <a:effectLst/>
        </p:spPr>
        <p:txBody>
          <a:bodyPr wrap="none" anchor="ctr"/>
          <a:lstStyle/>
          <a:p>
            <a:endParaRPr lang="en-US"/>
          </a:p>
        </p:txBody>
      </p:sp>
      <p:sp>
        <p:nvSpPr>
          <p:cNvPr id="12" name="Rectangle 11"/>
          <p:cNvSpPr/>
          <p:nvPr/>
        </p:nvSpPr>
        <p:spPr>
          <a:xfrm rot="5400000">
            <a:off x="7456407" y="1022853"/>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5400000">
            <a:off x="7456407" y="1741831"/>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5400000">
            <a:off x="7456407" y="2460809"/>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rot="5400000">
            <a:off x="7456407" y="3179787"/>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5400000">
            <a:off x="7456407" y="3898765"/>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5400000">
            <a:off x="7456407" y="4617743"/>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rot="5400000">
            <a:off x="7456407" y="5336721"/>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rot="5400000">
            <a:off x="7456407" y="6055699"/>
            <a:ext cx="359489" cy="133350"/>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6614022" y="1626378"/>
            <a:ext cx="1662936"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750464" y="1972652"/>
            <a:ext cx="652618"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a:off x="6679345" y="1792908"/>
            <a:ext cx="359489" cy="0"/>
          </a:xfrm>
          <a:prstGeom prst="line">
            <a:avLst/>
          </a:prstGeom>
          <a:ln w="635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295191" y="1584338"/>
            <a:ext cx="509115" cy="400110"/>
          </a:xfrm>
          <a:prstGeom prst="rect">
            <a:avLst/>
          </a:prstGeom>
          <a:noFill/>
        </p:spPr>
        <p:txBody>
          <a:bodyPr wrap="square" rtlCol="0">
            <a:spAutoFit/>
          </a:bodyPr>
          <a:lstStyle/>
          <a:p>
            <a:pPr algn="ctr"/>
            <a:r>
              <a:rPr lang="en-US" sz="2000" dirty="0"/>
              <a:t>2”</a:t>
            </a:r>
          </a:p>
        </p:txBody>
      </p:sp>
      <p:cxnSp>
        <p:nvCxnSpPr>
          <p:cNvPr id="26" name="Straight Connector 25"/>
          <p:cNvCxnSpPr/>
          <p:nvPr/>
        </p:nvCxnSpPr>
        <p:spPr>
          <a:xfrm rot="5400000" flipV="1">
            <a:off x="8018388" y="2071394"/>
            <a:ext cx="0" cy="52149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flipH="1">
            <a:off x="7864920" y="1972653"/>
            <a:ext cx="718977" cy="0"/>
          </a:xfrm>
          <a:prstGeom prst="line">
            <a:avLst/>
          </a:prstGeom>
          <a:ln w="6350">
            <a:solidFill>
              <a:schemeClr val="tx1"/>
            </a:solidFill>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114098" y="1772597"/>
            <a:ext cx="718978" cy="400110"/>
          </a:xfrm>
          <a:prstGeom prst="rect">
            <a:avLst/>
          </a:prstGeom>
          <a:noFill/>
        </p:spPr>
        <p:txBody>
          <a:bodyPr wrap="square" rtlCol="0">
            <a:spAutoFit/>
          </a:bodyPr>
          <a:lstStyle/>
          <a:p>
            <a:pPr algn="ctr"/>
            <a:r>
              <a:rPr lang="en-US" sz="2000" dirty="0"/>
              <a:t>4”</a:t>
            </a:r>
          </a:p>
        </p:txBody>
      </p:sp>
      <p:sp>
        <p:nvSpPr>
          <p:cNvPr id="29" name="Slide Number Placeholder 28"/>
          <p:cNvSpPr>
            <a:spLocks noGrp="1"/>
          </p:cNvSpPr>
          <p:nvPr>
            <p:ph type="sldNum" sz="quarter" idx="12"/>
          </p:nvPr>
        </p:nvSpPr>
        <p:spPr/>
        <p:txBody>
          <a:bodyPr/>
          <a:lstStyle/>
          <a:p>
            <a:fld id="{9DBAC5ED-916B-4A4B-9960-52DDD2B57D0D}" type="slidenum">
              <a:rPr lang="en-US" altLang="en-US" smtClean="0"/>
              <a:pPr/>
              <a:t>103</a:t>
            </a:fld>
            <a:endParaRPr lang="en-US" altLang="en-US"/>
          </a:p>
        </p:txBody>
      </p:sp>
      <p:sp>
        <p:nvSpPr>
          <p:cNvPr id="31" name="Isosceles Triangle 30"/>
          <p:cNvSpPr/>
          <p:nvPr/>
        </p:nvSpPr>
        <p:spPr>
          <a:xfrm>
            <a:off x="1973008" y="2922773"/>
            <a:ext cx="185820" cy="199083"/>
          </a:xfrm>
          <a:prstGeom prst="triangle">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474464" y="2218944"/>
            <a:ext cx="359664" cy="2276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123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5" grpId="0"/>
      <p:bldP spid="28" grpId="0"/>
      <p:bldP spid="31"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 – CJP Welds</a:t>
            </a:r>
          </a:p>
        </p:txBody>
      </p:sp>
      <p:sp>
        <p:nvSpPr>
          <p:cNvPr id="21" name="Slide Number Placeholder 20"/>
          <p:cNvSpPr>
            <a:spLocks noGrp="1"/>
          </p:cNvSpPr>
          <p:nvPr>
            <p:ph type="sldNum" sz="quarter" idx="12"/>
          </p:nvPr>
        </p:nvSpPr>
        <p:spPr/>
        <p:txBody>
          <a:bodyPr/>
          <a:lstStyle/>
          <a:p>
            <a:fld id="{9DBAC5ED-916B-4A4B-9960-52DDD2B57D0D}" type="slidenum">
              <a:rPr lang="en-US" altLang="en-US" smtClean="0"/>
              <a:pPr/>
              <a:t>104</a:t>
            </a:fld>
            <a:endParaRPr lang="en-US" altLang="en-US"/>
          </a:p>
        </p:txBody>
      </p:sp>
      <p:sp>
        <p:nvSpPr>
          <p:cNvPr id="25" name="Content Placeholder 2"/>
          <p:cNvSpPr>
            <a:spLocks noGrp="1"/>
          </p:cNvSpPr>
          <p:nvPr>
            <p:ph idx="1"/>
          </p:nvPr>
        </p:nvSpPr>
        <p:spPr>
          <a:xfrm>
            <a:off x="-53115" y="6120244"/>
            <a:ext cx="3511551" cy="915724"/>
          </a:xfrm>
        </p:spPr>
        <p:txBody>
          <a:bodyPr>
            <a:normAutofit/>
          </a:bodyPr>
          <a:lstStyle/>
          <a:p>
            <a:pPr algn="ctr"/>
            <a:r>
              <a:rPr lang="en-US" dirty="0"/>
              <a:t>Complete joint penetration (CJP) groove weld</a:t>
            </a:r>
          </a:p>
        </p:txBody>
      </p:sp>
      <p:pic>
        <p:nvPicPr>
          <p:cNvPr id="2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141" r="13983"/>
          <a:stretch/>
        </p:blipFill>
        <p:spPr bwMode="auto">
          <a:xfrm>
            <a:off x="397223" y="2834663"/>
            <a:ext cx="2861187" cy="3120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2777" y="3718546"/>
            <a:ext cx="3900380" cy="1239373"/>
          </a:xfrm>
          <a:prstGeom prst="rect">
            <a:avLst/>
          </a:prstGeom>
        </p:spPr>
      </p:pic>
      <p:grpSp>
        <p:nvGrpSpPr>
          <p:cNvPr id="32" name="Group 4"/>
          <p:cNvGrpSpPr>
            <a:grpSpLocks noChangeAspect="1"/>
          </p:cNvGrpSpPr>
          <p:nvPr/>
        </p:nvGrpSpPr>
        <p:grpSpPr bwMode="auto">
          <a:xfrm>
            <a:off x="1908369" y="1791596"/>
            <a:ext cx="3200400" cy="1043067"/>
            <a:chOff x="-2650" y="1963"/>
            <a:chExt cx="2016" cy="739"/>
          </a:xfrm>
        </p:grpSpPr>
        <p:sp>
          <p:nvSpPr>
            <p:cNvPr id="33" name="AutoShape 3"/>
            <p:cNvSpPr>
              <a:spLocks noChangeAspect="1" noChangeArrowheads="1" noTextEdit="1"/>
            </p:cNvSpPr>
            <p:nvPr/>
          </p:nvSpPr>
          <p:spPr bwMode="auto">
            <a:xfrm>
              <a:off x="-2650" y="1963"/>
              <a:ext cx="2016" cy="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Line 5"/>
            <p:cNvSpPr>
              <a:spLocks noChangeShapeType="1"/>
            </p:cNvSpPr>
            <p:nvPr/>
          </p:nvSpPr>
          <p:spPr bwMode="auto">
            <a:xfrm flipV="1">
              <a:off x="-2565" y="2222"/>
              <a:ext cx="239" cy="358"/>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2641" y="2542"/>
              <a:ext cx="124" cy="151"/>
            </a:xfrm>
            <a:custGeom>
              <a:avLst/>
              <a:gdLst>
                <a:gd name="T0" fmla="*/ 124 w 124"/>
                <a:gd name="T1" fmla="*/ 55 h 151"/>
                <a:gd name="T2" fmla="*/ 0 w 124"/>
                <a:gd name="T3" fmla="*/ 151 h 151"/>
                <a:gd name="T4" fmla="*/ 42 w 124"/>
                <a:gd name="T5" fmla="*/ 0 h 151"/>
                <a:gd name="T6" fmla="*/ 124 w 124"/>
                <a:gd name="T7" fmla="*/ 55 h 151"/>
              </a:gdLst>
              <a:ahLst/>
              <a:cxnLst>
                <a:cxn ang="0">
                  <a:pos x="T0" y="T1"/>
                </a:cxn>
                <a:cxn ang="0">
                  <a:pos x="T2" y="T3"/>
                </a:cxn>
                <a:cxn ang="0">
                  <a:pos x="T4" y="T5"/>
                </a:cxn>
                <a:cxn ang="0">
                  <a:pos x="T6" y="T7"/>
                </a:cxn>
              </a:cxnLst>
              <a:rect l="0" t="0" r="r" b="b"/>
              <a:pathLst>
                <a:path w="124" h="151">
                  <a:moveTo>
                    <a:pt x="124" y="55"/>
                  </a:moveTo>
                  <a:lnTo>
                    <a:pt x="0" y="151"/>
                  </a:lnTo>
                  <a:lnTo>
                    <a:pt x="42" y="0"/>
                  </a:lnTo>
                  <a:lnTo>
                    <a:pt x="124"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Line 7"/>
            <p:cNvSpPr>
              <a:spLocks noChangeShapeType="1"/>
            </p:cNvSpPr>
            <p:nvPr/>
          </p:nvSpPr>
          <p:spPr bwMode="auto">
            <a:xfrm flipH="1">
              <a:off x="-2326" y="2222"/>
              <a:ext cx="961" cy="0"/>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3"/>
            <p:cNvSpPr>
              <a:spLocks noChangeShapeType="1"/>
            </p:cNvSpPr>
            <p:nvPr/>
          </p:nvSpPr>
          <p:spPr bwMode="auto">
            <a:xfrm flipH="1">
              <a:off x="-1915" y="2222"/>
              <a:ext cx="165" cy="167"/>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Line 13"/>
            <p:cNvSpPr>
              <a:spLocks noChangeShapeType="1"/>
            </p:cNvSpPr>
            <p:nvPr/>
          </p:nvSpPr>
          <p:spPr bwMode="auto">
            <a:xfrm flipH="1">
              <a:off x="-1736" y="2059"/>
              <a:ext cx="148" cy="150"/>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Line 9"/>
            <p:cNvSpPr>
              <a:spLocks noChangeShapeType="1"/>
            </p:cNvSpPr>
            <p:nvPr/>
          </p:nvSpPr>
          <p:spPr bwMode="auto">
            <a:xfrm flipH="1" flipV="1">
              <a:off x="-1750" y="2222"/>
              <a:ext cx="167" cy="167"/>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Line 9"/>
            <p:cNvSpPr>
              <a:spLocks noChangeShapeType="1"/>
            </p:cNvSpPr>
            <p:nvPr/>
          </p:nvSpPr>
          <p:spPr bwMode="auto">
            <a:xfrm flipH="1" flipV="1">
              <a:off x="-1901" y="2059"/>
              <a:ext cx="163" cy="163"/>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cxnSp>
        <p:nvCxnSpPr>
          <p:cNvPr id="51" name="Straight Arrow Connector 50"/>
          <p:cNvCxnSpPr/>
          <p:nvPr/>
        </p:nvCxnSpPr>
        <p:spPr>
          <a:xfrm flipH="1">
            <a:off x="3834633" y="2331211"/>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136984" y="1501569"/>
            <a:ext cx="3736536" cy="1015663"/>
          </a:xfrm>
          <a:prstGeom prst="rect">
            <a:avLst/>
          </a:prstGeom>
          <a:noFill/>
        </p:spPr>
        <p:txBody>
          <a:bodyPr wrap="none" rtlCol="0">
            <a:spAutoFit/>
          </a:bodyPr>
          <a:lstStyle/>
          <a:p>
            <a:r>
              <a:rPr lang="en-US" sz="2000" dirty="0"/>
              <a:t>Indicates V weld on:</a:t>
            </a:r>
          </a:p>
          <a:p>
            <a:r>
              <a:rPr lang="en-US" sz="2000" dirty="0"/>
              <a:t>  Other side of connecting material</a:t>
            </a:r>
          </a:p>
          <a:p>
            <a:r>
              <a:rPr lang="en-US" sz="2000" dirty="0"/>
              <a:t>  Arrow side of connecting material</a:t>
            </a:r>
          </a:p>
        </p:txBody>
      </p:sp>
      <p:cxnSp>
        <p:nvCxnSpPr>
          <p:cNvPr id="53" name="Straight Arrow Connector 52"/>
          <p:cNvCxnSpPr/>
          <p:nvPr/>
        </p:nvCxnSpPr>
        <p:spPr>
          <a:xfrm flipH="1">
            <a:off x="3834633" y="2057129"/>
            <a:ext cx="1408780" cy="1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7045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 – CJP Welds</a:t>
            </a:r>
          </a:p>
        </p:txBody>
      </p:sp>
      <p:sp>
        <p:nvSpPr>
          <p:cNvPr id="21" name="Slide Number Placeholder 20"/>
          <p:cNvSpPr>
            <a:spLocks noGrp="1"/>
          </p:cNvSpPr>
          <p:nvPr>
            <p:ph type="sldNum" sz="quarter" idx="12"/>
          </p:nvPr>
        </p:nvSpPr>
        <p:spPr/>
        <p:txBody>
          <a:bodyPr/>
          <a:lstStyle/>
          <a:p>
            <a:fld id="{9DBAC5ED-916B-4A4B-9960-52DDD2B57D0D}" type="slidenum">
              <a:rPr lang="en-US" altLang="en-US" smtClean="0"/>
              <a:pPr/>
              <a:t>105</a:t>
            </a:fld>
            <a:endParaRPr lang="en-US" altLang="en-US"/>
          </a:p>
        </p:txBody>
      </p:sp>
      <p:grpSp>
        <p:nvGrpSpPr>
          <p:cNvPr id="32" name="Group 4"/>
          <p:cNvGrpSpPr>
            <a:grpSpLocks noChangeAspect="1"/>
          </p:cNvGrpSpPr>
          <p:nvPr/>
        </p:nvGrpSpPr>
        <p:grpSpPr bwMode="auto">
          <a:xfrm>
            <a:off x="2011556" y="2121797"/>
            <a:ext cx="3211513" cy="1434041"/>
            <a:chOff x="-2657" y="1963"/>
            <a:chExt cx="2023" cy="1016"/>
          </a:xfrm>
        </p:grpSpPr>
        <p:sp>
          <p:nvSpPr>
            <p:cNvPr id="33" name="AutoShape 3"/>
            <p:cNvSpPr>
              <a:spLocks noChangeAspect="1" noChangeArrowheads="1" noTextEdit="1"/>
            </p:cNvSpPr>
            <p:nvPr/>
          </p:nvSpPr>
          <p:spPr bwMode="auto">
            <a:xfrm>
              <a:off x="-2650" y="1963"/>
              <a:ext cx="2016" cy="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Line 5"/>
            <p:cNvSpPr>
              <a:spLocks noChangeShapeType="1"/>
            </p:cNvSpPr>
            <p:nvPr/>
          </p:nvSpPr>
          <p:spPr bwMode="auto">
            <a:xfrm flipV="1">
              <a:off x="-2625" y="2222"/>
              <a:ext cx="299" cy="720"/>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Freeform 6"/>
            <p:cNvSpPr>
              <a:spLocks/>
            </p:cNvSpPr>
            <p:nvPr/>
          </p:nvSpPr>
          <p:spPr bwMode="auto">
            <a:xfrm>
              <a:off x="-2657" y="2743"/>
              <a:ext cx="180" cy="236"/>
            </a:xfrm>
            <a:custGeom>
              <a:avLst/>
              <a:gdLst>
                <a:gd name="T0" fmla="*/ 124 w 124"/>
                <a:gd name="T1" fmla="*/ 55 h 151"/>
                <a:gd name="T2" fmla="*/ 0 w 124"/>
                <a:gd name="T3" fmla="*/ 151 h 151"/>
                <a:gd name="T4" fmla="*/ 42 w 124"/>
                <a:gd name="T5" fmla="*/ 0 h 151"/>
                <a:gd name="T6" fmla="*/ 124 w 124"/>
                <a:gd name="T7" fmla="*/ 55 h 151"/>
              </a:gdLst>
              <a:ahLst/>
              <a:cxnLst>
                <a:cxn ang="0">
                  <a:pos x="T0" y="T1"/>
                </a:cxn>
                <a:cxn ang="0">
                  <a:pos x="T2" y="T3"/>
                </a:cxn>
                <a:cxn ang="0">
                  <a:pos x="T4" y="T5"/>
                </a:cxn>
                <a:cxn ang="0">
                  <a:pos x="T6" y="T7"/>
                </a:cxn>
              </a:cxnLst>
              <a:rect l="0" t="0" r="r" b="b"/>
              <a:pathLst>
                <a:path w="124" h="151">
                  <a:moveTo>
                    <a:pt x="124" y="55"/>
                  </a:moveTo>
                  <a:lnTo>
                    <a:pt x="0" y="151"/>
                  </a:lnTo>
                  <a:lnTo>
                    <a:pt x="42" y="0"/>
                  </a:lnTo>
                  <a:lnTo>
                    <a:pt x="124"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Line 7"/>
            <p:cNvSpPr>
              <a:spLocks noChangeShapeType="1"/>
            </p:cNvSpPr>
            <p:nvPr/>
          </p:nvSpPr>
          <p:spPr bwMode="auto">
            <a:xfrm flipH="1">
              <a:off x="-2326" y="2222"/>
              <a:ext cx="961" cy="0"/>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Line 13"/>
            <p:cNvSpPr>
              <a:spLocks noChangeShapeType="1"/>
            </p:cNvSpPr>
            <p:nvPr/>
          </p:nvSpPr>
          <p:spPr bwMode="auto">
            <a:xfrm flipH="1">
              <a:off x="-1752" y="2222"/>
              <a:ext cx="2" cy="163"/>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Line 9"/>
            <p:cNvSpPr>
              <a:spLocks noChangeShapeType="1"/>
            </p:cNvSpPr>
            <p:nvPr/>
          </p:nvSpPr>
          <p:spPr bwMode="auto">
            <a:xfrm flipH="1" flipV="1">
              <a:off x="-1750" y="2222"/>
              <a:ext cx="167" cy="167"/>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cxnSp>
        <p:nvCxnSpPr>
          <p:cNvPr id="51" name="Straight Arrow Connector 50"/>
          <p:cNvCxnSpPr/>
          <p:nvPr/>
        </p:nvCxnSpPr>
        <p:spPr>
          <a:xfrm flipH="1">
            <a:off x="3948933" y="2660944"/>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2" name="TextBox 51"/>
          <p:cNvSpPr txBox="1"/>
          <p:nvPr/>
        </p:nvSpPr>
        <p:spPr>
          <a:xfrm>
            <a:off x="5396759" y="1831302"/>
            <a:ext cx="3354038" cy="1631216"/>
          </a:xfrm>
          <a:prstGeom prst="rect">
            <a:avLst/>
          </a:prstGeom>
          <a:noFill/>
        </p:spPr>
        <p:txBody>
          <a:bodyPr wrap="square" rtlCol="0">
            <a:spAutoFit/>
          </a:bodyPr>
          <a:lstStyle/>
          <a:p>
            <a:endParaRPr lang="en-US" sz="2000" dirty="0"/>
          </a:p>
          <a:p>
            <a:endParaRPr lang="en-US" sz="2000" dirty="0"/>
          </a:p>
          <a:p>
            <a:r>
              <a:rPr lang="en-US" sz="2000" dirty="0"/>
              <a:t>Indicates bevel weld</a:t>
            </a:r>
          </a:p>
          <a:p>
            <a:r>
              <a:rPr lang="en-US" sz="2000" dirty="0"/>
              <a:t>Indicates root opening</a:t>
            </a:r>
          </a:p>
          <a:p>
            <a:r>
              <a:rPr lang="en-US" sz="2000" dirty="0"/>
              <a:t>Indicates groove angle</a:t>
            </a:r>
          </a:p>
        </p:txBody>
      </p:sp>
      <p:sp>
        <p:nvSpPr>
          <p:cNvPr id="3" name="Rectangle 2"/>
          <p:cNvSpPr/>
          <p:nvPr/>
        </p:nvSpPr>
        <p:spPr>
          <a:xfrm>
            <a:off x="582517" y="3581963"/>
            <a:ext cx="3366416" cy="580766"/>
          </a:xfrm>
          <a:prstGeom prst="rect">
            <a:avLst/>
          </a:prstGeom>
          <a:no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5" name="Straight Connector 4"/>
          <p:cNvCxnSpPr/>
          <p:nvPr/>
        </p:nvCxnSpPr>
        <p:spPr>
          <a:xfrm>
            <a:off x="2036957" y="3581963"/>
            <a:ext cx="0" cy="580766"/>
          </a:xfrm>
          <a:prstGeom prst="line">
            <a:avLst/>
          </a:prstGeom>
          <a:ln w="28575"/>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flipV="1">
            <a:off x="2213169" y="3581963"/>
            <a:ext cx="429586" cy="580766"/>
          </a:xfrm>
          <a:prstGeom prst="line">
            <a:avLst/>
          </a:prstGeom>
          <a:ln w="28575"/>
        </p:spPr>
        <p:style>
          <a:lnRef idx="1">
            <a:schemeClr val="dk1"/>
          </a:lnRef>
          <a:fillRef idx="0">
            <a:schemeClr val="dk1"/>
          </a:fillRef>
          <a:effectRef idx="0">
            <a:schemeClr val="dk1"/>
          </a:effectRef>
          <a:fontRef idx="minor">
            <a:schemeClr val="tx1"/>
          </a:fontRef>
        </p:style>
      </p:cxnSp>
      <p:sp>
        <p:nvSpPr>
          <p:cNvPr id="10" name="Isosceles Triangle 9"/>
          <p:cNvSpPr/>
          <p:nvPr/>
        </p:nvSpPr>
        <p:spPr>
          <a:xfrm>
            <a:off x="2062189" y="3496357"/>
            <a:ext cx="659845" cy="556208"/>
          </a:xfrm>
          <a:custGeom>
            <a:avLst/>
            <a:gdLst>
              <a:gd name="connsiteX0" fmla="*/ 0 w 415298"/>
              <a:gd name="connsiteY0" fmla="*/ 409613 h 409613"/>
              <a:gd name="connsiteX1" fmla="*/ 207649 w 415298"/>
              <a:gd name="connsiteY1" fmla="*/ 0 h 409613"/>
              <a:gd name="connsiteX2" fmla="*/ 415298 w 415298"/>
              <a:gd name="connsiteY2" fmla="*/ 409613 h 409613"/>
              <a:gd name="connsiteX3" fmla="*/ 0 w 415298"/>
              <a:gd name="connsiteY3" fmla="*/ 409613 h 409613"/>
              <a:gd name="connsiteX0" fmla="*/ 0 w 415298"/>
              <a:gd name="connsiteY0" fmla="*/ 627822 h 627822"/>
              <a:gd name="connsiteX1" fmla="*/ 207649 w 415298"/>
              <a:gd name="connsiteY1" fmla="*/ 0 h 627822"/>
              <a:gd name="connsiteX2" fmla="*/ 415298 w 415298"/>
              <a:gd name="connsiteY2" fmla="*/ 409613 h 627822"/>
              <a:gd name="connsiteX3" fmla="*/ 0 w 415298"/>
              <a:gd name="connsiteY3" fmla="*/ 627822 h 627822"/>
              <a:gd name="connsiteX0" fmla="*/ 169 w 415467"/>
              <a:gd name="connsiteY0" fmla="*/ 721340 h 721340"/>
              <a:gd name="connsiteX1" fmla="*/ 0 w 415467"/>
              <a:gd name="connsiteY1" fmla="*/ 0 h 721340"/>
              <a:gd name="connsiteX2" fmla="*/ 415467 w 415467"/>
              <a:gd name="connsiteY2" fmla="*/ 503131 h 721340"/>
              <a:gd name="connsiteX3" fmla="*/ 169 w 415467"/>
              <a:gd name="connsiteY3" fmla="*/ 721340 h 721340"/>
              <a:gd name="connsiteX0" fmla="*/ 169 w 488203"/>
              <a:gd name="connsiteY0" fmla="*/ 721340 h 721340"/>
              <a:gd name="connsiteX1" fmla="*/ 0 w 488203"/>
              <a:gd name="connsiteY1" fmla="*/ 0 h 721340"/>
              <a:gd name="connsiteX2" fmla="*/ 488203 w 488203"/>
              <a:gd name="connsiteY2" fmla="*/ 35540 h 721340"/>
              <a:gd name="connsiteX3" fmla="*/ 169 w 488203"/>
              <a:gd name="connsiteY3" fmla="*/ 721340 h 721340"/>
              <a:gd name="connsiteX0" fmla="*/ 169 w 712910"/>
              <a:gd name="connsiteY0" fmla="*/ 864613 h 864613"/>
              <a:gd name="connsiteX1" fmla="*/ 0 w 712910"/>
              <a:gd name="connsiteY1" fmla="*/ 143273 h 864613"/>
              <a:gd name="connsiteX2" fmla="*/ 712910 w 712910"/>
              <a:gd name="connsiteY2" fmla="*/ 0 h 864613"/>
              <a:gd name="connsiteX3" fmla="*/ 169 w 712910"/>
              <a:gd name="connsiteY3" fmla="*/ 864613 h 864613"/>
              <a:gd name="connsiteX0" fmla="*/ 169 w 712910"/>
              <a:gd name="connsiteY0" fmla="*/ 915703 h 915703"/>
              <a:gd name="connsiteX1" fmla="*/ 0 w 712910"/>
              <a:gd name="connsiteY1" fmla="*/ 143273 h 915703"/>
              <a:gd name="connsiteX2" fmla="*/ 712910 w 712910"/>
              <a:gd name="connsiteY2" fmla="*/ 0 h 915703"/>
              <a:gd name="connsiteX3" fmla="*/ 169 w 712910"/>
              <a:gd name="connsiteY3" fmla="*/ 915703 h 915703"/>
              <a:gd name="connsiteX0" fmla="*/ 169 w 752564"/>
              <a:gd name="connsiteY0" fmla="*/ 915703 h 915703"/>
              <a:gd name="connsiteX1" fmla="*/ 0 w 752564"/>
              <a:gd name="connsiteY1" fmla="*/ 143273 h 915703"/>
              <a:gd name="connsiteX2" fmla="*/ 752564 w 752564"/>
              <a:gd name="connsiteY2" fmla="*/ 0 h 915703"/>
              <a:gd name="connsiteX3" fmla="*/ 169 w 752564"/>
              <a:gd name="connsiteY3" fmla="*/ 915703 h 915703"/>
              <a:gd name="connsiteX0" fmla="*/ 169 w 1030144"/>
              <a:gd name="connsiteY0" fmla="*/ 839069 h 839069"/>
              <a:gd name="connsiteX1" fmla="*/ 0 w 1030144"/>
              <a:gd name="connsiteY1" fmla="*/ 66639 h 839069"/>
              <a:gd name="connsiteX2" fmla="*/ 1030144 w 1030144"/>
              <a:gd name="connsiteY2" fmla="*/ 0 h 839069"/>
              <a:gd name="connsiteX3" fmla="*/ 169 w 1030144"/>
              <a:gd name="connsiteY3" fmla="*/ 839069 h 839069"/>
            </a:gdLst>
            <a:ahLst/>
            <a:cxnLst>
              <a:cxn ang="0">
                <a:pos x="connsiteX0" y="connsiteY0"/>
              </a:cxn>
              <a:cxn ang="0">
                <a:pos x="connsiteX1" y="connsiteY1"/>
              </a:cxn>
              <a:cxn ang="0">
                <a:pos x="connsiteX2" y="connsiteY2"/>
              </a:cxn>
              <a:cxn ang="0">
                <a:pos x="connsiteX3" y="connsiteY3"/>
              </a:cxn>
            </a:cxnLst>
            <a:rect l="l" t="t" r="r" b="b"/>
            <a:pathLst>
              <a:path w="1030144" h="839069">
                <a:moveTo>
                  <a:pt x="169" y="839069"/>
                </a:moveTo>
                <a:cubicBezTo>
                  <a:pt x="113" y="598622"/>
                  <a:pt x="56" y="307086"/>
                  <a:pt x="0" y="66639"/>
                </a:cubicBezTo>
                <a:lnTo>
                  <a:pt x="1030144" y="0"/>
                </a:lnTo>
                <a:lnTo>
                  <a:pt x="169" y="839069"/>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816960" y="4162729"/>
            <a:ext cx="727274" cy="27971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8" name="Straight Arrow Connector 37"/>
          <p:cNvCxnSpPr/>
          <p:nvPr/>
        </p:nvCxnSpPr>
        <p:spPr>
          <a:xfrm flipH="1" flipV="1">
            <a:off x="2557841" y="4442446"/>
            <a:ext cx="686138" cy="2347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258904" y="3842170"/>
            <a:ext cx="1430520" cy="1015663"/>
          </a:xfrm>
          <a:prstGeom prst="rect">
            <a:avLst/>
          </a:prstGeom>
          <a:noFill/>
        </p:spPr>
        <p:txBody>
          <a:bodyPr wrap="none" rtlCol="0">
            <a:spAutoFit/>
          </a:bodyPr>
          <a:lstStyle/>
          <a:p>
            <a:endParaRPr lang="en-US" sz="2000" dirty="0"/>
          </a:p>
          <a:p>
            <a:endParaRPr lang="en-US" sz="2000" dirty="0"/>
          </a:p>
          <a:p>
            <a:r>
              <a:rPr lang="en-US" sz="2000" dirty="0"/>
              <a:t>backing bar</a:t>
            </a:r>
          </a:p>
        </p:txBody>
      </p:sp>
      <p:sp>
        <p:nvSpPr>
          <p:cNvPr id="12" name="Rectangle 11"/>
          <p:cNvSpPr/>
          <p:nvPr/>
        </p:nvSpPr>
        <p:spPr>
          <a:xfrm>
            <a:off x="3289300" y="2235200"/>
            <a:ext cx="427232" cy="252163"/>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cxnSp>
        <p:nvCxnSpPr>
          <p:cNvPr id="40" name="Straight Arrow Connector 39"/>
          <p:cNvCxnSpPr/>
          <p:nvPr/>
        </p:nvCxnSpPr>
        <p:spPr>
          <a:xfrm flipH="1">
            <a:off x="3946706" y="2336122"/>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5394532" y="1509378"/>
            <a:ext cx="2389116" cy="1015663"/>
          </a:xfrm>
          <a:prstGeom prst="rect">
            <a:avLst/>
          </a:prstGeom>
          <a:noFill/>
        </p:spPr>
        <p:txBody>
          <a:bodyPr wrap="none" rtlCol="0">
            <a:spAutoFit/>
          </a:bodyPr>
          <a:lstStyle/>
          <a:p>
            <a:endParaRPr lang="en-US" sz="2000" dirty="0"/>
          </a:p>
          <a:p>
            <a:endParaRPr lang="en-US" sz="2000" dirty="0"/>
          </a:p>
          <a:p>
            <a:r>
              <a:rPr lang="en-US" sz="2000" dirty="0"/>
              <a:t>Indicates backing bar</a:t>
            </a:r>
          </a:p>
        </p:txBody>
      </p:sp>
      <p:sp>
        <p:nvSpPr>
          <p:cNvPr id="16" name="Rectangle 15"/>
          <p:cNvSpPr/>
          <p:nvPr/>
        </p:nvSpPr>
        <p:spPr>
          <a:xfrm>
            <a:off x="3276187" y="2725900"/>
            <a:ext cx="553357" cy="369332"/>
          </a:xfrm>
          <a:prstGeom prst="rect">
            <a:avLst/>
          </a:prstGeom>
        </p:spPr>
        <p:txBody>
          <a:bodyPr wrap="none">
            <a:spAutoFit/>
          </a:bodyPr>
          <a:lstStyle/>
          <a:p>
            <a:r>
              <a:rPr lang="en-US" dirty="0"/>
              <a:t>1/8</a:t>
            </a:r>
            <a:endParaRPr lang="en-US" baseline="30000" dirty="0"/>
          </a:p>
        </p:txBody>
      </p:sp>
      <p:sp>
        <p:nvSpPr>
          <p:cNvPr id="44" name="Rectangle 43"/>
          <p:cNvSpPr/>
          <p:nvPr/>
        </p:nvSpPr>
        <p:spPr>
          <a:xfrm>
            <a:off x="2170350" y="3310466"/>
            <a:ext cx="514885" cy="369332"/>
          </a:xfrm>
          <a:prstGeom prst="rect">
            <a:avLst/>
          </a:prstGeom>
        </p:spPr>
        <p:txBody>
          <a:bodyPr wrap="none">
            <a:spAutoFit/>
          </a:bodyPr>
          <a:lstStyle/>
          <a:p>
            <a:r>
              <a:rPr lang="en-US" dirty="0"/>
              <a:t>45</a:t>
            </a:r>
            <a:r>
              <a:rPr lang="en-US" baseline="30000" dirty="0"/>
              <a:t>o</a:t>
            </a:r>
          </a:p>
        </p:txBody>
      </p:sp>
      <p:sp>
        <p:nvSpPr>
          <p:cNvPr id="17" name="Arc 16"/>
          <p:cNvSpPr/>
          <p:nvPr/>
        </p:nvSpPr>
        <p:spPr>
          <a:xfrm>
            <a:off x="2049489" y="3614249"/>
            <a:ext cx="365773" cy="358138"/>
          </a:xfrm>
          <a:prstGeom prst="arc">
            <a:avLst>
              <a:gd name="adj1" fmla="val 15390286"/>
              <a:gd name="adj2" fmla="val 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Rectangle 46"/>
          <p:cNvSpPr/>
          <p:nvPr/>
        </p:nvSpPr>
        <p:spPr>
          <a:xfrm>
            <a:off x="3326719" y="3016669"/>
            <a:ext cx="514885" cy="369332"/>
          </a:xfrm>
          <a:prstGeom prst="rect">
            <a:avLst/>
          </a:prstGeom>
        </p:spPr>
        <p:txBody>
          <a:bodyPr wrap="none">
            <a:spAutoFit/>
          </a:bodyPr>
          <a:lstStyle/>
          <a:p>
            <a:r>
              <a:rPr lang="en-US" dirty="0"/>
              <a:t>45</a:t>
            </a:r>
            <a:r>
              <a:rPr lang="en-US" baseline="30000" dirty="0"/>
              <a:t>o</a:t>
            </a:r>
          </a:p>
        </p:txBody>
      </p:sp>
      <p:cxnSp>
        <p:nvCxnSpPr>
          <p:cNvPr id="54" name="Straight Arrow Connector 53"/>
          <p:cNvCxnSpPr/>
          <p:nvPr/>
        </p:nvCxnSpPr>
        <p:spPr>
          <a:xfrm flipH="1">
            <a:off x="3948933" y="2933795"/>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a:off x="3948933" y="3222734"/>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6" name="Rectangle 55"/>
          <p:cNvSpPr/>
          <p:nvPr/>
        </p:nvSpPr>
        <p:spPr>
          <a:xfrm>
            <a:off x="1842230" y="4469664"/>
            <a:ext cx="641522" cy="369332"/>
          </a:xfrm>
          <a:prstGeom prst="rect">
            <a:avLst/>
          </a:prstGeom>
        </p:spPr>
        <p:txBody>
          <a:bodyPr wrap="none">
            <a:spAutoFit/>
          </a:bodyPr>
          <a:lstStyle/>
          <a:p>
            <a:r>
              <a:rPr lang="en-US" dirty="0"/>
              <a:t>1/8”</a:t>
            </a:r>
            <a:endParaRPr lang="en-US" baseline="30000" dirty="0"/>
          </a:p>
        </p:txBody>
      </p:sp>
      <p:cxnSp>
        <p:nvCxnSpPr>
          <p:cNvPr id="26" name="Straight Arrow Connector 25"/>
          <p:cNvCxnSpPr/>
          <p:nvPr/>
        </p:nvCxnSpPr>
        <p:spPr>
          <a:xfrm>
            <a:off x="2036957" y="4302587"/>
            <a:ext cx="195418"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46" name="Straight Connector 45"/>
          <p:cNvCxnSpPr/>
          <p:nvPr/>
        </p:nvCxnSpPr>
        <p:spPr>
          <a:xfrm>
            <a:off x="2053066" y="4211515"/>
            <a:ext cx="0" cy="141556"/>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2217302" y="4211515"/>
            <a:ext cx="0" cy="141556"/>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75657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 – PJP Welds</a:t>
            </a:r>
          </a:p>
        </p:txBody>
      </p:sp>
      <p:sp>
        <p:nvSpPr>
          <p:cNvPr id="21" name="Slide Number Placeholder 20"/>
          <p:cNvSpPr>
            <a:spLocks noGrp="1"/>
          </p:cNvSpPr>
          <p:nvPr>
            <p:ph type="sldNum" sz="quarter" idx="12"/>
          </p:nvPr>
        </p:nvSpPr>
        <p:spPr/>
        <p:txBody>
          <a:bodyPr/>
          <a:lstStyle/>
          <a:p>
            <a:fld id="{9DBAC5ED-916B-4A4B-9960-52DDD2B57D0D}" type="slidenum">
              <a:rPr lang="en-US" altLang="en-US" smtClean="0"/>
              <a:pPr/>
              <a:t>106</a:t>
            </a:fld>
            <a:endParaRPr lang="en-US" altLang="en-US"/>
          </a:p>
        </p:txBody>
      </p:sp>
      <p:sp>
        <p:nvSpPr>
          <p:cNvPr id="7" name="Content Placeholder 2"/>
          <p:cNvSpPr txBox="1">
            <a:spLocks/>
          </p:cNvSpPr>
          <p:nvPr/>
        </p:nvSpPr>
        <p:spPr>
          <a:xfrm>
            <a:off x="226094" y="6397044"/>
            <a:ext cx="5733562" cy="480060"/>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None/>
            </a:pPr>
            <a:r>
              <a:rPr lang="en-US" dirty="0"/>
              <a:t>Partial joint penetration (PJP) groove weld</a:t>
            </a:r>
          </a:p>
        </p:txBody>
      </p:sp>
      <p:sp>
        <p:nvSpPr>
          <p:cNvPr id="23" name="AutoShape 3"/>
          <p:cNvSpPr>
            <a:spLocks noChangeAspect="1" noChangeArrowheads="1" noTextEdit="1"/>
          </p:cNvSpPr>
          <p:nvPr/>
        </p:nvSpPr>
        <p:spPr bwMode="auto">
          <a:xfrm>
            <a:off x="4071143" y="2641516"/>
            <a:ext cx="3200401" cy="1043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Line 5"/>
          <p:cNvSpPr>
            <a:spLocks noChangeShapeType="1"/>
          </p:cNvSpPr>
          <p:nvPr/>
        </p:nvSpPr>
        <p:spPr bwMode="auto">
          <a:xfrm flipV="1">
            <a:off x="2116930" y="3117177"/>
            <a:ext cx="1084263" cy="575874"/>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6"/>
          <p:cNvSpPr>
            <a:spLocks/>
          </p:cNvSpPr>
          <p:nvPr/>
        </p:nvSpPr>
        <p:spPr bwMode="auto">
          <a:xfrm rot="1200000">
            <a:off x="2129630" y="3491213"/>
            <a:ext cx="246063" cy="262531"/>
          </a:xfrm>
          <a:custGeom>
            <a:avLst/>
            <a:gdLst>
              <a:gd name="T0" fmla="*/ 124 w 124"/>
              <a:gd name="T1" fmla="*/ 55 h 151"/>
              <a:gd name="T2" fmla="*/ 0 w 124"/>
              <a:gd name="T3" fmla="*/ 151 h 151"/>
              <a:gd name="T4" fmla="*/ 42 w 124"/>
              <a:gd name="T5" fmla="*/ 0 h 151"/>
              <a:gd name="T6" fmla="*/ 124 w 124"/>
              <a:gd name="T7" fmla="*/ 55 h 151"/>
            </a:gdLst>
            <a:ahLst/>
            <a:cxnLst>
              <a:cxn ang="0">
                <a:pos x="T0" y="T1"/>
              </a:cxn>
              <a:cxn ang="0">
                <a:pos x="T2" y="T3"/>
              </a:cxn>
              <a:cxn ang="0">
                <a:pos x="T4" y="T5"/>
              </a:cxn>
              <a:cxn ang="0">
                <a:pos x="T6" y="T7"/>
              </a:cxn>
            </a:cxnLst>
            <a:rect l="0" t="0" r="r" b="b"/>
            <a:pathLst>
              <a:path w="124" h="151">
                <a:moveTo>
                  <a:pt x="124" y="55"/>
                </a:moveTo>
                <a:lnTo>
                  <a:pt x="0" y="151"/>
                </a:lnTo>
                <a:lnTo>
                  <a:pt x="42" y="0"/>
                </a:lnTo>
                <a:lnTo>
                  <a:pt x="124" y="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Line 7"/>
          <p:cNvSpPr>
            <a:spLocks noChangeShapeType="1"/>
          </p:cNvSpPr>
          <p:nvPr/>
        </p:nvSpPr>
        <p:spPr bwMode="auto">
          <a:xfrm flipH="1">
            <a:off x="3201192" y="3121411"/>
            <a:ext cx="1904207" cy="0"/>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Line 7"/>
          <p:cNvSpPr>
            <a:spLocks noChangeShapeType="1"/>
          </p:cNvSpPr>
          <p:nvPr/>
        </p:nvSpPr>
        <p:spPr bwMode="auto">
          <a:xfrm>
            <a:off x="4350543" y="2911104"/>
            <a:ext cx="0" cy="210307"/>
          </a:xfrm>
          <a:prstGeom prst="line">
            <a:avLst/>
          </a:prstGeom>
          <a:noFill/>
          <a:ln w="2857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Oval 39"/>
          <p:cNvSpPr/>
          <p:nvPr/>
        </p:nvSpPr>
        <p:spPr>
          <a:xfrm>
            <a:off x="4114800" y="2554800"/>
            <a:ext cx="464343" cy="356304"/>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3821412" y="2451235"/>
            <a:ext cx="1368425" cy="2906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Arrow Connector 41"/>
          <p:cNvCxnSpPr/>
          <p:nvPr/>
        </p:nvCxnSpPr>
        <p:spPr>
          <a:xfrm flipH="1">
            <a:off x="4721866" y="2911104"/>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210557" y="2064182"/>
            <a:ext cx="1861087" cy="1015663"/>
          </a:xfrm>
          <a:prstGeom prst="rect">
            <a:avLst/>
          </a:prstGeom>
          <a:noFill/>
        </p:spPr>
        <p:txBody>
          <a:bodyPr wrap="none" rtlCol="0">
            <a:spAutoFit/>
          </a:bodyPr>
          <a:lstStyle/>
          <a:p>
            <a:endParaRPr lang="en-US" sz="2000" dirty="0"/>
          </a:p>
          <a:p>
            <a:endParaRPr lang="en-US" sz="2000" dirty="0"/>
          </a:p>
          <a:p>
            <a:r>
              <a:rPr lang="en-US" sz="2000" dirty="0"/>
              <a:t>Indicates U weld</a:t>
            </a:r>
          </a:p>
        </p:txBody>
      </p:sp>
      <p:sp>
        <p:nvSpPr>
          <p:cNvPr id="44" name="Rectangle 43"/>
          <p:cNvSpPr/>
          <p:nvPr/>
        </p:nvSpPr>
        <p:spPr>
          <a:xfrm>
            <a:off x="3334089" y="2672668"/>
            <a:ext cx="553357" cy="369332"/>
          </a:xfrm>
          <a:prstGeom prst="rect">
            <a:avLst/>
          </a:prstGeom>
        </p:spPr>
        <p:txBody>
          <a:bodyPr wrap="none">
            <a:spAutoFit/>
          </a:bodyPr>
          <a:lstStyle/>
          <a:p>
            <a:r>
              <a:rPr lang="en-US" dirty="0"/>
              <a:t>3/4</a:t>
            </a:r>
            <a:endParaRPr lang="en-US" baseline="30000" dirty="0"/>
          </a:p>
        </p:txBody>
      </p:sp>
      <p:sp>
        <p:nvSpPr>
          <p:cNvPr id="45" name="Rectangle 44"/>
          <p:cNvSpPr/>
          <p:nvPr/>
        </p:nvSpPr>
        <p:spPr>
          <a:xfrm>
            <a:off x="614959" y="3874999"/>
            <a:ext cx="3366416" cy="580766"/>
          </a:xfrm>
          <a:prstGeom prst="rect">
            <a:avLst/>
          </a:prstGeom>
          <a:no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46" name="Straight Connector 45"/>
          <p:cNvCxnSpPr/>
          <p:nvPr/>
        </p:nvCxnSpPr>
        <p:spPr>
          <a:xfrm>
            <a:off x="2069399" y="3874999"/>
            <a:ext cx="0" cy="580766"/>
          </a:xfrm>
          <a:prstGeom prst="line">
            <a:avLst/>
          </a:prstGeom>
          <a:ln w="28575"/>
        </p:spPr>
        <p:style>
          <a:lnRef idx="1">
            <a:schemeClr val="dk1"/>
          </a:lnRef>
          <a:fillRef idx="0">
            <a:schemeClr val="dk1"/>
          </a:fillRef>
          <a:effectRef idx="0">
            <a:schemeClr val="dk1"/>
          </a:effectRef>
          <a:fontRef idx="minor">
            <a:schemeClr val="tx1"/>
          </a:fontRef>
        </p:style>
      </p:cxnSp>
      <p:sp>
        <p:nvSpPr>
          <p:cNvPr id="58" name="Rectangle 57"/>
          <p:cNvSpPr/>
          <p:nvPr/>
        </p:nvSpPr>
        <p:spPr>
          <a:xfrm>
            <a:off x="6188138" y="5318297"/>
            <a:ext cx="2081397" cy="4499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4230180" y="4134305"/>
            <a:ext cx="641522" cy="369332"/>
          </a:xfrm>
          <a:prstGeom prst="rect">
            <a:avLst/>
          </a:prstGeom>
        </p:spPr>
        <p:txBody>
          <a:bodyPr wrap="none">
            <a:spAutoFit/>
          </a:bodyPr>
          <a:lstStyle/>
          <a:p>
            <a:r>
              <a:rPr lang="en-US" dirty="0"/>
              <a:t>3/4”</a:t>
            </a:r>
            <a:endParaRPr lang="en-US" baseline="30000" dirty="0"/>
          </a:p>
        </p:txBody>
      </p:sp>
      <p:cxnSp>
        <p:nvCxnSpPr>
          <p:cNvPr id="62" name="Straight Connector 61"/>
          <p:cNvCxnSpPr/>
          <p:nvPr/>
        </p:nvCxnSpPr>
        <p:spPr>
          <a:xfrm>
            <a:off x="2293172" y="4164838"/>
            <a:ext cx="2122858" cy="22709"/>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4071143" y="4465658"/>
            <a:ext cx="344887" cy="3689"/>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p:nvPr/>
        </p:nvCxnSpPr>
        <p:spPr>
          <a:xfrm flipH="1">
            <a:off x="1595447" y="4514850"/>
            <a:ext cx="187633" cy="500620"/>
          </a:xfrm>
          <a:prstGeom prst="line">
            <a:avLst/>
          </a:prstGeom>
          <a:ln>
            <a:prstDash val="solid"/>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2373630" y="4531534"/>
            <a:ext cx="149246" cy="476008"/>
          </a:xfrm>
          <a:prstGeom prst="line">
            <a:avLst/>
          </a:prstGeom>
        </p:spPr>
        <p:style>
          <a:lnRef idx="1">
            <a:schemeClr val="accent1"/>
          </a:lnRef>
          <a:fillRef idx="0">
            <a:schemeClr val="accent1"/>
          </a:fillRef>
          <a:effectRef idx="0">
            <a:schemeClr val="accent1"/>
          </a:effectRef>
          <a:fontRef idx="minor">
            <a:schemeClr val="tx1"/>
          </a:fontRef>
        </p:style>
      </p:cxnSp>
      <p:sp>
        <p:nvSpPr>
          <p:cNvPr id="72" name="Rectangle 71"/>
          <p:cNvSpPr/>
          <p:nvPr/>
        </p:nvSpPr>
        <p:spPr>
          <a:xfrm>
            <a:off x="4119381" y="2379787"/>
            <a:ext cx="514885" cy="369332"/>
          </a:xfrm>
          <a:prstGeom prst="rect">
            <a:avLst/>
          </a:prstGeom>
        </p:spPr>
        <p:txBody>
          <a:bodyPr wrap="none">
            <a:spAutoFit/>
          </a:bodyPr>
          <a:lstStyle/>
          <a:p>
            <a:r>
              <a:rPr lang="en-US" dirty="0"/>
              <a:t>60</a:t>
            </a:r>
            <a:r>
              <a:rPr lang="en-US" baseline="30000" dirty="0"/>
              <a:t>o</a:t>
            </a:r>
          </a:p>
        </p:txBody>
      </p:sp>
      <p:cxnSp>
        <p:nvCxnSpPr>
          <p:cNvPr id="77" name="Straight Arrow Connector 76"/>
          <p:cNvCxnSpPr/>
          <p:nvPr/>
        </p:nvCxnSpPr>
        <p:spPr>
          <a:xfrm flipH="1">
            <a:off x="4721866" y="2535257"/>
            <a:ext cx="140878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6210557" y="1688335"/>
            <a:ext cx="2505173" cy="1015663"/>
          </a:xfrm>
          <a:prstGeom prst="rect">
            <a:avLst/>
          </a:prstGeom>
          <a:noFill/>
        </p:spPr>
        <p:txBody>
          <a:bodyPr wrap="none" rtlCol="0">
            <a:spAutoFit/>
          </a:bodyPr>
          <a:lstStyle/>
          <a:p>
            <a:endParaRPr lang="en-US" sz="2000" dirty="0"/>
          </a:p>
          <a:p>
            <a:endParaRPr lang="en-US" sz="2000" dirty="0"/>
          </a:p>
          <a:p>
            <a:r>
              <a:rPr lang="en-US" sz="2000" dirty="0"/>
              <a:t>Indicates groove angle</a:t>
            </a:r>
          </a:p>
        </p:txBody>
      </p:sp>
      <p:sp>
        <p:nvSpPr>
          <p:cNvPr id="79" name="TextBox 78"/>
          <p:cNvSpPr txBox="1"/>
          <p:nvPr/>
        </p:nvSpPr>
        <p:spPr>
          <a:xfrm>
            <a:off x="376257" y="2064182"/>
            <a:ext cx="2087110" cy="1015663"/>
          </a:xfrm>
          <a:prstGeom prst="rect">
            <a:avLst/>
          </a:prstGeom>
          <a:noFill/>
        </p:spPr>
        <p:txBody>
          <a:bodyPr wrap="none" rtlCol="0">
            <a:spAutoFit/>
          </a:bodyPr>
          <a:lstStyle/>
          <a:p>
            <a:endParaRPr lang="en-US" sz="2000" dirty="0"/>
          </a:p>
          <a:p>
            <a:endParaRPr lang="en-US" sz="2000" dirty="0"/>
          </a:p>
          <a:p>
            <a:r>
              <a:rPr lang="en-US" sz="2000" dirty="0"/>
              <a:t>Indicates weld size</a:t>
            </a:r>
          </a:p>
        </p:txBody>
      </p:sp>
      <p:cxnSp>
        <p:nvCxnSpPr>
          <p:cNvPr id="80" name="Straight Arrow Connector 79"/>
          <p:cNvCxnSpPr/>
          <p:nvPr/>
        </p:nvCxnSpPr>
        <p:spPr>
          <a:xfrm>
            <a:off x="2413169" y="2911104"/>
            <a:ext cx="78802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1808480" y="4164042"/>
            <a:ext cx="542925" cy="301616"/>
          </a:xfrm>
          <a:custGeom>
            <a:avLst/>
            <a:gdLst>
              <a:gd name="connsiteX0" fmla="*/ 0 w 520065"/>
              <a:gd name="connsiteY0" fmla="*/ 282228 h 287943"/>
              <a:gd name="connsiteX1" fmla="*/ 24765 w 520065"/>
              <a:gd name="connsiteY1" fmla="*/ 171738 h 287943"/>
              <a:gd name="connsiteX2" fmla="*/ 76200 w 520065"/>
              <a:gd name="connsiteY2" fmla="*/ 99348 h 287943"/>
              <a:gd name="connsiteX3" fmla="*/ 156210 w 520065"/>
              <a:gd name="connsiteY3" fmla="*/ 30768 h 287943"/>
              <a:gd name="connsiteX4" fmla="*/ 224790 w 520065"/>
              <a:gd name="connsiteY4" fmla="*/ 2193 h 287943"/>
              <a:gd name="connsiteX5" fmla="*/ 280035 w 520065"/>
              <a:gd name="connsiteY5" fmla="*/ 4098 h 287943"/>
              <a:gd name="connsiteX6" fmla="*/ 352425 w 520065"/>
              <a:gd name="connsiteY6" fmla="*/ 21243 h 287943"/>
              <a:gd name="connsiteX7" fmla="*/ 422910 w 520065"/>
              <a:gd name="connsiteY7" fmla="*/ 86013 h 287943"/>
              <a:gd name="connsiteX8" fmla="*/ 478155 w 520065"/>
              <a:gd name="connsiteY8" fmla="*/ 160308 h 287943"/>
              <a:gd name="connsiteX9" fmla="*/ 510540 w 520065"/>
              <a:gd name="connsiteY9" fmla="*/ 236508 h 287943"/>
              <a:gd name="connsiteX10" fmla="*/ 520065 w 520065"/>
              <a:gd name="connsiteY10" fmla="*/ 287943 h 287943"/>
              <a:gd name="connsiteX0" fmla="*/ 0 w 542925"/>
              <a:gd name="connsiteY0" fmla="*/ 282228 h 291753"/>
              <a:gd name="connsiteX1" fmla="*/ 24765 w 542925"/>
              <a:gd name="connsiteY1" fmla="*/ 171738 h 291753"/>
              <a:gd name="connsiteX2" fmla="*/ 76200 w 542925"/>
              <a:gd name="connsiteY2" fmla="*/ 99348 h 291753"/>
              <a:gd name="connsiteX3" fmla="*/ 156210 w 542925"/>
              <a:gd name="connsiteY3" fmla="*/ 30768 h 291753"/>
              <a:gd name="connsiteX4" fmla="*/ 224790 w 542925"/>
              <a:gd name="connsiteY4" fmla="*/ 2193 h 291753"/>
              <a:gd name="connsiteX5" fmla="*/ 280035 w 542925"/>
              <a:gd name="connsiteY5" fmla="*/ 4098 h 291753"/>
              <a:gd name="connsiteX6" fmla="*/ 352425 w 542925"/>
              <a:gd name="connsiteY6" fmla="*/ 21243 h 291753"/>
              <a:gd name="connsiteX7" fmla="*/ 422910 w 542925"/>
              <a:gd name="connsiteY7" fmla="*/ 86013 h 291753"/>
              <a:gd name="connsiteX8" fmla="*/ 478155 w 542925"/>
              <a:gd name="connsiteY8" fmla="*/ 160308 h 291753"/>
              <a:gd name="connsiteX9" fmla="*/ 510540 w 542925"/>
              <a:gd name="connsiteY9" fmla="*/ 236508 h 291753"/>
              <a:gd name="connsiteX10" fmla="*/ 542925 w 542925"/>
              <a:gd name="connsiteY10" fmla="*/ 291753 h 291753"/>
              <a:gd name="connsiteX0" fmla="*/ 0 w 542925"/>
              <a:gd name="connsiteY0" fmla="*/ 282228 h 291753"/>
              <a:gd name="connsiteX1" fmla="*/ 24765 w 542925"/>
              <a:gd name="connsiteY1" fmla="*/ 171738 h 291753"/>
              <a:gd name="connsiteX2" fmla="*/ 76200 w 542925"/>
              <a:gd name="connsiteY2" fmla="*/ 99348 h 291753"/>
              <a:gd name="connsiteX3" fmla="*/ 156210 w 542925"/>
              <a:gd name="connsiteY3" fmla="*/ 30768 h 291753"/>
              <a:gd name="connsiteX4" fmla="*/ 224790 w 542925"/>
              <a:gd name="connsiteY4" fmla="*/ 2193 h 291753"/>
              <a:gd name="connsiteX5" fmla="*/ 280035 w 542925"/>
              <a:gd name="connsiteY5" fmla="*/ 4098 h 291753"/>
              <a:gd name="connsiteX6" fmla="*/ 352425 w 542925"/>
              <a:gd name="connsiteY6" fmla="*/ 21243 h 291753"/>
              <a:gd name="connsiteX7" fmla="*/ 422910 w 542925"/>
              <a:gd name="connsiteY7" fmla="*/ 86013 h 291753"/>
              <a:gd name="connsiteX8" fmla="*/ 478155 w 542925"/>
              <a:gd name="connsiteY8" fmla="*/ 160308 h 291753"/>
              <a:gd name="connsiteX9" fmla="*/ 510540 w 542925"/>
              <a:gd name="connsiteY9" fmla="*/ 236508 h 291753"/>
              <a:gd name="connsiteX10" fmla="*/ 542925 w 542925"/>
              <a:gd name="connsiteY10" fmla="*/ 291753 h 291753"/>
              <a:gd name="connsiteX0" fmla="*/ 0 w 527685"/>
              <a:gd name="connsiteY0" fmla="*/ 282228 h 282228"/>
              <a:gd name="connsiteX1" fmla="*/ 24765 w 527685"/>
              <a:gd name="connsiteY1" fmla="*/ 171738 h 282228"/>
              <a:gd name="connsiteX2" fmla="*/ 76200 w 527685"/>
              <a:gd name="connsiteY2" fmla="*/ 99348 h 282228"/>
              <a:gd name="connsiteX3" fmla="*/ 156210 w 527685"/>
              <a:gd name="connsiteY3" fmla="*/ 30768 h 282228"/>
              <a:gd name="connsiteX4" fmla="*/ 224790 w 527685"/>
              <a:gd name="connsiteY4" fmla="*/ 2193 h 282228"/>
              <a:gd name="connsiteX5" fmla="*/ 280035 w 527685"/>
              <a:gd name="connsiteY5" fmla="*/ 4098 h 282228"/>
              <a:gd name="connsiteX6" fmla="*/ 352425 w 527685"/>
              <a:gd name="connsiteY6" fmla="*/ 21243 h 282228"/>
              <a:gd name="connsiteX7" fmla="*/ 422910 w 527685"/>
              <a:gd name="connsiteY7" fmla="*/ 86013 h 282228"/>
              <a:gd name="connsiteX8" fmla="*/ 478155 w 527685"/>
              <a:gd name="connsiteY8" fmla="*/ 160308 h 282228"/>
              <a:gd name="connsiteX9" fmla="*/ 510540 w 527685"/>
              <a:gd name="connsiteY9" fmla="*/ 236508 h 282228"/>
              <a:gd name="connsiteX10" fmla="*/ 527685 w 527685"/>
              <a:gd name="connsiteY10" fmla="*/ 280323 h 282228"/>
              <a:gd name="connsiteX0" fmla="*/ 0 w 527685"/>
              <a:gd name="connsiteY0" fmla="*/ 282228 h 282228"/>
              <a:gd name="connsiteX1" fmla="*/ 24765 w 527685"/>
              <a:gd name="connsiteY1" fmla="*/ 171738 h 282228"/>
              <a:gd name="connsiteX2" fmla="*/ 76200 w 527685"/>
              <a:gd name="connsiteY2" fmla="*/ 99348 h 282228"/>
              <a:gd name="connsiteX3" fmla="*/ 156210 w 527685"/>
              <a:gd name="connsiteY3" fmla="*/ 30768 h 282228"/>
              <a:gd name="connsiteX4" fmla="*/ 224790 w 527685"/>
              <a:gd name="connsiteY4" fmla="*/ 2193 h 282228"/>
              <a:gd name="connsiteX5" fmla="*/ 280035 w 527685"/>
              <a:gd name="connsiteY5" fmla="*/ 4098 h 282228"/>
              <a:gd name="connsiteX6" fmla="*/ 352425 w 527685"/>
              <a:gd name="connsiteY6" fmla="*/ 21243 h 282228"/>
              <a:gd name="connsiteX7" fmla="*/ 422910 w 527685"/>
              <a:gd name="connsiteY7" fmla="*/ 86013 h 282228"/>
              <a:gd name="connsiteX8" fmla="*/ 478155 w 527685"/>
              <a:gd name="connsiteY8" fmla="*/ 160308 h 282228"/>
              <a:gd name="connsiteX9" fmla="*/ 510540 w 527685"/>
              <a:gd name="connsiteY9" fmla="*/ 236508 h 282228"/>
              <a:gd name="connsiteX10" fmla="*/ 527685 w 527685"/>
              <a:gd name="connsiteY10" fmla="*/ 280323 h 282228"/>
              <a:gd name="connsiteX0" fmla="*/ 0 w 542925"/>
              <a:gd name="connsiteY0" fmla="*/ 282228 h 282228"/>
              <a:gd name="connsiteX1" fmla="*/ 40005 w 542925"/>
              <a:gd name="connsiteY1" fmla="*/ 171738 h 282228"/>
              <a:gd name="connsiteX2" fmla="*/ 91440 w 542925"/>
              <a:gd name="connsiteY2" fmla="*/ 99348 h 282228"/>
              <a:gd name="connsiteX3" fmla="*/ 171450 w 542925"/>
              <a:gd name="connsiteY3" fmla="*/ 30768 h 282228"/>
              <a:gd name="connsiteX4" fmla="*/ 240030 w 542925"/>
              <a:gd name="connsiteY4" fmla="*/ 2193 h 282228"/>
              <a:gd name="connsiteX5" fmla="*/ 295275 w 542925"/>
              <a:gd name="connsiteY5" fmla="*/ 4098 h 282228"/>
              <a:gd name="connsiteX6" fmla="*/ 367665 w 542925"/>
              <a:gd name="connsiteY6" fmla="*/ 21243 h 282228"/>
              <a:gd name="connsiteX7" fmla="*/ 438150 w 542925"/>
              <a:gd name="connsiteY7" fmla="*/ 86013 h 282228"/>
              <a:gd name="connsiteX8" fmla="*/ 493395 w 542925"/>
              <a:gd name="connsiteY8" fmla="*/ 160308 h 282228"/>
              <a:gd name="connsiteX9" fmla="*/ 525780 w 542925"/>
              <a:gd name="connsiteY9" fmla="*/ 236508 h 282228"/>
              <a:gd name="connsiteX10" fmla="*/ 542925 w 542925"/>
              <a:gd name="connsiteY10" fmla="*/ 280323 h 282228"/>
              <a:gd name="connsiteX0" fmla="*/ 0 w 542925"/>
              <a:gd name="connsiteY0" fmla="*/ 282228 h 282228"/>
              <a:gd name="connsiteX1" fmla="*/ 40005 w 542925"/>
              <a:gd name="connsiteY1" fmla="*/ 171738 h 282228"/>
              <a:gd name="connsiteX2" fmla="*/ 91440 w 542925"/>
              <a:gd name="connsiteY2" fmla="*/ 99348 h 282228"/>
              <a:gd name="connsiteX3" fmla="*/ 171450 w 542925"/>
              <a:gd name="connsiteY3" fmla="*/ 30768 h 282228"/>
              <a:gd name="connsiteX4" fmla="*/ 240030 w 542925"/>
              <a:gd name="connsiteY4" fmla="*/ 2193 h 282228"/>
              <a:gd name="connsiteX5" fmla="*/ 295275 w 542925"/>
              <a:gd name="connsiteY5" fmla="*/ 4098 h 282228"/>
              <a:gd name="connsiteX6" fmla="*/ 367665 w 542925"/>
              <a:gd name="connsiteY6" fmla="*/ 21243 h 282228"/>
              <a:gd name="connsiteX7" fmla="*/ 438150 w 542925"/>
              <a:gd name="connsiteY7" fmla="*/ 86013 h 282228"/>
              <a:gd name="connsiteX8" fmla="*/ 493395 w 542925"/>
              <a:gd name="connsiteY8" fmla="*/ 160308 h 282228"/>
              <a:gd name="connsiteX9" fmla="*/ 525780 w 542925"/>
              <a:gd name="connsiteY9" fmla="*/ 236508 h 282228"/>
              <a:gd name="connsiteX10" fmla="*/ 542925 w 542925"/>
              <a:gd name="connsiteY10" fmla="*/ 280323 h 28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5" h="282228">
                <a:moveTo>
                  <a:pt x="0" y="282228"/>
                </a:moveTo>
                <a:cubicBezTo>
                  <a:pt x="13652" y="230793"/>
                  <a:pt x="24765" y="202218"/>
                  <a:pt x="40005" y="171738"/>
                </a:cubicBezTo>
                <a:cubicBezTo>
                  <a:pt x="55245" y="141258"/>
                  <a:pt x="69533" y="122843"/>
                  <a:pt x="91440" y="99348"/>
                </a:cubicBezTo>
                <a:cubicBezTo>
                  <a:pt x="113348" y="75853"/>
                  <a:pt x="146685" y="46960"/>
                  <a:pt x="171450" y="30768"/>
                </a:cubicBezTo>
                <a:cubicBezTo>
                  <a:pt x="196215" y="14575"/>
                  <a:pt x="219393" y="6638"/>
                  <a:pt x="240030" y="2193"/>
                </a:cubicBezTo>
                <a:cubicBezTo>
                  <a:pt x="260667" y="-2252"/>
                  <a:pt x="274003" y="923"/>
                  <a:pt x="295275" y="4098"/>
                </a:cubicBezTo>
                <a:cubicBezTo>
                  <a:pt x="316547" y="7273"/>
                  <a:pt x="343852" y="7590"/>
                  <a:pt x="367665" y="21243"/>
                </a:cubicBezTo>
                <a:cubicBezTo>
                  <a:pt x="391478" y="34896"/>
                  <a:pt x="417195" y="62836"/>
                  <a:pt x="438150" y="86013"/>
                </a:cubicBezTo>
                <a:cubicBezTo>
                  <a:pt x="459105" y="109190"/>
                  <a:pt x="478790" y="135225"/>
                  <a:pt x="493395" y="160308"/>
                </a:cubicBezTo>
                <a:cubicBezTo>
                  <a:pt x="508000" y="185390"/>
                  <a:pt x="517525" y="216506"/>
                  <a:pt x="525780" y="236508"/>
                </a:cubicBezTo>
                <a:cubicBezTo>
                  <a:pt x="534035" y="256511"/>
                  <a:pt x="536258" y="259686"/>
                  <a:pt x="542925" y="280323"/>
                </a:cubicBezTo>
              </a:path>
            </a:pathLst>
          </a:custGeom>
          <a:ln w="19050"/>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5" name="Arc 14"/>
          <p:cNvSpPr/>
          <p:nvPr/>
        </p:nvSpPr>
        <p:spPr>
          <a:xfrm rot="7813097">
            <a:off x="1542954" y="4049672"/>
            <a:ext cx="1010002" cy="1007692"/>
          </a:xfrm>
          <a:prstGeom prst="arc">
            <a:avLst>
              <a:gd name="adj1" fmla="val 15933928"/>
              <a:gd name="adj2" fmla="val 54041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p:cNvSpPr/>
          <p:nvPr/>
        </p:nvSpPr>
        <p:spPr>
          <a:xfrm>
            <a:off x="1822499" y="4830804"/>
            <a:ext cx="514885" cy="369332"/>
          </a:xfrm>
          <a:prstGeom prst="rect">
            <a:avLst/>
          </a:prstGeom>
          <a:solidFill>
            <a:schemeClr val="bg1"/>
          </a:solidFill>
        </p:spPr>
        <p:txBody>
          <a:bodyPr wrap="none">
            <a:spAutoFit/>
          </a:bodyPr>
          <a:lstStyle/>
          <a:p>
            <a:r>
              <a:rPr lang="en-US" dirty="0"/>
              <a:t>60</a:t>
            </a:r>
            <a:r>
              <a:rPr lang="en-US" baseline="30000" dirty="0"/>
              <a:t>o</a:t>
            </a:r>
          </a:p>
        </p:txBody>
      </p:sp>
      <p:sp>
        <p:nvSpPr>
          <p:cNvPr id="16" name="Rectangle 15"/>
          <p:cNvSpPr/>
          <p:nvPr/>
        </p:nvSpPr>
        <p:spPr>
          <a:xfrm>
            <a:off x="1820594" y="4174194"/>
            <a:ext cx="524410" cy="309531"/>
          </a:xfrm>
          <a:custGeom>
            <a:avLst/>
            <a:gdLst>
              <a:gd name="connsiteX0" fmla="*/ 0 w 514885"/>
              <a:gd name="connsiteY0" fmla="*/ 0 h 63786"/>
              <a:gd name="connsiteX1" fmla="*/ 514885 w 514885"/>
              <a:gd name="connsiteY1" fmla="*/ 0 h 63786"/>
              <a:gd name="connsiteX2" fmla="*/ 514885 w 514885"/>
              <a:gd name="connsiteY2" fmla="*/ 63786 h 63786"/>
              <a:gd name="connsiteX3" fmla="*/ 0 w 514885"/>
              <a:gd name="connsiteY3" fmla="*/ 63786 h 63786"/>
              <a:gd name="connsiteX4" fmla="*/ 0 w 514885"/>
              <a:gd name="connsiteY4" fmla="*/ 0 h 63786"/>
              <a:gd name="connsiteX0" fmla="*/ 11430 w 514885"/>
              <a:gd name="connsiteY0" fmla="*/ 5715 h 63786"/>
              <a:gd name="connsiteX1" fmla="*/ 514885 w 514885"/>
              <a:gd name="connsiteY1" fmla="*/ 0 h 63786"/>
              <a:gd name="connsiteX2" fmla="*/ 514885 w 514885"/>
              <a:gd name="connsiteY2" fmla="*/ 63786 h 63786"/>
              <a:gd name="connsiteX3" fmla="*/ 0 w 514885"/>
              <a:gd name="connsiteY3" fmla="*/ 63786 h 63786"/>
              <a:gd name="connsiteX4" fmla="*/ 11430 w 514885"/>
              <a:gd name="connsiteY4" fmla="*/ 5715 h 63786"/>
              <a:gd name="connsiteX0" fmla="*/ 11430 w 514885"/>
              <a:gd name="connsiteY0" fmla="*/ 5715 h 63786"/>
              <a:gd name="connsiteX1" fmla="*/ 493930 w 514885"/>
              <a:gd name="connsiteY1" fmla="*/ 0 h 63786"/>
              <a:gd name="connsiteX2" fmla="*/ 514885 w 514885"/>
              <a:gd name="connsiteY2" fmla="*/ 63786 h 63786"/>
              <a:gd name="connsiteX3" fmla="*/ 0 w 514885"/>
              <a:gd name="connsiteY3" fmla="*/ 63786 h 63786"/>
              <a:gd name="connsiteX4" fmla="*/ 11430 w 514885"/>
              <a:gd name="connsiteY4" fmla="*/ 5715 h 63786"/>
              <a:gd name="connsiteX0" fmla="*/ 11430 w 535840"/>
              <a:gd name="connsiteY0" fmla="*/ 5715 h 63786"/>
              <a:gd name="connsiteX1" fmla="*/ 493930 w 535840"/>
              <a:gd name="connsiteY1" fmla="*/ 0 h 63786"/>
              <a:gd name="connsiteX2" fmla="*/ 535840 w 535840"/>
              <a:gd name="connsiteY2" fmla="*/ 63786 h 63786"/>
              <a:gd name="connsiteX3" fmla="*/ 0 w 535840"/>
              <a:gd name="connsiteY3" fmla="*/ 63786 h 63786"/>
              <a:gd name="connsiteX4" fmla="*/ 11430 w 535840"/>
              <a:gd name="connsiteY4" fmla="*/ 5715 h 63786"/>
              <a:gd name="connsiteX0" fmla="*/ 28575 w 552985"/>
              <a:gd name="connsiteY0" fmla="*/ 5715 h 63786"/>
              <a:gd name="connsiteX1" fmla="*/ 511075 w 552985"/>
              <a:gd name="connsiteY1" fmla="*/ 0 h 63786"/>
              <a:gd name="connsiteX2" fmla="*/ 552985 w 552985"/>
              <a:gd name="connsiteY2" fmla="*/ 63786 h 63786"/>
              <a:gd name="connsiteX3" fmla="*/ 0 w 552985"/>
              <a:gd name="connsiteY3" fmla="*/ 63786 h 63786"/>
              <a:gd name="connsiteX4" fmla="*/ 28575 w 552985"/>
              <a:gd name="connsiteY4" fmla="*/ 5715 h 63786"/>
              <a:gd name="connsiteX0" fmla="*/ 28575 w 552985"/>
              <a:gd name="connsiteY0" fmla="*/ 3810 h 61881"/>
              <a:gd name="connsiteX1" fmla="*/ 520600 w 552985"/>
              <a:gd name="connsiteY1" fmla="*/ 0 h 61881"/>
              <a:gd name="connsiteX2" fmla="*/ 552985 w 552985"/>
              <a:gd name="connsiteY2" fmla="*/ 61881 h 61881"/>
              <a:gd name="connsiteX3" fmla="*/ 0 w 552985"/>
              <a:gd name="connsiteY3" fmla="*/ 61881 h 61881"/>
              <a:gd name="connsiteX4" fmla="*/ 28575 w 552985"/>
              <a:gd name="connsiteY4" fmla="*/ 3810 h 61881"/>
              <a:gd name="connsiteX0" fmla="*/ 28575 w 552985"/>
              <a:gd name="connsiteY0" fmla="*/ 109225 h 167296"/>
              <a:gd name="connsiteX1" fmla="*/ 520600 w 552985"/>
              <a:gd name="connsiteY1" fmla="*/ 105415 h 167296"/>
              <a:gd name="connsiteX2" fmla="*/ 552985 w 552985"/>
              <a:gd name="connsiteY2" fmla="*/ 167296 h 167296"/>
              <a:gd name="connsiteX3" fmla="*/ 0 w 552985"/>
              <a:gd name="connsiteY3" fmla="*/ 167296 h 167296"/>
              <a:gd name="connsiteX4" fmla="*/ 28575 w 552985"/>
              <a:gd name="connsiteY4" fmla="*/ 109225 h 167296"/>
              <a:gd name="connsiteX0" fmla="*/ 262890 w 552985"/>
              <a:gd name="connsiteY0" fmla="*/ 83 h 309614"/>
              <a:gd name="connsiteX1" fmla="*/ 520600 w 552985"/>
              <a:gd name="connsiteY1" fmla="*/ 247733 h 309614"/>
              <a:gd name="connsiteX2" fmla="*/ 552985 w 552985"/>
              <a:gd name="connsiteY2" fmla="*/ 309614 h 309614"/>
              <a:gd name="connsiteX3" fmla="*/ 0 w 552985"/>
              <a:gd name="connsiteY3" fmla="*/ 309614 h 309614"/>
              <a:gd name="connsiteX4" fmla="*/ 262890 w 552985"/>
              <a:gd name="connsiteY4" fmla="*/ 83 h 309614"/>
              <a:gd name="connsiteX0" fmla="*/ 262890 w 552985"/>
              <a:gd name="connsiteY0" fmla="*/ 0 h 309531"/>
              <a:gd name="connsiteX1" fmla="*/ 520600 w 552985"/>
              <a:gd name="connsiteY1" fmla="*/ 247650 h 309531"/>
              <a:gd name="connsiteX2" fmla="*/ 552985 w 552985"/>
              <a:gd name="connsiteY2" fmla="*/ 309531 h 309531"/>
              <a:gd name="connsiteX3" fmla="*/ 0 w 552985"/>
              <a:gd name="connsiteY3" fmla="*/ 309531 h 309531"/>
              <a:gd name="connsiteX4" fmla="*/ 262890 w 552985"/>
              <a:gd name="connsiteY4" fmla="*/ 0 h 309531"/>
              <a:gd name="connsiteX0" fmla="*/ 262890 w 552985"/>
              <a:gd name="connsiteY0" fmla="*/ 0 h 309531"/>
              <a:gd name="connsiteX1" fmla="*/ 520600 w 552985"/>
              <a:gd name="connsiteY1" fmla="*/ 247650 h 309531"/>
              <a:gd name="connsiteX2" fmla="*/ 552985 w 552985"/>
              <a:gd name="connsiteY2" fmla="*/ 309531 h 309531"/>
              <a:gd name="connsiteX3" fmla="*/ 0 w 552985"/>
              <a:gd name="connsiteY3" fmla="*/ 309531 h 309531"/>
              <a:gd name="connsiteX4" fmla="*/ 262890 w 552985"/>
              <a:gd name="connsiteY4" fmla="*/ 0 h 309531"/>
              <a:gd name="connsiteX0" fmla="*/ 262890 w 539650"/>
              <a:gd name="connsiteY0" fmla="*/ 0 h 309531"/>
              <a:gd name="connsiteX1" fmla="*/ 520600 w 539650"/>
              <a:gd name="connsiteY1" fmla="*/ 247650 h 309531"/>
              <a:gd name="connsiteX2" fmla="*/ 539650 w 539650"/>
              <a:gd name="connsiteY2" fmla="*/ 309531 h 309531"/>
              <a:gd name="connsiteX3" fmla="*/ 0 w 539650"/>
              <a:gd name="connsiteY3" fmla="*/ 309531 h 309531"/>
              <a:gd name="connsiteX4" fmla="*/ 262890 w 539650"/>
              <a:gd name="connsiteY4" fmla="*/ 0 h 309531"/>
              <a:gd name="connsiteX0" fmla="*/ 262890 w 539650"/>
              <a:gd name="connsiteY0" fmla="*/ 0 h 309531"/>
              <a:gd name="connsiteX1" fmla="*/ 509170 w 539650"/>
              <a:gd name="connsiteY1" fmla="*/ 241935 h 309531"/>
              <a:gd name="connsiteX2" fmla="*/ 539650 w 539650"/>
              <a:gd name="connsiteY2" fmla="*/ 309531 h 309531"/>
              <a:gd name="connsiteX3" fmla="*/ 0 w 539650"/>
              <a:gd name="connsiteY3" fmla="*/ 309531 h 309531"/>
              <a:gd name="connsiteX4" fmla="*/ 262890 w 539650"/>
              <a:gd name="connsiteY4" fmla="*/ 0 h 309531"/>
              <a:gd name="connsiteX0" fmla="*/ 247650 w 524410"/>
              <a:gd name="connsiteY0" fmla="*/ 0 h 309531"/>
              <a:gd name="connsiteX1" fmla="*/ 493930 w 524410"/>
              <a:gd name="connsiteY1" fmla="*/ 241935 h 309531"/>
              <a:gd name="connsiteX2" fmla="*/ 524410 w 524410"/>
              <a:gd name="connsiteY2" fmla="*/ 309531 h 309531"/>
              <a:gd name="connsiteX3" fmla="*/ 0 w 524410"/>
              <a:gd name="connsiteY3" fmla="*/ 309531 h 309531"/>
              <a:gd name="connsiteX4" fmla="*/ 247650 w 524410"/>
              <a:gd name="connsiteY4" fmla="*/ 0 h 309531"/>
              <a:gd name="connsiteX0" fmla="*/ 247650 w 524410"/>
              <a:gd name="connsiteY0" fmla="*/ 0 h 309531"/>
              <a:gd name="connsiteX1" fmla="*/ 493930 w 524410"/>
              <a:gd name="connsiteY1" fmla="*/ 241935 h 309531"/>
              <a:gd name="connsiteX2" fmla="*/ 524410 w 524410"/>
              <a:gd name="connsiteY2" fmla="*/ 309531 h 309531"/>
              <a:gd name="connsiteX3" fmla="*/ 0 w 524410"/>
              <a:gd name="connsiteY3" fmla="*/ 309531 h 309531"/>
              <a:gd name="connsiteX4" fmla="*/ 247650 w 524410"/>
              <a:gd name="connsiteY4" fmla="*/ 0 h 309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410" h="309531">
                <a:moveTo>
                  <a:pt x="247650" y="0"/>
                </a:moveTo>
                <a:cubicBezTo>
                  <a:pt x="396418" y="92075"/>
                  <a:pt x="236577" y="3175"/>
                  <a:pt x="493930" y="241935"/>
                </a:cubicBezTo>
                <a:lnTo>
                  <a:pt x="524410" y="309531"/>
                </a:lnTo>
                <a:lnTo>
                  <a:pt x="0" y="309531"/>
                </a:lnTo>
                <a:cubicBezTo>
                  <a:pt x="24765" y="208259"/>
                  <a:pt x="116205" y="101272"/>
                  <a:pt x="24765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3776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groups</a:t>
            </a:r>
          </a:p>
        </p:txBody>
      </p:sp>
      <p:sp>
        <p:nvSpPr>
          <p:cNvPr id="3" name="Content Placeholder 2"/>
          <p:cNvSpPr>
            <a:spLocks noGrp="1"/>
          </p:cNvSpPr>
          <p:nvPr>
            <p:ph idx="1"/>
          </p:nvPr>
        </p:nvSpPr>
        <p:spPr>
          <a:xfrm>
            <a:off x="768096" y="1898469"/>
            <a:ext cx="7648540" cy="4814058"/>
          </a:xfrm>
        </p:spPr>
        <p:txBody>
          <a:bodyPr>
            <a:normAutofit/>
          </a:bodyPr>
          <a:lstStyle/>
          <a:p>
            <a:pPr marL="128016" lvl="1" indent="0">
              <a:buNone/>
            </a:pPr>
            <a:r>
              <a:rPr lang="en-US" sz="2400" i="1" dirty="0"/>
              <a:t>Group C: 				            (F</a:t>
            </a:r>
            <a:r>
              <a:rPr lang="en-US" sz="2400" i="1" baseline="-25000" dirty="0"/>
              <a:t>u</a:t>
            </a:r>
            <a:r>
              <a:rPr lang="en-US" sz="2400" i="1" dirty="0"/>
              <a:t> = 200 </a:t>
            </a:r>
            <a:r>
              <a:rPr lang="en-US" sz="2400" i="1" dirty="0" err="1"/>
              <a:t>ksi</a:t>
            </a:r>
            <a:r>
              <a:rPr lang="en-US" sz="2400" i="1" dirty="0"/>
              <a:t>)</a:t>
            </a:r>
          </a:p>
          <a:p>
            <a:pPr lvl="1"/>
            <a:r>
              <a:rPr lang="en-US" sz="2400" i="1" dirty="0"/>
              <a:t>ASTM F3043 (twist off) and ASTM F3111 (heavy hex)</a:t>
            </a:r>
          </a:p>
          <a:p>
            <a:pPr marL="128016" lvl="1" indent="0">
              <a:buNone/>
            </a:pPr>
            <a:endParaRPr lang="en-US" sz="2400" i="1" dirty="0"/>
          </a:p>
          <a:p>
            <a:pPr marL="128016" lvl="1" indent="0">
              <a:buNone/>
            </a:pPr>
            <a:r>
              <a:rPr lang="en-US" sz="2400" i="1" dirty="0"/>
              <a:t>ASTM A307: Carbon steel	 	            (F</a:t>
            </a:r>
            <a:r>
              <a:rPr lang="en-US" sz="2400" i="1" baseline="-25000" dirty="0"/>
              <a:t>u</a:t>
            </a:r>
            <a:r>
              <a:rPr lang="en-US" sz="2400" i="1" dirty="0"/>
              <a:t> = 60 </a:t>
            </a:r>
            <a:r>
              <a:rPr lang="en-US" sz="2400" i="1" dirty="0" err="1"/>
              <a:t>ksi</a:t>
            </a:r>
            <a:r>
              <a:rPr lang="en-US" sz="2400" i="1" dirty="0"/>
              <a:t>)</a:t>
            </a:r>
          </a:p>
          <a:p>
            <a:pPr lvl="1"/>
            <a:r>
              <a:rPr lang="en-US" i="1" dirty="0"/>
              <a:t>Machine bolts, not commonly used. </a:t>
            </a:r>
          </a:p>
          <a:p>
            <a:pPr lvl="1"/>
            <a:r>
              <a:rPr lang="en-US" i="1" dirty="0"/>
              <a:t>Used for secondary members</a:t>
            </a:r>
          </a:p>
          <a:p>
            <a:pPr marL="128016" lvl="1"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11</a:t>
            </a:fld>
            <a:endParaRPr lang="en-US" altLang="en-US"/>
          </a:p>
        </p:txBody>
      </p:sp>
    </p:spTree>
    <p:extLst>
      <p:ext uri="{BB962C8B-B14F-4D97-AF65-F5344CB8AC3E}">
        <p14:creationId xmlns:p14="http://schemas.microsoft.com/office/powerpoint/2010/main" val="22207440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groups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12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627" y="1500249"/>
            <a:ext cx="7634992" cy="4110456"/>
          </a:xfrm>
          <a:prstGeom prst="rect">
            <a:avLst/>
          </a:prstGeom>
        </p:spPr>
      </p:pic>
      <p:sp>
        <p:nvSpPr>
          <p:cNvPr id="7" name="Content Placeholder 2"/>
          <p:cNvSpPr>
            <a:spLocks noGrp="1"/>
          </p:cNvSpPr>
          <p:nvPr>
            <p:ph idx="1"/>
          </p:nvPr>
        </p:nvSpPr>
        <p:spPr>
          <a:xfrm>
            <a:off x="768096" y="5428527"/>
            <a:ext cx="7290055" cy="880833"/>
          </a:xfrm>
        </p:spPr>
        <p:txBody>
          <a:bodyPr>
            <a:normAutofit fontScale="85000" lnSpcReduction="10000"/>
          </a:bodyPr>
          <a:lstStyle/>
          <a:p>
            <a:pPr>
              <a:lnSpc>
                <a:spcPct val="110000"/>
              </a:lnSpc>
              <a:spcAft>
                <a:spcPts val="0"/>
              </a:spcAft>
            </a:pPr>
            <a:r>
              <a:rPr lang="en-US" sz="2200" dirty="0"/>
              <a:t>Note: Bolt group designations changed from RCSC 2014 to RCSC 2020. </a:t>
            </a:r>
          </a:p>
          <a:p>
            <a:pPr>
              <a:lnSpc>
                <a:spcPct val="110000"/>
              </a:lnSpc>
              <a:spcAft>
                <a:spcPts val="0"/>
              </a:spcAft>
            </a:pPr>
            <a:r>
              <a:rPr lang="en-US" sz="2200" dirty="0"/>
              <a:t>         Group 120 – formerly Group A ; Group 150 – formerly Group B</a:t>
            </a:r>
          </a:p>
        </p:txBody>
      </p:sp>
      <p:sp>
        <p:nvSpPr>
          <p:cNvPr id="8" name="Rectangle 7"/>
          <p:cNvSpPr/>
          <p:nvPr/>
        </p:nvSpPr>
        <p:spPr>
          <a:xfrm>
            <a:off x="6792989" y="1291024"/>
            <a:ext cx="1425455" cy="400110"/>
          </a:xfrm>
          <a:prstGeom prst="rect">
            <a:avLst/>
          </a:prstGeom>
        </p:spPr>
        <p:txBody>
          <a:bodyPr wrap="none">
            <a:spAutoFit/>
          </a:bodyPr>
          <a:lstStyle/>
          <a:p>
            <a:r>
              <a:rPr lang="en-US" sz="2000" b="1" dirty="0">
                <a:solidFill>
                  <a:schemeClr val="tx2"/>
                </a:solidFill>
              </a:rPr>
              <a:t>RCSC 2020</a:t>
            </a:r>
            <a:r>
              <a:rPr lang="en-US" sz="2000" dirty="0"/>
              <a:t> </a:t>
            </a:r>
          </a:p>
        </p:txBody>
      </p:sp>
    </p:spTree>
    <p:extLst>
      <p:ext uri="{BB962C8B-B14F-4D97-AF65-F5344CB8AC3E}">
        <p14:creationId xmlns:p14="http://schemas.microsoft.com/office/powerpoint/2010/main" val="440171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a:buFont typeface="Arial" panose="020B0604020202020204" pitchFamily="34" charset="0"/>
              <a:buChar char="•"/>
            </a:pPr>
            <a:r>
              <a:rPr lang="en-US" b="1" dirty="0">
                <a:solidFill>
                  <a:schemeClr val="tx2"/>
                </a:solidFill>
              </a:rPr>
              <a:t>  Bearing Type</a:t>
            </a:r>
            <a:endParaRPr lang="en-US" dirty="0"/>
          </a:p>
          <a:p>
            <a:pPr lvl="1">
              <a:buFont typeface="Arial" panose="020B0604020202020204" pitchFamily="34" charset="0"/>
              <a:buChar char="•"/>
            </a:pPr>
            <a:r>
              <a:rPr lang="en-US" altLang="en-US" sz="2400" dirty="0"/>
              <a:t> X – threads excluded from shear plane</a:t>
            </a:r>
          </a:p>
          <a:p>
            <a:pPr lvl="1">
              <a:buFont typeface="Arial" panose="020B0604020202020204" pitchFamily="34" charset="0"/>
              <a:buChar char="•"/>
            </a:pPr>
            <a:r>
              <a:rPr lang="en-US" altLang="en-US" sz="2400" dirty="0"/>
              <a:t> N – threads included in shear plane </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13</a:t>
            </a:fld>
            <a:endParaRPr lang="en-US" altLang="en-US"/>
          </a:p>
        </p:txBody>
      </p:sp>
      <p:sp>
        <p:nvSpPr>
          <p:cNvPr id="7" name="Rectangle 6"/>
          <p:cNvSpPr/>
          <p:nvPr/>
        </p:nvSpPr>
        <p:spPr>
          <a:xfrm>
            <a:off x="953637" y="4755792"/>
            <a:ext cx="2241441"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30"/>
          <p:cNvSpPr>
            <a:spLocks noChangeArrowheads="1"/>
          </p:cNvSpPr>
          <p:nvPr/>
        </p:nvSpPr>
        <p:spPr bwMode="auto">
          <a:xfrm>
            <a:off x="1215506" y="4194815"/>
            <a:ext cx="2181487" cy="560615"/>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9" name="Group 8"/>
          <p:cNvGrpSpPr/>
          <p:nvPr/>
        </p:nvGrpSpPr>
        <p:grpSpPr>
          <a:xfrm>
            <a:off x="1800595" y="3431952"/>
            <a:ext cx="926889" cy="2107272"/>
            <a:chOff x="2687781" y="4627418"/>
            <a:chExt cx="926889" cy="2107272"/>
          </a:xfrm>
        </p:grpSpPr>
        <p:sp>
          <p:nvSpPr>
            <p:cNvPr id="10" name="Rectangle 9"/>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19" name="Straight Connector 18"/>
            <p:cNvCxnSpPr>
              <a:endCxn id="11"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20" name="Straight Connector 19"/>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Connector 23"/>
            <p:cNvCxnSpPr>
              <a:stCxn id="10"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25" name="Rectangle 24"/>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Connector 25"/>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28" name="Straight Connector 27"/>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40" name="Straight Connector 39"/>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41" name="Straight Connector 40"/>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42" name="Straight Connector 41"/>
          <p:cNvCxnSpPr/>
          <p:nvPr/>
        </p:nvCxnSpPr>
        <p:spPr>
          <a:xfrm>
            <a:off x="2015896" y="475164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Text Box 41"/>
          <p:cNvSpPr txBox="1">
            <a:spLocks noChangeArrowheads="1"/>
          </p:cNvSpPr>
          <p:nvPr/>
        </p:nvSpPr>
        <p:spPr bwMode="auto">
          <a:xfrm>
            <a:off x="3678841" y="3882648"/>
            <a:ext cx="1983393" cy="46166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en-US" sz="2400" dirty="0"/>
              <a:t>shear plane</a:t>
            </a:r>
          </a:p>
        </p:txBody>
      </p:sp>
      <p:sp>
        <p:nvSpPr>
          <p:cNvPr id="44" name="Freeform 42"/>
          <p:cNvSpPr>
            <a:spLocks/>
          </p:cNvSpPr>
          <p:nvPr/>
        </p:nvSpPr>
        <p:spPr bwMode="auto">
          <a:xfrm rot="3115469">
            <a:off x="2887196" y="3774841"/>
            <a:ext cx="352599" cy="1293842"/>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45" name="Rectangle 44"/>
          <p:cNvSpPr/>
          <p:nvPr/>
        </p:nvSpPr>
        <p:spPr>
          <a:xfrm>
            <a:off x="5774838" y="4755792"/>
            <a:ext cx="2241441" cy="439471"/>
          </a:xfrm>
          <a:prstGeom prst="rect">
            <a:avLst/>
          </a:prstGeom>
          <a:solidFill>
            <a:schemeClr val="bg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30"/>
          <p:cNvSpPr>
            <a:spLocks noChangeArrowheads="1"/>
          </p:cNvSpPr>
          <p:nvPr/>
        </p:nvSpPr>
        <p:spPr bwMode="auto">
          <a:xfrm>
            <a:off x="6036707" y="4194815"/>
            <a:ext cx="2181487" cy="560615"/>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sp>
        <p:nvSpPr>
          <p:cNvPr id="47" name="Freeform 42"/>
          <p:cNvSpPr>
            <a:spLocks/>
          </p:cNvSpPr>
          <p:nvPr/>
        </p:nvSpPr>
        <p:spPr bwMode="auto">
          <a:xfrm rot="11525613" flipV="1">
            <a:off x="5240405" y="4358770"/>
            <a:ext cx="1624144" cy="148243"/>
          </a:xfrm>
          <a:custGeom>
            <a:avLst/>
            <a:gdLst>
              <a:gd name="T0" fmla="*/ 378 w 378"/>
              <a:gd name="T1" fmla="*/ 0 h 672"/>
              <a:gd name="T2" fmla="*/ 0 w 378"/>
              <a:gd name="T3" fmla="*/ 672 h 672"/>
            </a:gdLst>
            <a:ahLst/>
            <a:cxnLst>
              <a:cxn ang="0">
                <a:pos x="T0" y="T1"/>
              </a:cxn>
              <a:cxn ang="0">
                <a:pos x="T2" y="T3"/>
              </a:cxn>
            </a:cxnLst>
            <a:rect l="0" t="0" r="r" b="b"/>
            <a:pathLst>
              <a:path w="378" h="672">
                <a:moveTo>
                  <a:pt x="378" y="0"/>
                </a:moveTo>
                <a:lnTo>
                  <a:pt x="0" y="672"/>
                </a:lnTo>
              </a:path>
            </a:pathLst>
          </a:custGeom>
          <a:noFill/>
          <a:ln w="38100" cap="flat" cmpd="sng">
            <a:solidFill>
              <a:schemeClr val="tx2"/>
            </a:solidFill>
            <a:prstDash val="solid"/>
            <a:round/>
            <a:headEnd type="none" w="med" len="med"/>
            <a:tailEnd type="triangle" w="med" len="lg"/>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endParaRPr lang="en-US"/>
          </a:p>
        </p:txBody>
      </p:sp>
      <p:grpSp>
        <p:nvGrpSpPr>
          <p:cNvPr id="48" name="Group 47"/>
          <p:cNvGrpSpPr/>
          <p:nvPr/>
        </p:nvGrpSpPr>
        <p:grpSpPr>
          <a:xfrm>
            <a:off x="6621796" y="3431952"/>
            <a:ext cx="926889" cy="2107272"/>
            <a:chOff x="6844951" y="2479452"/>
            <a:chExt cx="926889" cy="2107272"/>
          </a:xfrm>
        </p:grpSpPr>
        <p:grpSp>
          <p:nvGrpSpPr>
            <p:cNvPr id="49" name="Group 48"/>
            <p:cNvGrpSpPr/>
            <p:nvPr/>
          </p:nvGrpSpPr>
          <p:grpSpPr>
            <a:xfrm>
              <a:off x="6844951" y="2479452"/>
              <a:ext cx="926889" cy="2107272"/>
              <a:chOff x="2687781" y="4627418"/>
              <a:chExt cx="926889" cy="2107272"/>
            </a:xfrm>
          </p:grpSpPr>
          <p:sp>
            <p:nvSpPr>
              <p:cNvPr id="60" name="Rectangle 59"/>
              <p:cNvSpPr/>
              <p:nvPr/>
            </p:nvSpPr>
            <p:spPr>
              <a:xfrm>
                <a:off x="2908771" y="4627418"/>
                <a:ext cx="444030" cy="176331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2752861" y="4892040"/>
                <a:ext cx="799464" cy="436300"/>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2687781" y="5322276"/>
                <a:ext cx="926889" cy="67023"/>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3" name="Straight Connector 62"/>
              <p:cNvCxnSpPr/>
              <p:nvPr/>
            </p:nvCxnSpPr>
            <p:spPr>
              <a:xfrm>
                <a:off x="2971800"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64" name="Straight Connector 63"/>
              <p:cNvCxnSpPr/>
              <p:nvPr/>
            </p:nvCxnSpPr>
            <p:spPr>
              <a:xfrm>
                <a:off x="3269672" y="4892040"/>
                <a:ext cx="0" cy="430236"/>
              </a:xfrm>
              <a:prstGeom prst="line">
                <a:avLst/>
              </a:prstGeom>
            </p:spPr>
            <p:style>
              <a:lnRef idx="1">
                <a:schemeClr val="dk1"/>
              </a:lnRef>
              <a:fillRef idx="0">
                <a:schemeClr val="dk1"/>
              </a:fillRef>
              <a:effectRef idx="0">
                <a:schemeClr val="dk1"/>
              </a:effectRef>
              <a:fontRef idx="minor">
                <a:schemeClr val="tx1"/>
              </a:fontRef>
            </p:style>
          </p:cxnSp>
          <p:cxnSp>
            <p:nvCxnSpPr>
              <p:cNvPr id="65" name="Straight Connector 64"/>
              <p:cNvCxnSpPr/>
              <p:nvPr/>
            </p:nvCxnSpPr>
            <p:spPr>
              <a:xfrm>
                <a:off x="2903082" y="481376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p:cNvCxnSpPr/>
              <p:nvPr/>
            </p:nvCxnSpPr>
            <p:spPr>
              <a:xfrm>
                <a:off x="2903082" y="478687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p:cNvCxnSpPr/>
              <p:nvPr/>
            </p:nvCxnSpPr>
            <p:spPr>
              <a:xfrm>
                <a:off x="2905715" y="483767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p:cNvCxnSpPr/>
              <p:nvPr/>
            </p:nvCxnSpPr>
            <p:spPr>
              <a:xfrm>
                <a:off x="2909180" y="4752349"/>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p:cNvCxnSpPr>
                <a:endCxn id="61" idx="0"/>
              </p:cNvCxnSpPr>
              <p:nvPr/>
            </p:nvCxnSpPr>
            <p:spPr>
              <a:xfrm>
                <a:off x="2905715" y="4863326"/>
                <a:ext cx="246878" cy="28714"/>
              </a:xfrm>
              <a:prstGeom prst="line">
                <a:avLst/>
              </a:prstGeom>
            </p:spPr>
            <p:style>
              <a:lnRef idx="1">
                <a:schemeClr val="dk1"/>
              </a:lnRef>
              <a:fillRef idx="0">
                <a:schemeClr val="dk1"/>
              </a:fillRef>
              <a:effectRef idx="0">
                <a:schemeClr val="dk1"/>
              </a:effectRef>
              <a:fontRef idx="minor">
                <a:schemeClr val="tx1"/>
              </a:fontRef>
            </p:style>
          </p:cxnSp>
          <p:cxnSp>
            <p:nvCxnSpPr>
              <p:cNvPr id="70" name="Straight Connector 69"/>
              <p:cNvCxnSpPr/>
              <p:nvPr/>
            </p:nvCxnSpPr>
            <p:spPr>
              <a:xfrm>
                <a:off x="2903082" y="470261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p:cNvCxnSpPr/>
              <p:nvPr/>
            </p:nvCxnSpPr>
            <p:spPr>
              <a:xfrm>
                <a:off x="2903082" y="467573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p:cNvCxnSpPr/>
              <p:nvPr/>
            </p:nvCxnSpPr>
            <p:spPr>
              <a:xfrm>
                <a:off x="2905715" y="472653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p:cNvCxnSpPr/>
              <p:nvPr/>
            </p:nvCxnSpPr>
            <p:spPr>
              <a:xfrm>
                <a:off x="2909180" y="464120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p:cNvCxnSpPr>
                <a:stCxn id="60" idx="0"/>
              </p:cNvCxnSpPr>
              <p:nvPr/>
            </p:nvCxnSpPr>
            <p:spPr>
              <a:xfrm>
                <a:off x="3130786" y="4627418"/>
                <a:ext cx="228113" cy="15335"/>
              </a:xfrm>
              <a:prstGeom prst="line">
                <a:avLst/>
              </a:prstGeom>
            </p:spPr>
            <p:style>
              <a:lnRef idx="1">
                <a:schemeClr val="dk1"/>
              </a:lnRef>
              <a:fillRef idx="0">
                <a:schemeClr val="dk1"/>
              </a:fillRef>
              <a:effectRef idx="0">
                <a:schemeClr val="dk1"/>
              </a:effectRef>
              <a:fontRef idx="minor">
                <a:schemeClr val="tx1"/>
              </a:fontRef>
            </p:style>
          </p:cxnSp>
          <p:sp>
            <p:nvSpPr>
              <p:cNvPr id="75" name="Rectangle 74"/>
              <p:cNvSpPr/>
              <p:nvPr/>
            </p:nvSpPr>
            <p:spPr>
              <a:xfrm>
                <a:off x="2752861" y="6390729"/>
                <a:ext cx="737099" cy="343961"/>
              </a:xfrm>
              <a:prstGeom prst="rect">
                <a:avLst/>
              </a:prstGeom>
              <a:solidFill>
                <a:srgbClr val="9696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6" name="Straight Connector 75"/>
              <p:cNvCxnSpPr/>
              <p:nvPr/>
            </p:nvCxnSpPr>
            <p:spPr>
              <a:xfrm>
                <a:off x="2971800"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p:cNvCxnSpPr/>
              <p:nvPr/>
            </p:nvCxnSpPr>
            <p:spPr>
              <a:xfrm>
                <a:off x="3269672" y="6390729"/>
                <a:ext cx="0" cy="343961"/>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p:cNvCxnSpPr/>
              <p:nvPr/>
            </p:nvCxnSpPr>
            <p:spPr>
              <a:xfrm>
                <a:off x="2903082" y="557662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p:cNvCxnSpPr/>
              <p:nvPr/>
            </p:nvCxnSpPr>
            <p:spPr>
              <a:xfrm>
                <a:off x="2903082" y="554974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p:cNvCxnSpPr/>
              <p:nvPr/>
            </p:nvCxnSpPr>
            <p:spPr>
              <a:xfrm>
                <a:off x="2905715" y="56005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p:cNvCxnSpPr/>
              <p:nvPr/>
            </p:nvCxnSpPr>
            <p:spPr>
              <a:xfrm>
                <a:off x="2909180" y="5515213"/>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2" name="Straight Connector 81"/>
              <p:cNvCxnSpPr/>
              <p:nvPr/>
            </p:nvCxnSpPr>
            <p:spPr>
              <a:xfrm>
                <a:off x="2905715" y="5626190"/>
                <a:ext cx="447086" cy="52000"/>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p:cNvCxnSpPr/>
              <p:nvPr/>
            </p:nvCxnSpPr>
            <p:spPr>
              <a:xfrm>
                <a:off x="2903082" y="546548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p:cNvCxnSpPr/>
              <p:nvPr/>
            </p:nvCxnSpPr>
            <p:spPr>
              <a:xfrm>
                <a:off x="2903082" y="543859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p:cNvCxnSpPr/>
              <p:nvPr/>
            </p:nvCxnSpPr>
            <p:spPr>
              <a:xfrm>
                <a:off x="2905715" y="548939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p:cNvCxnSpPr/>
              <p:nvPr/>
            </p:nvCxnSpPr>
            <p:spPr>
              <a:xfrm>
                <a:off x="2909180" y="540406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p:cNvCxnSpPr/>
              <p:nvPr/>
            </p:nvCxnSpPr>
            <p:spPr>
              <a:xfrm>
                <a:off x="3130786" y="5390282"/>
                <a:ext cx="228113" cy="15335"/>
              </a:xfrm>
              <a:prstGeom prst="line">
                <a:avLst/>
              </a:prstGeom>
            </p:spPr>
            <p:style>
              <a:lnRef idx="1">
                <a:schemeClr val="dk1"/>
              </a:lnRef>
              <a:fillRef idx="0">
                <a:schemeClr val="dk1"/>
              </a:fillRef>
              <a:effectRef idx="0">
                <a:schemeClr val="dk1"/>
              </a:effectRef>
              <a:fontRef idx="minor">
                <a:schemeClr val="tx1"/>
              </a:fontRef>
            </p:style>
          </p:cxnSp>
          <p:cxnSp>
            <p:nvCxnSpPr>
              <p:cNvPr id="88" name="Straight Connector 87"/>
              <p:cNvCxnSpPr/>
              <p:nvPr/>
            </p:nvCxnSpPr>
            <p:spPr>
              <a:xfrm>
                <a:off x="2903082" y="5736941"/>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89" name="Straight Connector 88"/>
              <p:cNvCxnSpPr/>
              <p:nvPr/>
            </p:nvCxnSpPr>
            <p:spPr>
              <a:xfrm>
                <a:off x="2903082" y="5710057"/>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p:cNvCxnSpPr/>
              <p:nvPr/>
            </p:nvCxnSpPr>
            <p:spPr>
              <a:xfrm>
                <a:off x="2905715" y="5760855"/>
                <a:ext cx="449719" cy="4164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p:cNvCxnSpPr/>
              <p:nvPr/>
            </p:nvCxnSpPr>
            <p:spPr>
              <a:xfrm>
                <a:off x="2909180" y="5675527"/>
                <a:ext cx="449719" cy="41640"/>
              </a:xfrm>
              <a:prstGeom prst="line">
                <a:avLst/>
              </a:prstGeom>
            </p:spPr>
            <p:style>
              <a:lnRef idx="1">
                <a:schemeClr val="dk1"/>
              </a:lnRef>
              <a:fillRef idx="0">
                <a:schemeClr val="dk1"/>
              </a:fillRef>
              <a:effectRef idx="0">
                <a:schemeClr val="dk1"/>
              </a:effectRef>
              <a:fontRef idx="minor">
                <a:schemeClr val="tx1"/>
              </a:fontRef>
            </p:style>
          </p:cxnSp>
        </p:grpSp>
        <p:cxnSp>
          <p:nvCxnSpPr>
            <p:cNvPr id="50" name="Straight Connector 49"/>
            <p:cNvCxnSpPr/>
            <p:nvPr/>
          </p:nvCxnSpPr>
          <p:spPr>
            <a:xfrm>
              <a:off x="7060252" y="3799145"/>
              <a:ext cx="449719" cy="3521"/>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063498" y="3644539"/>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a:off x="7063498" y="3669372"/>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a:off x="7063498" y="3712395"/>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p:cNvCxnSpPr/>
            <p:nvPr/>
          </p:nvCxnSpPr>
          <p:spPr>
            <a:xfrm>
              <a:off x="7063498" y="3769831"/>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p:cNvCxnSpPr/>
            <p:nvPr/>
          </p:nvCxnSpPr>
          <p:spPr>
            <a:xfrm>
              <a:off x="7063498" y="3812717"/>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p:cNvCxnSpPr/>
            <p:nvPr/>
          </p:nvCxnSpPr>
          <p:spPr>
            <a:xfrm>
              <a:off x="7063498" y="3857779"/>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p:cNvCxnSpPr/>
            <p:nvPr/>
          </p:nvCxnSpPr>
          <p:spPr>
            <a:xfrm>
              <a:off x="7063498" y="3901505"/>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8" name="Straight Connector 57"/>
            <p:cNvCxnSpPr/>
            <p:nvPr/>
          </p:nvCxnSpPr>
          <p:spPr>
            <a:xfrm>
              <a:off x="7063498" y="3934780"/>
              <a:ext cx="452823" cy="43726"/>
            </a:xfrm>
            <a:prstGeom prst="line">
              <a:avLst/>
            </a:prstGeom>
          </p:spPr>
          <p:style>
            <a:lnRef idx="1">
              <a:schemeClr val="dk1"/>
            </a:lnRef>
            <a:fillRef idx="0">
              <a:schemeClr val="dk1"/>
            </a:fillRef>
            <a:effectRef idx="0">
              <a:schemeClr val="dk1"/>
            </a:effectRef>
            <a:fontRef idx="minor">
              <a:schemeClr val="tx1"/>
            </a:fontRef>
          </p:style>
        </p:cxnSp>
        <p:cxnSp>
          <p:nvCxnSpPr>
            <p:cNvPr id="59" name="Straight Connector 58"/>
            <p:cNvCxnSpPr/>
            <p:nvPr/>
          </p:nvCxnSpPr>
          <p:spPr>
            <a:xfrm>
              <a:off x="7063498" y="3976634"/>
              <a:ext cx="452823" cy="43726"/>
            </a:xfrm>
            <a:prstGeom prst="line">
              <a:avLst/>
            </a:prstGeom>
          </p:spPr>
          <p:style>
            <a:lnRef idx="1">
              <a:schemeClr val="dk1"/>
            </a:lnRef>
            <a:fillRef idx="0">
              <a:schemeClr val="dk1"/>
            </a:fillRef>
            <a:effectRef idx="0">
              <a:schemeClr val="dk1"/>
            </a:effectRef>
            <a:fontRef idx="minor">
              <a:schemeClr val="tx1"/>
            </a:fontRef>
          </p:style>
        </p:cxnSp>
      </p:grpSp>
      <p:sp>
        <p:nvSpPr>
          <p:cNvPr id="92" name="Text Box 8"/>
          <p:cNvSpPr txBox="1">
            <a:spLocks noChangeArrowheads="1"/>
          </p:cNvSpPr>
          <p:nvPr/>
        </p:nvSpPr>
        <p:spPr bwMode="auto">
          <a:xfrm>
            <a:off x="5271438" y="5761627"/>
            <a:ext cx="3425429"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dirty="0"/>
              <a:t>Threads </a:t>
            </a:r>
            <a:r>
              <a:rPr lang="en-US" altLang="en-US" sz="2000" b="1" u="sng" dirty="0"/>
              <a:t>N</a:t>
            </a:r>
            <a:r>
              <a:rPr lang="en-US" altLang="en-US" sz="2000" b="1" dirty="0"/>
              <a:t>ot Excluded</a:t>
            </a:r>
          </a:p>
        </p:txBody>
      </p:sp>
      <p:sp>
        <p:nvSpPr>
          <p:cNvPr id="93" name="Text Box 9"/>
          <p:cNvSpPr txBox="1">
            <a:spLocks noChangeArrowheads="1"/>
          </p:cNvSpPr>
          <p:nvPr/>
        </p:nvSpPr>
        <p:spPr bwMode="auto">
          <a:xfrm>
            <a:off x="530885" y="5761627"/>
            <a:ext cx="3425429" cy="40011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en-US" sz="2000" b="1" dirty="0"/>
              <a:t>Threads </a:t>
            </a:r>
            <a:r>
              <a:rPr lang="en-US" altLang="en-US" sz="2000" b="1" dirty="0" err="1"/>
              <a:t>e</a:t>
            </a:r>
            <a:r>
              <a:rPr lang="en-US" altLang="en-US" sz="2000" b="1" u="sng" dirty="0" err="1"/>
              <a:t>X</a:t>
            </a:r>
            <a:r>
              <a:rPr lang="en-US" altLang="en-US" sz="2000" b="1" dirty="0" err="1"/>
              <a:t>cluded</a:t>
            </a:r>
            <a:endParaRPr lang="en-US" altLang="en-US" sz="2000" b="1" dirty="0"/>
          </a:p>
        </p:txBody>
      </p:sp>
    </p:spTree>
    <p:extLst>
      <p:ext uri="{BB962C8B-B14F-4D97-AF65-F5344CB8AC3E}">
        <p14:creationId xmlns:p14="http://schemas.microsoft.com/office/powerpoint/2010/main" val="633238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a:buFont typeface="Arial" panose="020B0604020202020204" pitchFamily="34" charset="0"/>
              <a:buChar char="•"/>
            </a:pPr>
            <a:r>
              <a:rPr lang="en-US" dirty="0"/>
              <a:t>  Bolts primarily rely on bearing to transfer forces between the </a:t>
            </a:r>
            <a:br>
              <a:rPr lang="en-US" dirty="0"/>
            </a:br>
            <a:r>
              <a:rPr lang="en-US" dirty="0"/>
              <a:t>  plies.</a:t>
            </a:r>
          </a:p>
          <a:p>
            <a:pPr>
              <a:buFont typeface="Arial" panose="020B0604020202020204" pitchFamily="34" charset="0"/>
              <a:buChar char="•"/>
            </a:pPr>
            <a:r>
              <a:rPr lang="en-US" dirty="0"/>
              <a:t>  If bolts are sufficiently tightened and plies adequately </a:t>
            </a:r>
            <a:br>
              <a:rPr lang="en-US" dirty="0"/>
            </a:br>
            <a:r>
              <a:rPr lang="en-US" dirty="0"/>
              <a:t>  prepared, friction may contribute to force transfer. </a:t>
            </a:r>
          </a:p>
          <a:p>
            <a:pPr>
              <a:buFont typeface="Arial" panose="020B0604020202020204" pitchFamily="34" charset="0"/>
              <a:buChar char="•"/>
            </a:pPr>
            <a:r>
              <a:rPr lang="en-US" dirty="0"/>
              <a:t>  Bearing or friction type connections depend on the bolt </a:t>
            </a:r>
            <a:br>
              <a:rPr lang="en-US" dirty="0"/>
            </a:br>
            <a:r>
              <a:rPr lang="en-US" dirty="0"/>
              <a:t>  installation method.</a:t>
            </a:r>
          </a:p>
          <a:p>
            <a:pPr lvl="1">
              <a:buFont typeface="Arial" panose="020B0604020202020204" pitchFamily="34" charset="0"/>
              <a:buChar char="•"/>
            </a:pPr>
            <a:endParaRPr lang="en-US" sz="2400" dirty="0"/>
          </a:p>
          <a:p>
            <a:pPr lvl="1">
              <a:buFont typeface="Arial" panose="020B0604020202020204" pitchFamily="34" charset="0"/>
              <a:buChar char="•"/>
            </a:pPr>
            <a:endParaRPr lang="en-US" sz="2400"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14</a:t>
            </a:fld>
            <a:endParaRPr lang="en-US" altLang="en-US"/>
          </a:p>
        </p:txBody>
      </p:sp>
    </p:spTree>
    <p:extLst>
      <p:ext uri="{BB962C8B-B14F-4D97-AF65-F5344CB8AC3E}">
        <p14:creationId xmlns:p14="http://schemas.microsoft.com/office/powerpoint/2010/main" val="1254121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Joint types</a:t>
            </a:r>
          </a:p>
        </p:txBody>
      </p:sp>
      <p:sp>
        <p:nvSpPr>
          <p:cNvPr id="3" name="Content Placeholder 2"/>
          <p:cNvSpPr>
            <a:spLocks noGrp="1"/>
          </p:cNvSpPr>
          <p:nvPr>
            <p:ph idx="1"/>
          </p:nvPr>
        </p:nvSpPr>
        <p:spPr/>
        <p:txBody>
          <a:bodyPr/>
          <a:lstStyle/>
          <a:p>
            <a:endParaRPr lang="en-US" dirty="0"/>
          </a:p>
        </p:txBody>
      </p:sp>
      <p:pic>
        <p:nvPicPr>
          <p:cNvPr id="4" name="Picture 3"/>
          <p:cNvPicPr>
            <a:picLocks/>
          </p:cNvPicPr>
          <p:nvPr/>
        </p:nvPicPr>
        <p:blipFill>
          <a:blip r:embed="rId3">
            <a:extLst>
              <a:ext uri="{28A0092B-C50C-407E-A947-70E740481C1C}">
                <a14:useLocalDpi xmlns:a14="http://schemas.microsoft.com/office/drawing/2010/main" val="0"/>
              </a:ext>
            </a:extLst>
          </a:blip>
          <a:stretch>
            <a:fillRect/>
          </a:stretch>
        </p:blipFill>
        <p:spPr>
          <a:xfrm rot="60000">
            <a:off x="256989" y="1937734"/>
            <a:ext cx="4532329" cy="374859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8858" y="1998370"/>
            <a:ext cx="4049610" cy="3324892"/>
          </a:xfrm>
          <a:prstGeom prst="rect">
            <a:avLst/>
          </a:prstGeom>
        </p:spPr>
      </p:pic>
      <p:sp>
        <p:nvSpPr>
          <p:cNvPr id="6" name="TextBox 5"/>
          <p:cNvSpPr txBox="1"/>
          <p:nvPr/>
        </p:nvSpPr>
        <p:spPr>
          <a:xfrm>
            <a:off x="2019703" y="5623344"/>
            <a:ext cx="1241045" cy="492443"/>
          </a:xfrm>
          <a:prstGeom prst="rect">
            <a:avLst/>
          </a:prstGeom>
          <a:noFill/>
        </p:spPr>
        <p:txBody>
          <a:bodyPr wrap="none" rtlCol="0">
            <a:spAutoFit/>
          </a:bodyPr>
          <a:lstStyle/>
          <a:p>
            <a:pPr algn="ctr"/>
            <a:r>
              <a:rPr lang="en-US" sz="2600" b="1" dirty="0"/>
              <a:t>Bearing</a:t>
            </a:r>
          </a:p>
        </p:txBody>
      </p:sp>
      <p:sp>
        <p:nvSpPr>
          <p:cNvPr id="7" name="TextBox 6"/>
          <p:cNvSpPr txBox="1"/>
          <p:nvPr/>
        </p:nvSpPr>
        <p:spPr>
          <a:xfrm>
            <a:off x="5939082" y="5623343"/>
            <a:ext cx="1196161" cy="492443"/>
          </a:xfrm>
          <a:prstGeom prst="rect">
            <a:avLst/>
          </a:prstGeom>
          <a:noFill/>
        </p:spPr>
        <p:txBody>
          <a:bodyPr wrap="none" rtlCol="0">
            <a:spAutoFit/>
          </a:bodyPr>
          <a:lstStyle/>
          <a:p>
            <a:pPr algn="ctr"/>
            <a:r>
              <a:rPr lang="en-US" sz="2600" b="1" dirty="0"/>
              <a:t>Friction</a:t>
            </a:r>
          </a:p>
        </p:txBody>
      </p:sp>
      <p:sp>
        <p:nvSpPr>
          <p:cNvPr id="8" name="Slide Number Placeholder 7"/>
          <p:cNvSpPr>
            <a:spLocks noGrp="1"/>
          </p:cNvSpPr>
          <p:nvPr>
            <p:ph type="sldNum" sz="quarter" idx="12"/>
          </p:nvPr>
        </p:nvSpPr>
        <p:spPr/>
        <p:txBody>
          <a:bodyPr/>
          <a:lstStyle/>
          <a:p>
            <a:fld id="{9DBAC5ED-916B-4A4B-9960-52DDD2B57D0D}" type="slidenum">
              <a:rPr lang="en-US" altLang="en-US" smtClean="0"/>
              <a:pPr/>
              <a:t>15</a:t>
            </a:fld>
            <a:endParaRPr lang="en-US" altLang="en-US"/>
          </a:p>
        </p:txBody>
      </p:sp>
    </p:spTree>
    <p:extLst>
      <p:ext uri="{BB962C8B-B14F-4D97-AF65-F5344CB8AC3E}">
        <p14:creationId xmlns:p14="http://schemas.microsoft.com/office/powerpoint/2010/main" val="2679774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marL="0" indent="0">
              <a:buNone/>
            </a:pPr>
            <a:r>
              <a:rPr lang="en-US" b="1" dirty="0">
                <a:solidFill>
                  <a:schemeClr val="tx2"/>
                </a:solidFill>
              </a:rPr>
              <a:t>Joint Type</a:t>
            </a:r>
          </a:p>
          <a:p>
            <a:pPr marL="0" indent="0">
              <a:buNone/>
            </a:pPr>
            <a:endParaRPr lang="en-US" b="1" dirty="0">
              <a:solidFill>
                <a:schemeClr val="tx2"/>
              </a:solidFill>
            </a:endParaRPr>
          </a:p>
          <a:p>
            <a:pPr lvl="1">
              <a:buFont typeface="Arial" panose="020B0604020202020204" pitchFamily="34" charset="0"/>
              <a:buChar char="•"/>
            </a:pPr>
            <a:r>
              <a:rPr lang="en-US" altLang="en-US" sz="2400" dirty="0"/>
              <a:t>  Snug-tightened Joint</a:t>
            </a:r>
          </a:p>
          <a:p>
            <a:pPr lvl="1">
              <a:buFont typeface="Arial" panose="020B0604020202020204" pitchFamily="34" charset="0"/>
              <a:buChar char="•"/>
            </a:pPr>
            <a:endParaRPr lang="en-US" altLang="en-US" sz="2400" dirty="0"/>
          </a:p>
          <a:p>
            <a:pPr lvl="1">
              <a:buFont typeface="Arial" panose="020B0604020202020204" pitchFamily="34" charset="0"/>
              <a:buChar char="•"/>
            </a:pPr>
            <a:r>
              <a:rPr lang="en-US" altLang="en-US" sz="2400" dirty="0"/>
              <a:t>  </a:t>
            </a:r>
            <a:r>
              <a:rPr lang="en-US" altLang="en-US" sz="2400" dirty="0" err="1"/>
              <a:t>Pretensioned</a:t>
            </a:r>
            <a:r>
              <a:rPr lang="en-US" altLang="en-US" sz="2400" dirty="0"/>
              <a:t> Joint</a:t>
            </a:r>
          </a:p>
          <a:p>
            <a:pPr lvl="1">
              <a:buFont typeface="Arial" panose="020B0604020202020204" pitchFamily="34" charset="0"/>
              <a:buChar char="•"/>
            </a:pPr>
            <a:endParaRPr lang="en-US" sz="2400" dirty="0"/>
          </a:p>
          <a:p>
            <a:pPr lvl="1">
              <a:buFont typeface="Arial" panose="020B0604020202020204" pitchFamily="34" charset="0"/>
              <a:buChar char="•"/>
            </a:pPr>
            <a:r>
              <a:rPr lang="en-US" sz="2400" dirty="0"/>
              <a:t>  Slip-critical Joint</a:t>
            </a:r>
          </a:p>
          <a:p>
            <a:pPr lvl="1">
              <a:buFont typeface="Arial" panose="020B0604020202020204" pitchFamily="34" charset="0"/>
              <a:buChar char="•"/>
            </a:pPr>
            <a:endParaRPr lang="en-US" sz="2400" dirty="0"/>
          </a:p>
          <a:p>
            <a:pPr lvl="1">
              <a:buFont typeface="Arial" panose="020B0604020202020204" pitchFamily="34" charset="0"/>
              <a:buChar char="•"/>
            </a:pPr>
            <a:endParaRPr lang="en-US" sz="2400"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16</a:t>
            </a:fld>
            <a:endParaRPr lang="en-US" altLang="en-US"/>
          </a:p>
        </p:txBody>
      </p:sp>
    </p:spTree>
    <p:extLst>
      <p:ext uri="{BB962C8B-B14F-4D97-AF65-F5344CB8AC3E}">
        <p14:creationId xmlns:p14="http://schemas.microsoft.com/office/powerpoint/2010/main" val="20532338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Joint types</a:t>
            </a:r>
          </a:p>
        </p:txBody>
      </p:sp>
      <p:sp>
        <p:nvSpPr>
          <p:cNvPr id="3" name="Content Placeholder 2"/>
          <p:cNvSpPr>
            <a:spLocks noGrp="1"/>
          </p:cNvSpPr>
          <p:nvPr>
            <p:ph idx="1"/>
          </p:nvPr>
        </p:nvSpPr>
        <p:spPr/>
        <p:txBody>
          <a:bodyPr/>
          <a:lstStyle/>
          <a:p>
            <a:r>
              <a:rPr lang="en-US" altLang="en-US" b="1" u="sng" dirty="0">
                <a:solidFill>
                  <a:schemeClr val="tx2"/>
                </a:solidFill>
              </a:rPr>
              <a:t>Snug-Tightened Installation</a:t>
            </a:r>
            <a:endParaRPr lang="en-US" dirty="0"/>
          </a:p>
        </p:txBody>
      </p:sp>
      <p:pic>
        <p:nvPicPr>
          <p:cNvPr id="5" name="Picture 10" descr="Picture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3651" y="2541247"/>
            <a:ext cx="3653264" cy="4053545"/>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17</a:t>
            </a:fld>
            <a:endParaRPr lang="en-US" altLang="en-US"/>
          </a:p>
        </p:txBody>
      </p:sp>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24888" r="7714"/>
          <a:stretch/>
        </p:blipFill>
        <p:spPr>
          <a:xfrm>
            <a:off x="731025" y="2448834"/>
            <a:ext cx="3764387" cy="4188941"/>
          </a:xfrm>
          <a:prstGeom prst="rect">
            <a:avLst/>
          </a:prstGeom>
        </p:spPr>
      </p:pic>
    </p:spTree>
    <p:extLst>
      <p:ext uri="{BB962C8B-B14F-4D97-AF65-F5344CB8AC3E}">
        <p14:creationId xmlns:p14="http://schemas.microsoft.com/office/powerpoint/2010/main" val="745953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marL="0" indent="0">
              <a:buNone/>
            </a:pPr>
            <a:r>
              <a:rPr lang="en-US" altLang="en-US" b="1" u="sng" dirty="0">
                <a:solidFill>
                  <a:schemeClr val="tx2"/>
                </a:solidFill>
              </a:rPr>
              <a:t>Snug-Tightened Joints</a:t>
            </a:r>
            <a:r>
              <a:rPr lang="en-US" altLang="en-US" b="1" dirty="0">
                <a:solidFill>
                  <a:schemeClr val="tx2"/>
                </a:solidFill>
              </a:rPr>
              <a:t> (RCSC 2020, 4.1)</a:t>
            </a:r>
          </a:p>
          <a:p>
            <a:r>
              <a:rPr lang="en-US" dirty="0"/>
              <a:t>Bolts are permitted to be installed snug tight when:</a:t>
            </a:r>
          </a:p>
          <a:p>
            <a:pPr lvl="1"/>
            <a:r>
              <a:rPr lang="en-US" sz="2200" dirty="0"/>
              <a:t>Used in bearing-type connections</a:t>
            </a:r>
          </a:p>
          <a:p>
            <a:pPr lvl="1"/>
            <a:r>
              <a:rPr lang="en-US" sz="2200" dirty="0"/>
              <a:t>Group 120 (previously Group A) bolts are used in connections subjected to tension or combined shear and tension where loosening or fatigue due to vibration or load fluctuations are not considerations</a:t>
            </a:r>
          </a:p>
          <a:p>
            <a:pPr marL="128016" lvl="1" indent="0">
              <a:buNone/>
            </a:pPr>
            <a:endParaRPr lang="en-US" sz="2200" dirty="0"/>
          </a:p>
          <a:p>
            <a:pPr marL="128016" lvl="1" indent="0">
              <a:buNone/>
            </a:pPr>
            <a:r>
              <a:rPr lang="en-US" sz="2400" dirty="0"/>
              <a:t>Bolts to be tightened to a condition other than snug tight shall be clearly identified on the design drawings. </a:t>
            </a:r>
          </a:p>
          <a:p>
            <a:pPr marL="128016" lvl="1" indent="0">
              <a:buNone/>
            </a:pPr>
            <a:endParaRPr lang="en-US" sz="2200" dirty="0"/>
          </a:p>
          <a:p>
            <a:pPr marL="0" indent="0">
              <a:buNone/>
            </a:pPr>
            <a:endParaRPr lang="en-US" b="1" dirty="0">
              <a:solidFill>
                <a:schemeClr val="tx2"/>
              </a:solidFill>
            </a:endParaRP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18</a:t>
            </a:fld>
            <a:endParaRPr lang="en-US" altLang="en-US"/>
          </a:p>
        </p:txBody>
      </p:sp>
    </p:spTree>
    <p:extLst>
      <p:ext uri="{BB962C8B-B14F-4D97-AF65-F5344CB8AC3E}">
        <p14:creationId xmlns:p14="http://schemas.microsoft.com/office/powerpoint/2010/main" val="2503424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7" y="1898469"/>
            <a:ext cx="7734220" cy="4410891"/>
          </a:xfrm>
        </p:spPr>
        <p:txBody>
          <a:bodyPr>
            <a:normAutofit fontScale="77500" lnSpcReduction="20000"/>
          </a:bodyPr>
          <a:lstStyle/>
          <a:p>
            <a:pPr marL="0" indent="0">
              <a:buNone/>
            </a:pPr>
            <a:r>
              <a:rPr lang="en-US" altLang="en-US" sz="3100" b="1" u="sng" dirty="0">
                <a:solidFill>
                  <a:schemeClr val="tx2"/>
                </a:solidFill>
              </a:rPr>
              <a:t>Snug-Tightened Joints</a:t>
            </a:r>
            <a:endParaRPr lang="en-US" altLang="en-US" sz="3100" b="1" dirty="0">
              <a:solidFill>
                <a:schemeClr val="tx2"/>
              </a:solidFill>
            </a:endParaRPr>
          </a:p>
          <a:p>
            <a:r>
              <a:rPr lang="en-US" sz="2800" i="1" dirty="0"/>
              <a:t>AISC 2016</a:t>
            </a:r>
            <a:r>
              <a:rPr lang="en-US" sz="2800" dirty="0"/>
              <a:t>: The snug-tight condition is defined in the RCSC Specification. </a:t>
            </a:r>
          </a:p>
          <a:p>
            <a:endParaRPr lang="en-US" sz="2800" dirty="0"/>
          </a:p>
          <a:p>
            <a:r>
              <a:rPr lang="en-US" sz="2800" i="1" dirty="0"/>
              <a:t>RCSC 2014</a:t>
            </a:r>
            <a:r>
              <a:rPr lang="en-US" sz="2800" dirty="0"/>
              <a:t>: “The snug tightened condition is the tightness that is attained with a few impacts of an impact wrench or the full effort of an ironworker using an ordinary spud wrench to bring the plies into firm contact.”</a:t>
            </a:r>
          </a:p>
          <a:p>
            <a:endParaRPr lang="en-US" sz="2800" dirty="0"/>
          </a:p>
          <a:p>
            <a:r>
              <a:rPr lang="en-US" sz="2800" i="1" dirty="0"/>
              <a:t>RCSC 2020: “</a:t>
            </a:r>
            <a:r>
              <a:rPr lang="en-US" sz="2800" dirty="0"/>
              <a:t>The </a:t>
            </a:r>
            <a:r>
              <a:rPr lang="en-US" sz="2800" i="1" dirty="0"/>
              <a:t>joint </a:t>
            </a:r>
            <a:r>
              <a:rPr lang="en-US" sz="2800" dirty="0"/>
              <a:t>condition in which the plies have been brought into </a:t>
            </a:r>
            <a:r>
              <a:rPr lang="en-US" sz="2800" i="1" dirty="0"/>
              <a:t>firm contact </a:t>
            </a:r>
            <a:r>
              <a:rPr lang="en-US" sz="2800" dirty="0"/>
              <a:t>and each </a:t>
            </a:r>
            <a:r>
              <a:rPr lang="en-US" sz="2800" i="1" dirty="0"/>
              <a:t>bolting assembly </a:t>
            </a:r>
            <a:r>
              <a:rPr lang="en-US" sz="2800" dirty="0"/>
              <a:t>has at least the tightness attained with either a few impacts of an impact wrench, resistance to a suitable non-impacting wrench, or the full effort of an ironworker using an ordinary spud wrench”</a:t>
            </a:r>
            <a:endParaRPr lang="en-US" sz="2800" i="1"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19</a:t>
            </a:fld>
            <a:endParaRPr lang="en-US" altLang="en-US"/>
          </a:p>
        </p:txBody>
      </p:sp>
    </p:spTree>
    <p:extLst>
      <p:ext uri="{BB962C8B-B14F-4D97-AF65-F5344CB8AC3E}">
        <p14:creationId xmlns:p14="http://schemas.microsoft.com/office/powerpoint/2010/main" val="2300690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fontScale="90000"/>
          </a:bodyPr>
          <a:lstStyle/>
          <a:p>
            <a:r>
              <a:rPr lang="en-US" dirty="0"/>
              <a:t>Design and analysis of steel connections</a:t>
            </a:r>
          </a:p>
        </p:txBody>
      </p:sp>
      <p:sp>
        <p:nvSpPr>
          <p:cNvPr id="3" name="Content Placeholder 2"/>
          <p:cNvSpPr>
            <a:spLocks noGrp="1"/>
          </p:cNvSpPr>
          <p:nvPr>
            <p:ph idx="1"/>
          </p:nvPr>
        </p:nvSpPr>
        <p:spPr/>
        <p:txBody>
          <a:bodyPr/>
          <a:lstStyle/>
          <a:p>
            <a:r>
              <a:rPr lang="en-US" dirty="0"/>
              <a:t>1 </a:t>
            </a:r>
            <a:r>
              <a:rPr lang="en-US" altLang="en-US" dirty="0"/>
              <a:t>-</a:t>
            </a:r>
            <a:r>
              <a:rPr lang="en-US" dirty="0"/>
              <a:t>  Introduction, Basic Principles, and Limit States</a:t>
            </a:r>
          </a:p>
          <a:p>
            <a:r>
              <a:rPr lang="en-US" altLang="en-US" b="1" dirty="0">
                <a:solidFill>
                  <a:schemeClr val="tx2"/>
                </a:solidFill>
              </a:rPr>
              <a:t>2  -  Connection Basics: Bolts &amp; Welds</a:t>
            </a:r>
          </a:p>
          <a:p>
            <a:r>
              <a:rPr lang="en-US" altLang="en-US" dirty="0"/>
              <a:t>3  -  Constructability Considerations</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a:t>
            </a:fld>
            <a:endParaRPr lang="en-US" altLang="en-US"/>
          </a:p>
        </p:txBody>
      </p:sp>
    </p:spTree>
    <p:extLst>
      <p:ext uri="{BB962C8B-B14F-4D97-AF65-F5344CB8AC3E}">
        <p14:creationId xmlns:p14="http://schemas.microsoft.com/office/powerpoint/2010/main" val="574642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marL="0" indent="0">
              <a:buNone/>
            </a:pPr>
            <a:r>
              <a:rPr lang="en-US" altLang="en-US" b="1" u="sng" dirty="0" err="1">
                <a:solidFill>
                  <a:schemeClr val="tx2"/>
                </a:solidFill>
              </a:rPr>
              <a:t>Pretensioned</a:t>
            </a:r>
            <a:r>
              <a:rPr lang="en-US" altLang="en-US" b="1" u="sng" dirty="0">
                <a:solidFill>
                  <a:schemeClr val="tx2"/>
                </a:solidFill>
              </a:rPr>
              <a:t> Joint</a:t>
            </a:r>
            <a:r>
              <a:rPr lang="en-US" altLang="en-US" b="1" dirty="0">
                <a:solidFill>
                  <a:schemeClr val="tx2"/>
                </a:solidFill>
              </a:rPr>
              <a:t> (RCSC, 4.1)</a:t>
            </a:r>
          </a:p>
          <a:p>
            <a:pPr>
              <a:buFont typeface="Arial" panose="020B0604020202020204" pitchFamily="34" charset="0"/>
              <a:buChar char="•"/>
              <a:tabLst>
                <a:tab pos="857250" algn="l"/>
              </a:tabLst>
            </a:pPr>
            <a:r>
              <a:rPr lang="en-US" dirty="0"/>
              <a:t>  Where the bolts are required to be fully tensioned but the slip </a:t>
            </a:r>
            <a:br>
              <a:rPr lang="en-US" dirty="0"/>
            </a:br>
            <a:r>
              <a:rPr lang="en-US" dirty="0"/>
              <a:t>  resistance is not relied upon to transfer load.</a:t>
            </a:r>
          </a:p>
          <a:p>
            <a:pPr>
              <a:buFont typeface="Arial" panose="020B0604020202020204" pitchFamily="34" charset="0"/>
              <a:buChar char="•"/>
              <a:tabLst>
                <a:tab pos="857250" algn="l"/>
              </a:tabLst>
            </a:pPr>
            <a:r>
              <a:rPr lang="en-US" dirty="0"/>
              <a:t>  Appropriate when pretension is desired for reasons other than </a:t>
            </a:r>
            <a:br>
              <a:rPr lang="en-US" dirty="0"/>
            </a:br>
            <a:r>
              <a:rPr lang="en-US" dirty="0"/>
              <a:t>  slip resistance.  </a:t>
            </a:r>
          </a:p>
          <a:p>
            <a:pPr>
              <a:buFont typeface="Arial" panose="020B0604020202020204" pitchFamily="34" charset="0"/>
              <a:buChar char="•"/>
              <a:tabLst>
                <a:tab pos="857250" algn="l"/>
              </a:tabLst>
            </a:pPr>
            <a:r>
              <a:rPr lang="en-US" dirty="0"/>
              <a:t>  </a:t>
            </a:r>
            <a:r>
              <a:rPr lang="en-US" dirty="0" err="1"/>
              <a:t>Pretensioned</a:t>
            </a:r>
            <a:r>
              <a:rPr lang="en-US" dirty="0"/>
              <a:t> joints have some additional installation costs over </a:t>
            </a:r>
            <a:br>
              <a:rPr lang="en-US" dirty="0"/>
            </a:br>
            <a:r>
              <a:rPr lang="en-US" dirty="0"/>
              <a:t>  snug-tightened joints.</a:t>
            </a:r>
          </a:p>
          <a:p>
            <a:pPr marL="0" indent="0">
              <a:buNone/>
            </a:pPr>
            <a:endParaRPr lang="en-US" b="1" dirty="0">
              <a:solidFill>
                <a:schemeClr val="tx2"/>
              </a:solidFill>
            </a:endParaRP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20</a:t>
            </a:fld>
            <a:endParaRPr lang="en-US" altLang="en-US"/>
          </a:p>
        </p:txBody>
      </p:sp>
    </p:spTree>
    <p:extLst>
      <p:ext uri="{BB962C8B-B14F-4D97-AF65-F5344CB8AC3E}">
        <p14:creationId xmlns:p14="http://schemas.microsoft.com/office/powerpoint/2010/main" val="35253390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a:bodyPr>
          <a:lstStyle/>
          <a:p>
            <a:pPr marL="0" indent="0">
              <a:buNone/>
            </a:pPr>
            <a:r>
              <a:rPr lang="en-US" altLang="en-US" b="1" u="sng" dirty="0" err="1">
                <a:solidFill>
                  <a:schemeClr val="tx2"/>
                </a:solidFill>
              </a:rPr>
              <a:t>Pretensioned</a:t>
            </a:r>
            <a:r>
              <a:rPr lang="en-US" altLang="en-US" b="1" u="sng" dirty="0">
                <a:solidFill>
                  <a:schemeClr val="tx2"/>
                </a:solidFill>
              </a:rPr>
              <a:t> Joint </a:t>
            </a:r>
            <a:r>
              <a:rPr lang="en-US" altLang="en-US" b="1" dirty="0">
                <a:solidFill>
                  <a:schemeClr val="tx2"/>
                </a:solidFill>
              </a:rPr>
              <a:t>(RCSC 2020, 4.1)</a:t>
            </a:r>
          </a:p>
          <a:p>
            <a:r>
              <a:rPr lang="en-US" dirty="0" err="1"/>
              <a:t>Pretensioned</a:t>
            </a:r>
            <a:r>
              <a:rPr lang="en-US" dirty="0"/>
              <a:t> joints are required in the following applications:</a:t>
            </a:r>
          </a:p>
          <a:p>
            <a:pPr lvl="1" algn="just"/>
            <a:r>
              <a:rPr lang="en-US" sz="2200" dirty="0"/>
              <a:t>Joints in which fastener pretension are required in the Specification;</a:t>
            </a:r>
          </a:p>
          <a:p>
            <a:pPr lvl="1" algn="just"/>
            <a:r>
              <a:rPr lang="en-US" sz="2200" dirty="0"/>
              <a:t>Joints that are subject to significant load reversal;</a:t>
            </a:r>
          </a:p>
          <a:p>
            <a:pPr lvl="1" algn="just"/>
            <a:r>
              <a:rPr lang="en-US" sz="2200" dirty="0"/>
              <a:t>Joints that are subject to fatigue load with no reversal of the loading direction;</a:t>
            </a:r>
          </a:p>
          <a:p>
            <a:pPr lvl="1" algn="just"/>
            <a:r>
              <a:rPr lang="en-US" sz="2200" dirty="0"/>
              <a:t>Joints with Group 120 bolting assemblies that are subject to tensile fatigue;</a:t>
            </a:r>
          </a:p>
          <a:p>
            <a:pPr lvl="1" algn="just"/>
            <a:r>
              <a:rPr lang="en-US" sz="2200" dirty="0"/>
              <a:t>Joints with Group 144 or Group 150 bolting assemblies that are subject to tension or combined shear and tension, with or without fatigue.</a:t>
            </a:r>
          </a:p>
          <a:p>
            <a:pPr marL="0" indent="0">
              <a:buNone/>
            </a:pPr>
            <a:endParaRPr lang="en-US" b="1" dirty="0">
              <a:solidFill>
                <a:schemeClr val="tx2"/>
              </a:solidFill>
            </a:endParaRP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21</a:t>
            </a:fld>
            <a:endParaRPr lang="en-US" altLang="en-US"/>
          </a:p>
        </p:txBody>
      </p:sp>
    </p:spTree>
    <p:extLst>
      <p:ext uri="{BB962C8B-B14F-4D97-AF65-F5344CB8AC3E}">
        <p14:creationId xmlns:p14="http://schemas.microsoft.com/office/powerpoint/2010/main" val="3832674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altLang="en-US" sz="2400" dirty="0"/>
              <a:t>  </a:t>
            </a:r>
            <a:endParaRPr lang="en-US" dirty="0"/>
          </a:p>
        </p:txBody>
      </p:sp>
      <p:pic>
        <p:nvPicPr>
          <p:cNvPr id="5" name="Picture 5" descr="Table&#10;&#10;Description automatically generated">
            <a:extLst>
              <a:ext uri="{FF2B5EF4-FFF2-40B4-BE49-F238E27FC236}">
                <a16:creationId xmlns:a16="http://schemas.microsoft.com/office/drawing/2014/main" id="{ED2BC69D-2C36-47D5-AE73-FF7C0E3464CD}"/>
              </a:ext>
            </a:extLst>
          </p:cNvPr>
          <p:cNvPicPr>
            <a:picLocks noChangeAspect="1"/>
          </p:cNvPicPr>
          <p:nvPr/>
        </p:nvPicPr>
        <p:blipFill rotWithShape="1">
          <a:blip r:embed="rId3">
            <a:extLst>
              <a:ext uri="{28A0092B-C50C-407E-A947-70E740481C1C}">
                <a14:useLocalDpi xmlns:a14="http://schemas.microsoft.com/office/drawing/2010/main" val="0"/>
              </a:ext>
            </a:extLst>
          </a:blip>
          <a:srcRect b="3137"/>
          <a:stretch/>
        </p:blipFill>
        <p:spPr>
          <a:xfrm>
            <a:off x="0" y="1977666"/>
            <a:ext cx="7251842" cy="4391585"/>
          </a:xfrm>
          <a:prstGeom prst="rect">
            <a:avLst/>
          </a:prstGeom>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22</a:t>
            </a:fld>
            <a:endParaRPr lang="en-US" altLang="en-US"/>
          </a:p>
        </p:txBody>
      </p:sp>
      <p:sp>
        <p:nvSpPr>
          <p:cNvPr id="7" name="Content Placeholder 2"/>
          <p:cNvSpPr txBox="1">
            <a:spLocks/>
          </p:cNvSpPr>
          <p:nvPr/>
        </p:nvSpPr>
        <p:spPr>
          <a:xfrm>
            <a:off x="768096" y="1676401"/>
            <a:ext cx="8114647" cy="463296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altLang="en-US" b="1" u="sng" dirty="0">
                <a:solidFill>
                  <a:schemeClr val="tx2"/>
                </a:solidFill>
              </a:rPr>
              <a:t>Minimum Bolt Pretension for </a:t>
            </a:r>
            <a:r>
              <a:rPr lang="en-US" altLang="en-US" b="1" u="sng" dirty="0" err="1">
                <a:solidFill>
                  <a:schemeClr val="tx2"/>
                </a:solidFill>
              </a:rPr>
              <a:t>Pretensioned</a:t>
            </a:r>
            <a:r>
              <a:rPr lang="en-US" altLang="en-US" b="1" u="sng" dirty="0">
                <a:solidFill>
                  <a:schemeClr val="tx2"/>
                </a:solidFill>
              </a:rPr>
              <a:t> or Slip-Critical Joints</a:t>
            </a:r>
          </a:p>
        </p:txBody>
      </p:sp>
      <p:sp>
        <p:nvSpPr>
          <p:cNvPr id="8" name="Rectangle 7"/>
          <p:cNvSpPr/>
          <p:nvPr/>
        </p:nvSpPr>
        <p:spPr>
          <a:xfrm>
            <a:off x="0" y="6455429"/>
            <a:ext cx="1529586" cy="400110"/>
          </a:xfrm>
          <a:prstGeom prst="rect">
            <a:avLst/>
          </a:prstGeom>
        </p:spPr>
        <p:txBody>
          <a:bodyPr wrap="none">
            <a:spAutoFit/>
          </a:bodyPr>
          <a:lstStyle/>
          <a:p>
            <a:r>
              <a:rPr lang="en-US" sz="2000" b="1" dirty="0">
                <a:solidFill>
                  <a:schemeClr val="tx2"/>
                </a:solidFill>
              </a:rPr>
              <a:t>AISC 360-16</a:t>
            </a:r>
            <a:endParaRPr lang="en-US" sz="2000" dirty="0"/>
          </a:p>
        </p:txBody>
      </p:sp>
      <p:sp>
        <p:nvSpPr>
          <p:cNvPr id="9" name="Rectangle 8">
            <a:extLst>
              <a:ext uri="{FF2B5EF4-FFF2-40B4-BE49-F238E27FC236}">
                <a16:creationId xmlns:a16="http://schemas.microsoft.com/office/drawing/2014/main" id="{A0AE176A-67C1-40AB-9018-EB0158FB3D3C}"/>
              </a:ext>
            </a:extLst>
          </p:cNvPr>
          <p:cNvSpPr/>
          <p:nvPr/>
        </p:nvSpPr>
        <p:spPr>
          <a:xfrm>
            <a:off x="7096991" y="2909198"/>
            <a:ext cx="1995054" cy="2123658"/>
          </a:xfrm>
          <a:prstGeom prst="rect">
            <a:avLst/>
          </a:prstGeom>
        </p:spPr>
        <p:txBody>
          <a:bodyPr wrap="square">
            <a:spAutoFit/>
          </a:bodyPr>
          <a:lstStyle/>
          <a:p>
            <a:r>
              <a:rPr lang="en-US" sz="2200" dirty="0"/>
              <a:t>In 15</a:t>
            </a:r>
            <a:r>
              <a:rPr lang="en-US" sz="2200" baseline="30000" dirty="0"/>
              <a:t>th</a:t>
            </a:r>
            <a:r>
              <a:rPr lang="en-US" sz="2200" dirty="0"/>
              <a:t> Edition of Steel Manual</a:t>
            </a:r>
          </a:p>
          <a:p>
            <a:endParaRPr lang="en-US" sz="2200" dirty="0"/>
          </a:p>
          <a:p>
            <a:r>
              <a:rPr lang="en-US" sz="2200" dirty="0"/>
              <a:t>Includes former group designations</a:t>
            </a:r>
          </a:p>
        </p:txBody>
      </p:sp>
    </p:spTree>
    <p:extLst>
      <p:ext uri="{BB962C8B-B14F-4D97-AF65-F5344CB8AC3E}">
        <p14:creationId xmlns:p14="http://schemas.microsoft.com/office/powerpoint/2010/main" val="1624246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79C8CF3-AA45-4501-8BDC-C453408BD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891" y="2131319"/>
            <a:ext cx="6094700" cy="4726681"/>
          </a:xfrm>
          <a:prstGeom prst="rect">
            <a:avLst/>
          </a:prstGeom>
        </p:spPr>
      </p:pic>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6" name="Slide Number Placeholder 5"/>
          <p:cNvSpPr>
            <a:spLocks noGrp="1"/>
          </p:cNvSpPr>
          <p:nvPr>
            <p:ph type="sldNum" sz="quarter" idx="12"/>
          </p:nvPr>
        </p:nvSpPr>
        <p:spPr>
          <a:xfrm>
            <a:off x="8128000" y="6470704"/>
            <a:ext cx="730250" cy="274320"/>
          </a:xfrm>
        </p:spPr>
        <p:txBody>
          <a:bodyPr/>
          <a:lstStyle/>
          <a:p>
            <a:fld id="{9DBAC5ED-916B-4A4B-9960-52DDD2B57D0D}" type="slidenum">
              <a:rPr lang="en-US" altLang="en-US" smtClean="0"/>
              <a:pPr/>
              <a:t>23</a:t>
            </a:fld>
            <a:endParaRPr lang="en-US" altLang="en-US" dirty="0"/>
          </a:p>
        </p:txBody>
      </p:sp>
      <p:sp>
        <p:nvSpPr>
          <p:cNvPr id="7" name="Content Placeholder 2"/>
          <p:cNvSpPr txBox="1">
            <a:spLocks/>
          </p:cNvSpPr>
          <p:nvPr/>
        </p:nvSpPr>
        <p:spPr>
          <a:xfrm>
            <a:off x="768096" y="1676401"/>
            <a:ext cx="8114647" cy="463296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altLang="en-US" b="1" u="sng" dirty="0">
                <a:solidFill>
                  <a:schemeClr val="tx2"/>
                </a:solidFill>
              </a:rPr>
              <a:t>Minimum Bolt Pretension for </a:t>
            </a:r>
            <a:r>
              <a:rPr lang="en-US" altLang="en-US" b="1" u="sng" dirty="0" err="1">
                <a:solidFill>
                  <a:schemeClr val="tx2"/>
                </a:solidFill>
              </a:rPr>
              <a:t>Pretensioned</a:t>
            </a:r>
            <a:r>
              <a:rPr lang="en-US" altLang="en-US" b="1" u="sng" dirty="0">
                <a:solidFill>
                  <a:schemeClr val="tx2"/>
                </a:solidFill>
              </a:rPr>
              <a:t> or Slip-Critical Joints</a:t>
            </a:r>
          </a:p>
        </p:txBody>
      </p:sp>
      <p:sp>
        <p:nvSpPr>
          <p:cNvPr id="8" name="Rectangle 7"/>
          <p:cNvSpPr/>
          <p:nvPr/>
        </p:nvSpPr>
        <p:spPr>
          <a:xfrm>
            <a:off x="6660573" y="6457890"/>
            <a:ext cx="1354923" cy="400110"/>
          </a:xfrm>
          <a:prstGeom prst="rect">
            <a:avLst/>
          </a:prstGeom>
        </p:spPr>
        <p:txBody>
          <a:bodyPr wrap="none">
            <a:spAutoFit/>
          </a:bodyPr>
          <a:lstStyle/>
          <a:p>
            <a:r>
              <a:rPr lang="en-US" sz="2000" b="1" dirty="0">
                <a:solidFill>
                  <a:schemeClr val="tx2"/>
                </a:solidFill>
              </a:rPr>
              <a:t>RCSC 2020</a:t>
            </a:r>
            <a:endParaRPr lang="en-US" sz="2000" dirty="0"/>
          </a:p>
        </p:txBody>
      </p:sp>
      <p:sp>
        <p:nvSpPr>
          <p:cNvPr id="11" name="Rectangle 10">
            <a:extLst>
              <a:ext uri="{FF2B5EF4-FFF2-40B4-BE49-F238E27FC236}">
                <a16:creationId xmlns:a16="http://schemas.microsoft.com/office/drawing/2014/main" id="{B83EB33B-A777-4747-8B16-B2EB05A414DA}"/>
              </a:ext>
            </a:extLst>
          </p:cNvPr>
          <p:cNvSpPr/>
          <p:nvPr/>
        </p:nvSpPr>
        <p:spPr>
          <a:xfrm>
            <a:off x="6317674" y="2462389"/>
            <a:ext cx="2712028" cy="1785104"/>
          </a:xfrm>
          <a:prstGeom prst="rect">
            <a:avLst/>
          </a:prstGeom>
        </p:spPr>
        <p:txBody>
          <a:bodyPr wrap="square">
            <a:spAutoFit/>
          </a:bodyPr>
          <a:lstStyle/>
          <a:p>
            <a:r>
              <a:rPr lang="en-US" sz="2200" dirty="0"/>
              <a:t>Will be in 16</a:t>
            </a:r>
            <a:r>
              <a:rPr lang="en-US" sz="2200" baseline="30000" dirty="0"/>
              <a:t>th</a:t>
            </a:r>
            <a:r>
              <a:rPr lang="en-US" sz="2200" dirty="0"/>
              <a:t> Edition of Steel Manual</a:t>
            </a:r>
          </a:p>
          <a:p>
            <a:endParaRPr lang="en-US" sz="2200" dirty="0"/>
          </a:p>
          <a:p>
            <a:r>
              <a:rPr lang="en-US" sz="2200" dirty="0"/>
              <a:t>Includes new group designations</a:t>
            </a:r>
          </a:p>
        </p:txBody>
      </p:sp>
    </p:spTree>
    <p:extLst>
      <p:ext uri="{BB962C8B-B14F-4D97-AF65-F5344CB8AC3E}">
        <p14:creationId xmlns:p14="http://schemas.microsoft.com/office/powerpoint/2010/main" val="3508210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Joint types</a:t>
            </a:r>
          </a:p>
        </p:txBody>
      </p:sp>
      <p:sp>
        <p:nvSpPr>
          <p:cNvPr id="3" name="Content Placeholder 2"/>
          <p:cNvSpPr>
            <a:spLocks noGrp="1"/>
          </p:cNvSpPr>
          <p:nvPr>
            <p:ph idx="1"/>
          </p:nvPr>
        </p:nvSpPr>
        <p:spPr>
          <a:xfrm>
            <a:off x="768096" y="1898469"/>
            <a:ext cx="8114647" cy="4410891"/>
          </a:xfrm>
        </p:spPr>
        <p:txBody>
          <a:bodyPr>
            <a:normAutofit fontScale="92500" lnSpcReduction="10000"/>
          </a:bodyPr>
          <a:lstStyle/>
          <a:p>
            <a:pPr marL="0" indent="0">
              <a:buNone/>
            </a:pPr>
            <a:r>
              <a:rPr lang="en-US" altLang="en-US" b="1" u="sng" dirty="0">
                <a:solidFill>
                  <a:schemeClr val="tx2"/>
                </a:solidFill>
              </a:rPr>
              <a:t>Slip-Critical Joint </a:t>
            </a:r>
            <a:r>
              <a:rPr lang="en-US" altLang="en-US" b="1" dirty="0">
                <a:solidFill>
                  <a:schemeClr val="tx2"/>
                </a:solidFill>
              </a:rPr>
              <a:t>(RCSC 4.3)</a:t>
            </a:r>
          </a:p>
          <a:p>
            <a:r>
              <a:rPr lang="en-US" i="1" dirty="0"/>
              <a:t>RCSC</a:t>
            </a:r>
            <a:r>
              <a:rPr lang="en-US" dirty="0"/>
              <a:t>: A joint that transmits shear loads in which the bolts have been installed to provide a pretension in the installed bolt (clamping force on the faying surfaces), and with faying surfaces that have been prepared to provide a calculable resistance against slip.</a:t>
            </a:r>
          </a:p>
          <a:p>
            <a:endParaRPr lang="en-US" dirty="0"/>
          </a:p>
          <a:p>
            <a:r>
              <a:rPr lang="en-US" i="1" dirty="0"/>
              <a:t>AISC</a:t>
            </a:r>
            <a:r>
              <a:rPr lang="en-US" dirty="0"/>
              <a:t>: Bolted connection designed to resist movement by friction on the faying surface of the connection under the clamping force of the bolts.</a:t>
            </a:r>
          </a:p>
          <a:p>
            <a:endParaRPr lang="en-US" dirty="0"/>
          </a:p>
          <a:p>
            <a:r>
              <a:rPr lang="en-US" dirty="0"/>
              <a:t>Slip-critical joints are appreciably more expensive because of the associated costs of faying surface preparation and installation and inspection requirements.</a:t>
            </a:r>
          </a:p>
          <a:p>
            <a:pPr marL="0" indent="0">
              <a:buNone/>
            </a:pPr>
            <a:endParaRPr lang="en-US" b="1" dirty="0">
              <a:solidFill>
                <a:schemeClr val="tx2"/>
              </a:solidFill>
            </a:endParaRP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24</a:t>
            </a:fld>
            <a:endParaRPr lang="en-US" altLang="en-US"/>
          </a:p>
        </p:txBody>
      </p:sp>
    </p:spTree>
    <p:extLst>
      <p:ext uri="{BB962C8B-B14F-4D97-AF65-F5344CB8AC3E}">
        <p14:creationId xmlns:p14="http://schemas.microsoft.com/office/powerpoint/2010/main" val="37399958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Joint types</a:t>
            </a:r>
          </a:p>
        </p:txBody>
      </p:sp>
      <p:sp>
        <p:nvSpPr>
          <p:cNvPr id="3" name="Content Placeholder 2"/>
          <p:cNvSpPr>
            <a:spLocks noGrp="1"/>
          </p:cNvSpPr>
          <p:nvPr>
            <p:ph idx="1"/>
          </p:nvPr>
        </p:nvSpPr>
        <p:spPr/>
        <p:txBody>
          <a:bodyPr/>
          <a:lstStyle/>
          <a:p>
            <a:endParaRPr lang="en-US"/>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25</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7491" y="1488485"/>
            <a:ext cx="5672138" cy="5431701"/>
          </a:xfrm>
          <a:prstGeom prst="rect">
            <a:avLst/>
          </a:prstGeom>
        </p:spPr>
      </p:pic>
    </p:spTree>
    <p:extLst>
      <p:ext uri="{BB962C8B-B14F-4D97-AF65-F5344CB8AC3E}">
        <p14:creationId xmlns:p14="http://schemas.microsoft.com/office/powerpoint/2010/main" val="21999912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747532"/>
            <a:ext cx="2417694" cy="940526"/>
          </a:xfrm>
        </p:spPr>
        <p:txBody>
          <a:bodyPr>
            <a:normAutofit fontScale="90000"/>
          </a:bodyPr>
          <a:lstStyle/>
          <a:p>
            <a:r>
              <a:rPr lang="en-US" dirty="0"/>
              <a:t>Bolt joint types</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a:xfrm>
            <a:off x="206521" y="6446520"/>
            <a:ext cx="730250" cy="274320"/>
          </a:xfrm>
        </p:spPr>
        <p:txBody>
          <a:bodyPr/>
          <a:lstStyle/>
          <a:p>
            <a:fld id="{9DBAC5ED-916B-4A4B-9960-52DDD2B57D0D}" type="slidenum">
              <a:rPr lang="en-US" altLang="en-US" smtClean="0"/>
              <a:pPr/>
              <a:t>26</a:t>
            </a:fld>
            <a:endParaRPr lang="en-US" altLang="en-US"/>
          </a:p>
        </p:txBody>
      </p:sp>
      <p:sp>
        <p:nvSpPr>
          <p:cNvPr id="6" name="Rectangle 5"/>
          <p:cNvSpPr/>
          <p:nvPr/>
        </p:nvSpPr>
        <p:spPr>
          <a:xfrm>
            <a:off x="2256454" y="6383625"/>
            <a:ext cx="1425455" cy="400110"/>
          </a:xfrm>
          <a:prstGeom prst="rect">
            <a:avLst/>
          </a:prstGeom>
        </p:spPr>
        <p:txBody>
          <a:bodyPr wrap="none">
            <a:spAutoFit/>
          </a:bodyPr>
          <a:lstStyle/>
          <a:p>
            <a:r>
              <a:rPr lang="en-US" sz="2000" b="1" dirty="0">
                <a:solidFill>
                  <a:schemeClr val="tx2"/>
                </a:solidFill>
              </a:rPr>
              <a:t>RCSC 2020</a:t>
            </a:r>
            <a:r>
              <a:rPr lang="en-US" sz="2000" dirty="0"/>
              <a: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3234" y="0"/>
            <a:ext cx="5496735" cy="6783735"/>
          </a:xfrm>
          <a:prstGeom prst="rect">
            <a:avLst/>
          </a:prstGeom>
        </p:spPr>
      </p:pic>
    </p:spTree>
    <p:extLst>
      <p:ext uri="{BB962C8B-B14F-4D97-AF65-F5344CB8AC3E}">
        <p14:creationId xmlns:p14="http://schemas.microsoft.com/office/powerpoint/2010/main" val="554201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768096" y="1898469"/>
            <a:ext cx="7762446" cy="4410891"/>
          </a:xfrm>
        </p:spPr>
        <p:txBody>
          <a:bodyPr>
            <a:noAutofit/>
          </a:bodyPr>
          <a:lstStyle/>
          <a:p>
            <a:pPr marL="0" indent="0">
              <a:buNone/>
            </a:pPr>
            <a:r>
              <a:rPr lang="en-US" sz="2200" b="1" i="1" dirty="0"/>
              <a:t>AISC</a:t>
            </a:r>
            <a:r>
              <a:rPr lang="en-US" sz="2200" dirty="0"/>
              <a:t>: Installation shall comply with the RCSC Specification </a:t>
            </a:r>
          </a:p>
          <a:p>
            <a:pPr marL="0" indent="0">
              <a:buNone/>
            </a:pPr>
            <a:r>
              <a:rPr lang="en-US" sz="2200" b="1" i="1" dirty="0"/>
              <a:t>RCSC (2020)</a:t>
            </a:r>
            <a:r>
              <a:rPr lang="en-US" sz="2200" dirty="0"/>
              <a:t>: One of the </a:t>
            </a:r>
            <a:r>
              <a:rPr lang="en-US" sz="2200" dirty="0" err="1"/>
              <a:t>pretensioning</a:t>
            </a:r>
            <a:r>
              <a:rPr lang="en-US" sz="2200" dirty="0"/>
              <a:t> methods in Sections 8.2.1 through 8.2.5 shall be used:.</a:t>
            </a:r>
          </a:p>
          <a:p>
            <a:r>
              <a:rPr lang="en-US" sz="2200" dirty="0"/>
              <a:t>Section 8.2.1: Turn-of-Nut </a:t>
            </a:r>
            <a:r>
              <a:rPr lang="en-US" sz="2200" dirty="0" err="1"/>
              <a:t>Pretensioning</a:t>
            </a:r>
            <a:endParaRPr lang="en-US" sz="2200" dirty="0"/>
          </a:p>
          <a:p>
            <a:r>
              <a:rPr lang="en-US" sz="2200" dirty="0"/>
              <a:t>Section 8.2.2: Calibrated Wrench </a:t>
            </a:r>
            <a:r>
              <a:rPr lang="en-US" sz="2200" dirty="0" err="1"/>
              <a:t>Pretensioning</a:t>
            </a:r>
            <a:endParaRPr lang="en-US" sz="2200" dirty="0"/>
          </a:p>
          <a:p>
            <a:r>
              <a:rPr lang="en-US" sz="2200" dirty="0"/>
              <a:t>Section 8.2.3: Twist-Off Tension-Control Bolt </a:t>
            </a:r>
            <a:r>
              <a:rPr lang="en-US" sz="2200" dirty="0" err="1"/>
              <a:t>Pretensioning</a:t>
            </a:r>
            <a:endParaRPr lang="en-US" sz="2200" dirty="0"/>
          </a:p>
          <a:p>
            <a:r>
              <a:rPr lang="en-US" sz="2200" dirty="0"/>
              <a:t>Section 8.2.4: Direct-Tension-Indicator </a:t>
            </a:r>
            <a:r>
              <a:rPr lang="en-US" sz="2200" dirty="0" err="1"/>
              <a:t>Pretensioning</a:t>
            </a:r>
            <a:endParaRPr lang="en-US" sz="2200" dirty="0"/>
          </a:p>
          <a:p>
            <a:r>
              <a:rPr lang="en-US" sz="2200" dirty="0"/>
              <a:t>Section 8.2.5: Combined Method </a:t>
            </a:r>
            <a:r>
              <a:rPr lang="en-US" sz="2200" dirty="0" err="1"/>
              <a:t>Pretensioning</a:t>
            </a:r>
            <a:r>
              <a:rPr lang="en-US" sz="2200" dirty="0"/>
              <a:t> </a:t>
            </a:r>
            <a:r>
              <a:rPr lang="en-US" sz="2200" dirty="0">
                <a:solidFill>
                  <a:srgbClr val="C00000"/>
                </a:solidFill>
              </a:rPr>
              <a:t>(new in RCSC 2020)</a:t>
            </a:r>
          </a:p>
          <a:p>
            <a:pPr marL="0" indent="0">
              <a:buNone/>
            </a:pPr>
            <a:endParaRPr lang="en-US" sz="2200"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27</a:t>
            </a:fld>
            <a:endParaRPr lang="en-US" altLang="en-US"/>
          </a:p>
        </p:txBody>
      </p:sp>
    </p:spTree>
    <p:extLst>
      <p:ext uri="{BB962C8B-B14F-4D97-AF65-F5344CB8AC3E}">
        <p14:creationId xmlns:p14="http://schemas.microsoft.com/office/powerpoint/2010/main" val="14205359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p:txBody>
          <a:bodyPr>
            <a:normAutofit fontScale="92500" lnSpcReduction="10000"/>
          </a:bodyPr>
          <a:lstStyle/>
          <a:p>
            <a:pPr marL="0" indent="0">
              <a:buNone/>
            </a:pPr>
            <a:r>
              <a:rPr lang="en-US" b="1" u="sng" dirty="0">
                <a:solidFill>
                  <a:schemeClr val="tx2"/>
                </a:solidFill>
              </a:rPr>
              <a:t>Turn-of-nut </a:t>
            </a:r>
            <a:r>
              <a:rPr lang="en-US" b="1" u="sng" dirty="0" err="1">
                <a:solidFill>
                  <a:schemeClr val="tx2"/>
                </a:solidFill>
              </a:rPr>
              <a:t>Pretensioning</a:t>
            </a:r>
            <a:r>
              <a:rPr lang="en-US" b="1" u="sng" dirty="0">
                <a:solidFill>
                  <a:schemeClr val="tx2"/>
                </a:solidFill>
              </a:rPr>
              <a:t> </a:t>
            </a:r>
            <a:r>
              <a:rPr lang="en-US" dirty="0"/>
              <a:t>involves several steps:</a:t>
            </a:r>
          </a:p>
          <a:p>
            <a:pPr marL="342900" indent="-342900">
              <a:buFont typeface="+mj-lt"/>
              <a:buAutoNum type="arabicPeriod"/>
            </a:pPr>
            <a:r>
              <a:rPr lang="en-US" dirty="0"/>
              <a:t>The bolt is snug-tightened</a:t>
            </a:r>
          </a:p>
          <a:p>
            <a:pPr marL="342900" indent="-342900">
              <a:buFont typeface="+mj-lt"/>
              <a:buAutoNum type="arabicPeriod"/>
            </a:pPr>
            <a:r>
              <a:rPr lang="en-US" dirty="0"/>
              <a:t>Match marks may be placed on each nut, bolt, and </a:t>
            </a:r>
            <a:br>
              <a:rPr lang="en-US" dirty="0"/>
            </a:br>
            <a:r>
              <a:rPr lang="en-US" dirty="0"/>
              <a:t>steel surface in a straight line (recommended, not required)</a:t>
            </a:r>
          </a:p>
          <a:p>
            <a:pPr marL="342900" indent="-342900">
              <a:buFont typeface="+mj-lt"/>
              <a:buAutoNum type="arabicPeriod"/>
            </a:pPr>
            <a:r>
              <a:rPr lang="en-US" dirty="0"/>
              <a:t>The part not turned by the wrench is prevented from </a:t>
            </a:r>
            <a:br>
              <a:rPr lang="en-US" dirty="0"/>
            </a:br>
            <a:r>
              <a:rPr lang="en-US" dirty="0"/>
              <a:t>turning</a:t>
            </a:r>
          </a:p>
          <a:p>
            <a:pPr marL="342900" indent="-342900">
              <a:buFont typeface="+mj-lt"/>
              <a:buAutoNum type="arabicPeriod"/>
            </a:pPr>
            <a:r>
              <a:rPr lang="en-US" dirty="0"/>
              <a:t>The bolt is tightened with a prescribed rotation</a:t>
            </a:r>
            <a:br>
              <a:rPr lang="en-US" dirty="0"/>
            </a:br>
            <a:r>
              <a:rPr lang="en-US" dirty="0"/>
              <a:t>past the snug-tight condition </a:t>
            </a:r>
          </a:p>
          <a:p>
            <a:pPr marL="0" indent="0">
              <a:buNone/>
            </a:pPr>
            <a:endParaRPr lang="en-US" dirty="0"/>
          </a:p>
          <a:p>
            <a:pPr marL="0" indent="0">
              <a:buNone/>
            </a:pPr>
            <a:r>
              <a:rPr lang="en-US" dirty="0">
                <a:solidFill>
                  <a:srgbClr val="C00000"/>
                </a:solidFill>
              </a:rPr>
              <a:t>Turning the nut imposes a lengthening of the fastener, i.e. an initial strain, which correlates to an initial stress.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28</a:t>
            </a:fld>
            <a:endParaRPr lang="en-US" altLang="en-US"/>
          </a:p>
        </p:txBody>
      </p:sp>
    </p:spTree>
    <p:extLst>
      <p:ext uri="{BB962C8B-B14F-4D97-AF65-F5344CB8AC3E}">
        <p14:creationId xmlns:p14="http://schemas.microsoft.com/office/powerpoint/2010/main" val="2881007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pic>
        <p:nvPicPr>
          <p:cNvPr id="5" name="Picture 2" descr="http://www.appliedbolting.com/images/turnofnut/fig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96" y="1737360"/>
            <a:ext cx="3866428" cy="429768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a:grpSpLocks noChangeAspect="1"/>
          </p:cNvGrpSpPr>
          <p:nvPr/>
        </p:nvGrpSpPr>
        <p:grpSpPr>
          <a:xfrm>
            <a:off x="5407410" y="2553788"/>
            <a:ext cx="2860477" cy="3342107"/>
            <a:chOff x="5687307" y="1794847"/>
            <a:chExt cx="3218261" cy="3760133"/>
          </a:xfrm>
        </p:grpSpPr>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3796" r="23510"/>
            <a:stretch/>
          </p:blipFill>
          <p:spPr>
            <a:xfrm>
              <a:off x="5799530" y="1794847"/>
              <a:ext cx="3106038" cy="3470737"/>
            </a:xfrm>
            <a:prstGeom prst="rect">
              <a:avLst/>
            </a:prstGeom>
          </p:spPr>
        </p:pic>
        <p:pic>
          <p:nvPicPr>
            <p:cNvPr id="8" name="Picture 7"/>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687307" y="4664072"/>
              <a:ext cx="733425" cy="838200"/>
            </a:xfrm>
            <a:prstGeom prst="rect">
              <a:avLst/>
            </a:prstGeom>
          </p:spPr>
        </p:pic>
        <p:cxnSp>
          <p:nvCxnSpPr>
            <p:cNvPr id="9" name="Straight Connector 8"/>
            <p:cNvCxnSpPr/>
            <p:nvPr/>
          </p:nvCxnSpPr>
          <p:spPr>
            <a:xfrm flipH="1">
              <a:off x="5946385" y="4761987"/>
              <a:ext cx="120260" cy="145487"/>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6454936" y="4786746"/>
              <a:ext cx="192454" cy="24282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6073140" y="5077096"/>
              <a:ext cx="355212" cy="4778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2993640" y="6080760"/>
            <a:ext cx="1283365" cy="369332"/>
          </a:xfrm>
          <a:prstGeom prst="rect">
            <a:avLst/>
          </a:prstGeom>
          <a:noFill/>
        </p:spPr>
        <p:txBody>
          <a:bodyPr wrap="none" rtlCol="0">
            <a:spAutoFit/>
          </a:bodyPr>
          <a:lstStyle/>
          <a:p>
            <a:pPr algn="ctr"/>
            <a:r>
              <a:rPr lang="en-US" b="1" dirty="0"/>
              <a:t>Tightened</a:t>
            </a:r>
          </a:p>
        </p:txBody>
      </p:sp>
      <p:sp>
        <p:nvSpPr>
          <p:cNvPr id="13" name="TextBox 12"/>
          <p:cNvSpPr txBox="1"/>
          <p:nvPr/>
        </p:nvSpPr>
        <p:spPr>
          <a:xfrm>
            <a:off x="864220" y="6080760"/>
            <a:ext cx="1732205" cy="369332"/>
          </a:xfrm>
          <a:prstGeom prst="rect">
            <a:avLst/>
          </a:prstGeom>
          <a:noFill/>
        </p:spPr>
        <p:txBody>
          <a:bodyPr wrap="none" rtlCol="0">
            <a:spAutoFit/>
          </a:bodyPr>
          <a:lstStyle/>
          <a:p>
            <a:pPr algn="ctr"/>
            <a:r>
              <a:rPr lang="en-US" b="1" dirty="0"/>
              <a:t>Not Tightened</a:t>
            </a:r>
          </a:p>
        </p:txBody>
      </p:sp>
      <p:sp>
        <p:nvSpPr>
          <p:cNvPr id="14" name="Slide Number Placeholder 13"/>
          <p:cNvSpPr>
            <a:spLocks noGrp="1"/>
          </p:cNvSpPr>
          <p:nvPr>
            <p:ph type="sldNum" sz="quarter" idx="12"/>
          </p:nvPr>
        </p:nvSpPr>
        <p:spPr/>
        <p:txBody>
          <a:bodyPr/>
          <a:lstStyle/>
          <a:p>
            <a:fld id="{9DBAC5ED-916B-4A4B-9960-52DDD2B57D0D}" type="slidenum">
              <a:rPr lang="en-US" altLang="en-US" smtClean="0"/>
              <a:pPr/>
              <a:t>29</a:t>
            </a:fld>
            <a:endParaRPr lang="en-US" altLang="en-US"/>
          </a:p>
        </p:txBody>
      </p:sp>
      <p:sp>
        <p:nvSpPr>
          <p:cNvPr id="4" name="Rectangle 3"/>
          <p:cNvSpPr/>
          <p:nvPr/>
        </p:nvSpPr>
        <p:spPr>
          <a:xfrm>
            <a:off x="4919461" y="1704865"/>
            <a:ext cx="3525132" cy="461665"/>
          </a:xfrm>
          <a:prstGeom prst="rect">
            <a:avLst/>
          </a:prstGeom>
        </p:spPr>
        <p:txBody>
          <a:bodyPr wrap="none">
            <a:spAutoFit/>
          </a:bodyPr>
          <a:lstStyle/>
          <a:p>
            <a:r>
              <a:rPr lang="en-US" sz="2400" b="1" u="sng" dirty="0">
                <a:solidFill>
                  <a:schemeClr val="tx2"/>
                </a:solidFill>
              </a:rPr>
              <a:t>Turn-of-nut </a:t>
            </a:r>
            <a:r>
              <a:rPr lang="en-US" sz="2400" b="1" u="sng" dirty="0" err="1">
                <a:solidFill>
                  <a:schemeClr val="tx2"/>
                </a:solidFill>
              </a:rPr>
              <a:t>Pretensioning</a:t>
            </a:r>
            <a:r>
              <a:rPr lang="en-US" sz="2400" b="1" u="sng" dirty="0">
                <a:solidFill>
                  <a:schemeClr val="tx2"/>
                </a:solidFill>
              </a:rPr>
              <a:t> </a:t>
            </a:r>
            <a:endParaRPr lang="en-US" sz="2400" dirty="0"/>
          </a:p>
        </p:txBody>
      </p:sp>
    </p:spTree>
    <p:extLst>
      <p:ext uri="{BB962C8B-B14F-4D97-AF65-F5344CB8AC3E}">
        <p14:creationId xmlns:p14="http://schemas.microsoft.com/office/powerpoint/2010/main" val="1824308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2- Connection Basics: Bolts and Welds</a:t>
            </a:r>
          </a:p>
        </p:txBody>
      </p:sp>
      <p:sp>
        <p:nvSpPr>
          <p:cNvPr id="3" name="Content Placeholder 2"/>
          <p:cNvSpPr>
            <a:spLocks noGrp="1"/>
          </p:cNvSpPr>
          <p:nvPr>
            <p:ph idx="1"/>
          </p:nvPr>
        </p:nvSpPr>
        <p:spPr/>
        <p:txBody>
          <a:bodyPr>
            <a:normAutofit lnSpcReduction="10000"/>
          </a:bodyPr>
          <a:lstStyle/>
          <a:p>
            <a:pPr>
              <a:buFont typeface="Arial" panose="020B0604020202020204" pitchFamily="34" charset="0"/>
              <a:buChar char="•"/>
            </a:pPr>
            <a:r>
              <a:rPr lang="en-US" b="1" dirty="0">
                <a:solidFill>
                  <a:schemeClr val="tx2"/>
                </a:solidFill>
              </a:rPr>
              <a:t>  Bolts</a:t>
            </a:r>
          </a:p>
          <a:p>
            <a:pPr lvl="1">
              <a:buFont typeface="Arial" panose="020B0604020202020204" pitchFamily="34" charset="0"/>
              <a:buChar char="•"/>
            </a:pPr>
            <a:r>
              <a:rPr lang="en-US" altLang="en-US" sz="2400" b="1" dirty="0">
                <a:solidFill>
                  <a:schemeClr val="tx2"/>
                </a:solidFill>
              </a:rPr>
              <a:t>  Bolt grades</a:t>
            </a:r>
          </a:p>
          <a:p>
            <a:pPr lvl="1">
              <a:buFont typeface="Arial" panose="020B0604020202020204" pitchFamily="34" charset="0"/>
              <a:buChar char="•"/>
            </a:pPr>
            <a:r>
              <a:rPr lang="en-US" altLang="en-US" sz="2400" b="1" dirty="0">
                <a:solidFill>
                  <a:schemeClr val="tx2"/>
                </a:solidFill>
              </a:rPr>
              <a:t>  Bolt connection types </a:t>
            </a:r>
          </a:p>
          <a:p>
            <a:pPr lvl="1">
              <a:buFont typeface="Arial" panose="020B0604020202020204" pitchFamily="34" charset="0"/>
              <a:buChar char="•"/>
            </a:pPr>
            <a:r>
              <a:rPr lang="en-US" altLang="en-US" sz="2400" b="1" dirty="0">
                <a:solidFill>
                  <a:schemeClr val="tx2"/>
                </a:solidFill>
              </a:rPr>
              <a:t>  Bolt installation methods </a:t>
            </a:r>
          </a:p>
          <a:p>
            <a:pPr lvl="1">
              <a:buFont typeface="Arial" panose="020B0604020202020204" pitchFamily="34" charset="0"/>
              <a:buChar char="•"/>
            </a:pPr>
            <a:r>
              <a:rPr lang="en-US" altLang="en-US" sz="2400" b="1" dirty="0">
                <a:solidFill>
                  <a:schemeClr val="tx2"/>
                </a:solidFill>
              </a:rPr>
              <a:t>  Bolt sizes and hole sizes</a:t>
            </a:r>
          </a:p>
          <a:p>
            <a:pPr lvl="1">
              <a:buFont typeface="Arial" panose="020B0604020202020204" pitchFamily="34" charset="0"/>
              <a:buChar char="•"/>
            </a:pPr>
            <a:r>
              <a:rPr lang="en-US" altLang="en-US" sz="2400" b="1" dirty="0">
                <a:solidFill>
                  <a:schemeClr val="tx2"/>
                </a:solidFill>
              </a:rPr>
              <a:t>  Dimensional limitations</a:t>
            </a:r>
          </a:p>
          <a:p>
            <a:pPr>
              <a:buFont typeface="Arial" panose="020B0604020202020204" pitchFamily="34" charset="0"/>
              <a:buChar char="•"/>
            </a:pPr>
            <a:r>
              <a:rPr lang="en-US" dirty="0"/>
              <a:t> Welds</a:t>
            </a:r>
          </a:p>
          <a:p>
            <a:pPr lvl="1">
              <a:buFont typeface="Arial" panose="020B0604020202020204" pitchFamily="34" charset="0"/>
              <a:buChar char="•"/>
            </a:pPr>
            <a:r>
              <a:rPr lang="en-US" altLang="en-US" sz="2400" dirty="0"/>
              <a:t>  Weld processes</a:t>
            </a:r>
          </a:p>
          <a:p>
            <a:pPr lvl="1">
              <a:buFont typeface="Arial" panose="020B0604020202020204" pitchFamily="34" charset="0"/>
              <a:buChar char="•"/>
            </a:pPr>
            <a:r>
              <a:rPr lang="en-US" altLang="en-US" sz="2400" dirty="0"/>
              <a:t>  Weld types </a:t>
            </a:r>
          </a:p>
          <a:p>
            <a:pPr lvl="1">
              <a:buFont typeface="Arial" panose="020B0604020202020204" pitchFamily="34" charset="0"/>
              <a:buChar char="•"/>
            </a:pPr>
            <a:r>
              <a:rPr lang="en-US" altLang="en-US" sz="2400" dirty="0"/>
              <a:t>  Dimensional limitations</a:t>
            </a:r>
          </a:p>
          <a:p>
            <a:pPr lvl="1">
              <a:buFont typeface="Arial" panose="020B0604020202020204" pitchFamily="34" charset="0"/>
              <a:buChar char="•"/>
            </a:pPr>
            <a:r>
              <a:rPr lang="en-US" altLang="en-US" sz="2400" dirty="0"/>
              <a:t>  Weld Symbols</a:t>
            </a:r>
            <a:endParaRPr lang="en-US" altLang="en-US" dirty="0"/>
          </a:p>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3796" r="23510"/>
          <a:stretch/>
        </p:blipFill>
        <p:spPr>
          <a:xfrm>
            <a:off x="5421084" y="1740710"/>
            <a:ext cx="1922127" cy="2147816"/>
          </a:xfrm>
          <a:prstGeom prst="rect">
            <a:avLst/>
          </a:prstGeom>
        </p:spPr>
      </p:pic>
      <p:pic>
        <p:nvPicPr>
          <p:cNvPr id="10" name="Picture 2" descr="weld-tab"/>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299607" y="4352108"/>
            <a:ext cx="3320274" cy="220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3</a:t>
            </a:fld>
            <a:endParaRPr lang="en-US" altLang="en-US"/>
          </a:p>
        </p:txBody>
      </p:sp>
    </p:spTree>
    <p:extLst>
      <p:ext uri="{BB962C8B-B14F-4D97-AF65-F5344CB8AC3E}">
        <p14:creationId xmlns:p14="http://schemas.microsoft.com/office/powerpoint/2010/main" val="17510860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30</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3524" y="1594335"/>
            <a:ext cx="5980671" cy="5263665"/>
          </a:xfrm>
          <a:prstGeom prst="rect">
            <a:avLst/>
          </a:prstGeom>
        </p:spPr>
      </p:pic>
      <p:sp>
        <p:nvSpPr>
          <p:cNvPr id="14" name="Text Placeholder 9"/>
          <p:cNvSpPr txBox="1">
            <a:spLocks/>
          </p:cNvSpPr>
          <p:nvPr/>
        </p:nvSpPr>
        <p:spPr>
          <a:xfrm>
            <a:off x="5143549" y="6429140"/>
            <a:ext cx="5411585" cy="631767"/>
          </a:xfrm>
          <a:prstGeom prst="rect">
            <a:avLst/>
          </a:prstGeom>
        </p:spPr>
        <p:txBody>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1600" i="1" dirty="0"/>
              <a:t>RCSC/AISC 348-14</a:t>
            </a:r>
          </a:p>
        </p:txBody>
      </p:sp>
    </p:spTree>
    <p:extLst>
      <p:ext uri="{BB962C8B-B14F-4D97-AF65-F5344CB8AC3E}">
        <p14:creationId xmlns:p14="http://schemas.microsoft.com/office/powerpoint/2010/main" val="33270453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p:txBody>
          <a:bodyPr/>
          <a:lstStyle/>
          <a:p>
            <a:r>
              <a:rPr lang="en-US" b="1" u="sng" dirty="0">
                <a:solidFill>
                  <a:schemeClr val="tx2"/>
                </a:solidFill>
              </a:rPr>
              <a:t>Calibrated Wrench </a:t>
            </a:r>
            <a:r>
              <a:rPr lang="en-US" b="1" u="sng" dirty="0" err="1">
                <a:solidFill>
                  <a:schemeClr val="tx2"/>
                </a:solidFill>
              </a:rPr>
              <a:t>Pretensioning</a:t>
            </a:r>
            <a:endParaRPr lang="en-US" b="1" u="sng" dirty="0">
              <a:solidFill>
                <a:schemeClr val="tx2"/>
              </a:solidFill>
            </a:endParaRPr>
          </a:p>
          <a:p>
            <a:r>
              <a:rPr lang="en-US" dirty="0"/>
              <a:t>Calibrated Wrench </a:t>
            </a:r>
            <a:r>
              <a:rPr lang="en-US" dirty="0" err="1"/>
              <a:t>pretensioning</a:t>
            </a:r>
            <a:r>
              <a:rPr lang="en-US" dirty="0"/>
              <a:t> uses a wrench that is capable of measuring the applied torque.</a:t>
            </a:r>
          </a:p>
          <a:p>
            <a:endParaRPr lang="en-US" dirty="0"/>
          </a:p>
          <a:p>
            <a:r>
              <a:rPr lang="en-US" dirty="0">
                <a:solidFill>
                  <a:srgbClr val="C00000"/>
                </a:solidFill>
              </a:rPr>
              <a:t>There is a repeatable relationship between the torque applied to the nut and the tension induced in the bolt.</a:t>
            </a:r>
          </a:p>
          <a:p>
            <a:endParaRPr lang="en-US" dirty="0">
              <a:solidFill>
                <a:srgbClr val="C00000"/>
              </a:solidFill>
            </a:endParaRPr>
          </a:p>
          <a:p>
            <a:r>
              <a:rPr lang="en-US" dirty="0"/>
              <a:t>RCSC-20 now limits the use of this method because of the scatter in the torque / tension relationship. </a:t>
            </a:r>
            <a:endParaRPr lang="en-US" dirty="0">
              <a:solidFill>
                <a:srgbClr val="C00000"/>
              </a:solidFill>
            </a:endParaRP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31</a:t>
            </a:fld>
            <a:endParaRPr lang="en-US" altLang="en-US"/>
          </a:p>
        </p:txBody>
      </p:sp>
    </p:spTree>
    <p:extLst>
      <p:ext uri="{BB962C8B-B14F-4D97-AF65-F5344CB8AC3E}">
        <p14:creationId xmlns:p14="http://schemas.microsoft.com/office/powerpoint/2010/main" val="39555939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p:txBody>
          <a:bodyPr/>
          <a:lstStyle/>
          <a:p>
            <a:r>
              <a:rPr lang="en-US" b="1" u="sng" dirty="0">
                <a:solidFill>
                  <a:schemeClr val="tx2"/>
                </a:solidFill>
              </a:rPr>
              <a:t>Calibrated Wrench </a:t>
            </a:r>
            <a:r>
              <a:rPr lang="en-US" b="1" u="sng" dirty="0" err="1">
                <a:solidFill>
                  <a:schemeClr val="tx2"/>
                </a:solidFill>
              </a:rPr>
              <a:t>Pretensioning</a:t>
            </a:r>
            <a:endParaRPr lang="en-US" b="1" u="sng" dirty="0">
              <a:solidFill>
                <a:schemeClr val="tx2"/>
              </a:solidFill>
            </a:endParaRPr>
          </a:p>
          <a:p>
            <a:r>
              <a:rPr lang="en-US" dirty="0"/>
              <a:t>A Skidmore-Wilhelm tester is used to calibrate the wrench to the torque level which will achieve the specified tension.</a:t>
            </a:r>
          </a:p>
          <a:p>
            <a:endParaRPr lang="en-US" dirty="0">
              <a:solidFill>
                <a:srgbClr val="C00000"/>
              </a:solidFill>
            </a:endParaRPr>
          </a:p>
          <a:p>
            <a:endParaRPr lang="en-US" dirty="0"/>
          </a:p>
        </p:txBody>
      </p:sp>
      <p:grpSp>
        <p:nvGrpSpPr>
          <p:cNvPr id="5" name="Group 4"/>
          <p:cNvGrpSpPr/>
          <p:nvPr/>
        </p:nvGrpSpPr>
        <p:grpSpPr>
          <a:xfrm>
            <a:off x="211585" y="3450365"/>
            <a:ext cx="4405975" cy="3294659"/>
            <a:chOff x="542503" y="3581400"/>
            <a:chExt cx="3738562" cy="2795587"/>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503" y="3581400"/>
              <a:ext cx="3738562" cy="2795587"/>
            </a:xfrm>
            <a:prstGeom prst="rect">
              <a:avLst/>
            </a:prstGeom>
          </p:spPr>
        </p:pic>
        <p:sp>
          <p:nvSpPr>
            <p:cNvPr id="7" name="TextBox 6"/>
            <p:cNvSpPr txBox="1"/>
            <p:nvPr/>
          </p:nvSpPr>
          <p:spPr>
            <a:xfrm>
              <a:off x="3609109" y="6172200"/>
              <a:ext cx="581891" cy="184666"/>
            </a:xfrm>
            <a:prstGeom prst="rect">
              <a:avLst/>
            </a:prstGeom>
            <a:noFill/>
          </p:spPr>
          <p:txBody>
            <a:bodyPr wrap="none" lIns="0" tIns="0" rIns="0" bIns="0" rtlCol="0">
              <a:spAutoFit/>
            </a:bodyPr>
            <a:lstStyle/>
            <a:p>
              <a:pPr algn="r"/>
              <a:r>
                <a:rPr lang="en-US" sz="1200" b="1" dirty="0">
                  <a:solidFill>
                    <a:schemeClr val="bg1"/>
                  </a:solidFill>
                </a:rPr>
                <a:t>SD DOT</a:t>
              </a:r>
            </a:p>
          </p:txBody>
        </p:sp>
      </p:grpSp>
      <p:sp>
        <p:nvSpPr>
          <p:cNvPr id="8" name="Slide Number Placeholder 7"/>
          <p:cNvSpPr>
            <a:spLocks noGrp="1"/>
          </p:cNvSpPr>
          <p:nvPr>
            <p:ph type="sldNum" sz="quarter" idx="12"/>
          </p:nvPr>
        </p:nvSpPr>
        <p:spPr>
          <a:xfrm>
            <a:off x="8476340" y="6470704"/>
            <a:ext cx="730250" cy="274320"/>
          </a:xfrm>
        </p:spPr>
        <p:txBody>
          <a:bodyPr/>
          <a:lstStyle/>
          <a:p>
            <a:fld id="{9DBAC5ED-916B-4A4B-9960-52DDD2B57D0D}" type="slidenum">
              <a:rPr lang="en-US" altLang="en-US" smtClean="0"/>
              <a:pPr/>
              <a:t>32</a:t>
            </a:fld>
            <a:endParaRPr lang="en-US" altLang="en-US"/>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17872" y="3178629"/>
            <a:ext cx="3566395" cy="3566395"/>
          </a:xfrm>
          <a:prstGeom prst="rect">
            <a:avLst/>
          </a:prstGeom>
        </p:spPr>
      </p:pic>
    </p:spTree>
    <p:extLst>
      <p:ext uri="{BB962C8B-B14F-4D97-AF65-F5344CB8AC3E}">
        <p14:creationId xmlns:p14="http://schemas.microsoft.com/office/powerpoint/2010/main" val="1805821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768096" y="1898469"/>
            <a:ext cx="7697478" cy="4410891"/>
          </a:xfrm>
          <a:noFill/>
        </p:spPr>
        <p:txBody>
          <a:bodyPr>
            <a:noAutofit/>
          </a:bodyPr>
          <a:lstStyle/>
          <a:p>
            <a:pPr marL="0" indent="0">
              <a:buNone/>
            </a:pPr>
            <a:r>
              <a:rPr lang="en-US" b="1" i="1" dirty="0"/>
              <a:t>Why do we consider </a:t>
            </a:r>
            <a:r>
              <a:rPr lang="en-US" b="1" i="1" u="sng" dirty="0" err="1"/>
              <a:t>pretensioning</a:t>
            </a:r>
            <a:r>
              <a:rPr lang="en-US" b="1" i="1" dirty="0"/>
              <a:t> rather than </a:t>
            </a:r>
            <a:r>
              <a:rPr lang="en-US" b="1" i="1" u="sng" dirty="0"/>
              <a:t>torqueing</a:t>
            </a:r>
            <a:r>
              <a:rPr lang="en-US" b="1" i="1" dirty="0"/>
              <a:t> the bolt?</a:t>
            </a:r>
            <a:endParaRPr lang="en-US" b="1" dirty="0"/>
          </a:p>
          <a:p>
            <a:pPr marL="0" indent="0">
              <a:buNone/>
            </a:pPr>
            <a:r>
              <a:rPr lang="en-US" dirty="0"/>
              <a:t>Bolts are tightened in order to achieve some level of pretension on the bolt</a:t>
            </a:r>
          </a:p>
          <a:p>
            <a:pPr marL="0" indent="0">
              <a:buNone/>
            </a:pPr>
            <a:r>
              <a:rPr lang="en-US" dirty="0"/>
              <a:t>Torque is a by-product in order to achieve proper tension – it is the twisting force that occurs when the nut and bolt are tightened. </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33</a:t>
            </a:fld>
            <a:endParaRPr lang="en-US" altLang="en-US"/>
          </a:p>
        </p:txBody>
      </p:sp>
    </p:spTree>
    <p:extLst>
      <p:ext uri="{BB962C8B-B14F-4D97-AF65-F5344CB8AC3E}">
        <p14:creationId xmlns:p14="http://schemas.microsoft.com/office/powerpoint/2010/main" val="37755287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589934" y="1898469"/>
            <a:ext cx="8268315" cy="4410891"/>
          </a:xfrm>
          <a:noFill/>
        </p:spPr>
        <p:txBody>
          <a:bodyPr>
            <a:noAutofit/>
          </a:bodyPr>
          <a:lstStyle/>
          <a:p>
            <a:pPr marL="0" indent="0">
              <a:buNone/>
            </a:pPr>
            <a:r>
              <a:rPr lang="en-US" b="1" i="1" dirty="0"/>
              <a:t>Why do we consider </a:t>
            </a:r>
            <a:r>
              <a:rPr lang="en-US" b="1" i="1" u="sng" dirty="0" err="1"/>
              <a:t>pretensioning</a:t>
            </a:r>
            <a:r>
              <a:rPr lang="en-US" b="1" i="1" dirty="0"/>
              <a:t> rather than </a:t>
            </a:r>
            <a:r>
              <a:rPr lang="en-US" b="1" i="1" u="sng" dirty="0"/>
              <a:t>torqueing</a:t>
            </a:r>
            <a:r>
              <a:rPr lang="en-US" b="1" i="1" dirty="0"/>
              <a:t> the bolt?</a:t>
            </a:r>
            <a:endParaRPr lang="en-US" b="1" dirty="0"/>
          </a:p>
          <a:p>
            <a:pPr marL="0" indent="0">
              <a:buNone/>
            </a:pPr>
            <a:r>
              <a:rPr lang="en-US" dirty="0"/>
              <a:t>Torqueing is difficult to measure accurately because of variation in factors such as:</a:t>
            </a:r>
          </a:p>
          <a:p>
            <a:pPr marL="0" indent="0">
              <a:spcBef>
                <a:spcPts val="0"/>
              </a:spcBef>
              <a:buNone/>
            </a:pPr>
            <a:r>
              <a:rPr lang="en-US" dirty="0"/>
              <a:t>	 - finish &amp; tolerance on bolt and nut threads</a:t>
            </a:r>
          </a:p>
          <a:p>
            <a:pPr marL="0" indent="0">
              <a:spcBef>
                <a:spcPts val="0"/>
              </a:spcBef>
              <a:buNone/>
            </a:pPr>
            <a:r>
              <a:rPr lang="en-US" dirty="0"/>
              <a:t>	 - uniformity, degree and condition of lubrication.</a:t>
            </a:r>
          </a:p>
          <a:p>
            <a:pPr marL="0" indent="0">
              <a:spcBef>
                <a:spcPts val="0"/>
              </a:spcBef>
              <a:buNone/>
            </a:pPr>
            <a:r>
              <a:rPr lang="en-US" dirty="0"/>
              <a:t> 	 - dust / dirt / corrosion of threads</a:t>
            </a:r>
          </a:p>
          <a:p>
            <a:pPr marL="0" indent="0">
              <a:spcBef>
                <a:spcPts val="0"/>
              </a:spcBef>
              <a:buNone/>
            </a:pPr>
            <a:endParaRPr lang="en-US" dirty="0"/>
          </a:p>
          <a:p>
            <a:pPr marL="0" indent="0">
              <a:spcBef>
                <a:spcPts val="0"/>
              </a:spcBef>
              <a:buNone/>
            </a:pPr>
            <a:r>
              <a:rPr lang="en-US" dirty="0"/>
              <a:t>The Calibrated Wrench Method, which uses torque to achieve pretension, requires daily calibrations in order to ensure verified torque-to-pretension relationships.</a:t>
            </a:r>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34</a:t>
            </a:fld>
            <a:endParaRPr lang="en-US" altLang="en-US"/>
          </a:p>
        </p:txBody>
      </p:sp>
    </p:spTree>
    <p:extLst>
      <p:ext uri="{BB962C8B-B14F-4D97-AF65-F5344CB8AC3E}">
        <p14:creationId xmlns:p14="http://schemas.microsoft.com/office/powerpoint/2010/main" val="17672361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768096" y="1898469"/>
            <a:ext cx="4435275" cy="4410891"/>
          </a:xfrm>
        </p:spPr>
        <p:txBody>
          <a:bodyPr>
            <a:normAutofit/>
          </a:bodyPr>
          <a:lstStyle/>
          <a:p>
            <a:r>
              <a:rPr lang="en-US" b="1" u="sng" dirty="0">
                <a:solidFill>
                  <a:schemeClr val="tx2"/>
                </a:solidFill>
              </a:rPr>
              <a:t>Twist-Off Tension Control Bolts</a:t>
            </a:r>
          </a:p>
          <a:p>
            <a:r>
              <a:rPr lang="en-US" dirty="0"/>
              <a:t>F1852 and F2280 bolts are</a:t>
            </a:r>
            <a:br>
              <a:rPr lang="en-US" dirty="0"/>
            </a:br>
            <a:r>
              <a:rPr lang="en-US" dirty="0"/>
              <a:t>twist-off-type tension-</a:t>
            </a:r>
            <a:br>
              <a:rPr lang="en-US" dirty="0"/>
            </a:br>
            <a:r>
              <a:rPr lang="en-US" dirty="0"/>
              <a:t>control bolts</a:t>
            </a:r>
          </a:p>
          <a:p>
            <a:endParaRPr lang="en-US" dirty="0"/>
          </a:p>
        </p:txBody>
      </p:sp>
      <p:pic>
        <p:nvPicPr>
          <p:cNvPr id="4" name="Picture 13" descr="Picture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4377" y="2328825"/>
            <a:ext cx="4143547" cy="441619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35</a:t>
            </a:fld>
            <a:endParaRPr lang="en-US" altLang="en-US"/>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2551" y="3592249"/>
            <a:ext cx="4381500" cy="3152775"/>
          </a:xfrm>
          <a:prstGeom prst="rect">
            <a:avLst/>
          </a:prstGeom>
        </p:spPr>
      </p:pic>
    </p:spTree>
    <p:extLst>
      <p:ext uri="{BB962C8B-B14F-4D97-AF65-F5344CB8AC3E}">
        <p14:creationId xmlns:p14="http://schemas.microsoft.com/office/powerpoint/2010/main" val="24949073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p:txBody>
          <a:bodyPr>
            <a:normAutofit/>
          </a:bodyPr>
          <a:lstStyle/>
          <a:p>
            <a:r>
              <a:rPr lang="en-US" b="1" u="sng" dirty="0">
                <a:solidFill>
                  <a:schemeClr val="tx2"/>
                </a:solidFill>
              </a:rPr>
              <a:t>Twist-Off Tension Control Bolts</a:t>
            </a:r>
            <a:endParaRPr lang="en-US" dirty="0"/>
          </a:p>
          <a:p>
            <a:r>
              <a:rPr lang="en-US" dirty="0"/>
              <a:t>These bolts must be </a:t>
            </a:r>
            <a:r>
              <a:rPr lang="en-US" dirty="0" err="1"/>
              <a:t>pretensioned</a:t>
            </a:r>
            <a:r>
              <a:rPr lang="en-US" dirty="0"/>
              <a:t> with a twist-off-type tension-control bolt installation wrench that has two coaxial chucks</a:t>
            </a:r>
          </a:p>
          <a:p>
            <a:endParaRPr lang="en-US" dirty="0"/>
          </a:p>
        </p:txBody>
      </p:sp>
      <p:pic>
        <p:nvPicPr>
          <p:cNvPr id="5" name="Picture 2" descr="http://www.4custom.com/surplus/ebay/tension%20control%20bo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200000">
            <a:off x="-134635" y="4436457"/>
            <a:ext cx="3211299" cy="1405836"/>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36</a:t>
            </a:fld>
            <a:endParaRPr lang="en-US" altLang="en-US"/>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8885" y="3158861"/>
            <a:ext cx="4738007" cy="3553505"/>
          </a:xfrm>
          <a:prstGeom prst="rect">
            <a:avLst/>
          </a:prstGeom>
          <a:ln w="28575">
            <a:solidFill>
              <a:schemeClr val="tx1"/>
            </a:solidFill>
          </a:ln>
        </p:spPr>
      </p:pic>
    </p:spTree>
    <p:extLst>
      <p:ext uri="{BB962C8B-B14F-4D97-AF65-F5344CB8AC3E}">
        <p14:creationId xmlns:p14="http://schemas.microsoft.com/office/powerpoint/2010/main" val="1230127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768096" y="1898469"/>
            <a:ext cx="8090154" cy="4410891"/>
          </a:xfrm>
        </p:spPr>
        <p:txBody>
          <a:bodyPr/>
          <a:lstStyle/>
          <a:p>
            <a:r>
              <a:rPr lang="en-US" b="1" u="sng" dirty="0">
                <a:solidFill>
                  <a:schemeClr val="tx2"/>
                </a:solidFill>
              </a:rPr>
              <a:t>Twist-Off Tension Control Bolts</a:t>
            </a:r>
            <a:endParaRPr lang="en-US" dirty="0">
              <a:solidFill>
                <a:srgbClr val="C00000"/>
              </a:solidFill>
            </a:endParaRPr>
          </a:p>
          <a:p>
            <a:r>
              <a:rPr lang="en-US" dirty="0">
                <a:solidFill>
                  <a:srgbClr val="C00000"/>
                </a:solidFill>
              </a:rPr>
              <a:t>Shear stress is induced in the groove due to the opposing torques.  The torque required to shear-off the spline is calibrated to the torque required to induce proper pretension in the bolt.</a:t>
            </a:r>
          </a:p>
          <a:p>
            <a:endParaRPr lang="en-US" dirty="0"/>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t="2184" b="27687"/>
          <a:stretch/>
        </p:blipFill>
        <p:spPr>
          <a:xfrm>
            <a:off x="610050" y="3646716"/>
            <a:ext cx="7606145" cy="3091542"/>
          </a:xfrm>
          <a:prstGeom prst="rect">
            <a:avLst/>
          </a:prstGeom>
        </p:spPr>
      </p:pic>
      <p:sp>
        <p:nvSpPr>
          <p:cNvPr id="7" name="Slide Number Placeholder 6"/>
          <p:cNvSpPr>
            <a:spLocks noGrp="1"/>
          </p:cNvSpPr>
          <p:nvPr>
            <p:ph type="sldNum" sz="quarter" idx="12"/>
          </p:nvPr>
        </p:nvSpPr>
        <p:spPr/>
        <p:txBody>
          <a:bodyPr/>
          <a:lstStyle/>
          <a:p>
            <a:fld id="{9DBAC5ED-916B-4A4B-9960-52DDD2B57D0D}" type="slidenum">
              <a:rPr lang="en-US" altLang="en-US" smtClean="0"/>
              <a:pPr/>
              <a:t>37</a:t>
            </a:fld>
            <a:endParaRPr lang="en-US" altLang="en-US"/>
          </a:p>
        </p:txBody>
      </p:sp>
    </p:spTree>
    <p:extLst>
      <p:ext uri="{BB962C8B-B14F-4D97-AF65-F5344CB8AC3E}">
        <p14:creationId xmlns:p14="http://schemas.microsoft.com/office/powerpoint/2010/main" val="30528873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bolt installation</a:t>
            </a:r>
          </a:p>
        </p:txBody>
      </p:sp>
      <p:sp>
        <p:nvSpPr>
          <p:cNvPr id="3" name="Content Placeholder 2"/>
          <p:cNvSpPr>
            <a:spLocks noGrp="1"/>
          </p:cNvSpPr>
          <p:nvPr>
            <p:ph idx="1"/>
          </p:nvPr>
        </p:nvSpPr>
        <p:spPr>
          <a:xfrm>
            <a:off x="768096" y="1898469"/>
            <a:ext cx="8005790" cy="4410891"/>
          </a:xfrm>
        </p:spPr>
        <p:txBody>
          <a:bodyPr/>
          <a:lstStyle/>
          <a:p>
            <a:r>
              <a:rPr lang="en-US" b="1" u="sng" dirty="0">
                <a:solidFill>
                  <a:schemeClr val="tx2"/>
                </a:solidFill>
              </a:rPr>
              <a:t>Direct Tension Indicators (DTI)</a:t>
            </a:r>
            <a:endParaRPr lang="en-US" dirty="0">
              <a:solidFill>
                <a:srgbClr val="C00000"/>
              </a:solidFill>
            </a:endParaRPr>
          </a:p>
          <a:p>
            <a:r>
              <a:rPr lang="en-US" dirty="0"/>
              <a:t>ASTM F959 DTI washers may also be used during </a:t>
            </a:r>
            <a:r>
              <a:rPr lang="en-US" dirty="0" err="1"/>
              <a:t>pretensioning</a:t>
            </a:r>
            <a:r>
              <a:rPr lang="en-US" dirty="0"/>
              <a:t>.  </a:t>
            </a:r>
          </a:p>
          <a:p>
            <a:r>
              <a:rPr lang="en-US" dirty="0"/>
              <a:t>DTI Washers have protrusions that bear against the </a:t>
            </a:r>
            <a:r>
              <a:rPr lang="en-US" u="sng" dirty="0"/>
              <a:t>unturned</a:t>
            </a:r>
            <a:r>
              <a:rPr lang="en-US" dirty="0"/>
              <a:t> element</a:t>
            </a:r>
          </a:p>
          <a:p>
            <a:r>
              <a:rPr lang="en-US" dirty="0">
                <a:solidFill>
                  <a:srgbClr val="C00000"/>
                </a:solidFill>
              </a:rPr>
              <a:t>As the bolt is tightened, the clamping force flattens the protrusions.  A feeler gage is used to measure the gaps.</a:t>
            </a:r>
          </a:p>
          <a:p>
            <a:endParaRPr lang="en-US" dirty="0"/>
          </a:p>
        </p:txBody>
      </p:sp>
      <p:pic>
        <p:nvPicPr>
          <p:cNvPr id="5" name="Picture 11" descr="bolts1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589" b="4018"/>
          <a:stretch/>
        </p:blipFill>
        <p:spPr bwMode="auto">
          <a:xfrm>
            <a:off x="4675704" y="4492802"/>
            <a:ext cx="3848263" cy="2266784"/>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38</a:t>
            </a:fld>
            <a:endParaRPr lang="en-US" altLang="en-US"/>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9991" y="4606724"/>
            <a:ext cx="2720017" cy="2251276"/>
          </a:xfrm>
          <a:prstGeom prst="rect">
            <a:avLst/>
          </a:prstGeom>
        </p:spPr>
      </p:pic>
    </p:spTree>
    <p:extLst>
      <p:ext uri="{BB962C8B-B14F-4D97-AF65-F5344CB8AC3E}">
        <p14:creationId xmlns:p14="http://schemas.microsoft.com/office/powerpoint/2010/main" val="3597453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Dimensions</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altLang="en-US" sz="2400" dirty="0"/>
              <a:t>  </a:t>
            </a:r>
            <a:endParaRPr lang="en-US" dirty="0"/>
          </a:p>
        </p:txBody>
      </p:sp>
      <p:pic>
        <p:nvPicPr>
          <p:cNvPr id="4" name="Picture 4" descr="A close up of text on a white background&#10;&#10;Description automatically generated">
            <a:extLst>
              <a:ext uri="{FF2B5EF4-FFF2-40B4-BE49-F238E27FC236}">
                <a16:creationId xmlns:a16="http://schemas.microsoft.com/office/drawing/2014/main" id="{E21C3B7E-FFE8-4EE3-B404-9FAA4AFA602E}"/>
              </a:ext>
            </a:extLst>
          </p:cNvPr>
          <p:cNvPicPr>
            <a:picLocks noChangeAspect="1"/>
          </p:cNvPicPr>
          <p:nvPr/>
        </p:nvPicPr>
        <p:blipFill rotWithShape="1">
          <a:blip r:embed="rId3">
            <a:extLst>
              <a:ext uri="{28A0092B-C50C-407E-A947-70E740481C1C}">
                <a14:useLocalDpi xmlns:a14="http://schemas.microsoft.com/office/drawing/2010/main" val="0"/>
              </a:ext>
            </a:extLst>
          </a:blip>
          <a:srcRect l="7340" t="5868" r="9056" b="64479"/>
          <a:stretch/>
        </p:blipFill>
        <p:spPr>
          <a:xfrm>
            <a:off x="125779" y="1671078"/>
            <a:ext cx="8767888" cy="4690366"/>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39</a:t>
            </a:fld>
            <a:endParaRPr lang="en-US" altLang="en-US"/>
          </a:p>
        </p:txBody>
      </p:sp>
    </p:spTree>
    <p:extLst>
      <p:ext uri="{BB962C8B-B14F-4D97-AF65-F5344CB8AC3E}">
        <p14:creationId xmlns:p14="http://schemas.microsoft.com/office/powerpoint/2010/main" val="1582352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Bolts – helpful resources</a:t>
            </a:r>
          </a:p>
        </p:txBody>
      </p:sp>
      <p:sp>
        <p:nvSpPr>
          <p:cNvPr id="3" name="Content Placeholder 2"/>
          <p:cNvSpPr>
            <a:spLocks noGrp="1"/>
          </p:cNvSpPr>
          <p:nvPr>
            <p:ph idx="1"/>
          </p:nvPr>
        </p:nvSpPr>
        <p:spPr>
          <a:xfrm>
            <a:off x="768096" y="1898469"/>
            <a:ext cx="7290055" cy="4572235"/>
          </a:xfrm>
        </p:spPr>
        <p:txBody>
          <a:bodyPr>
            <a:normAutofit fontScale="92500" lnSpcReduction="10000"/>
          </a:bodyPr>
          <a:lstStyle/>
          <a:p>
            <a:pPr>
              <a:buFont typeface="Arial" panose="020B0604020202020204" pitchFamily="34" charset="0"/>
              <a:buChar char="•"/>
            </a:pPr>
            <a:r>
              <a:rPr lang="en-US" altLang="en-US" dirty="0"/>
              <a:t>  AISC </a:t>
            </a:r>
            <a:r>
              <a:rPr lang="en-US" altLang="en-US" i="1" dirty="0"/>
              <a:t>Specification</a:t>
            </a:r>
            <a:r>
              <a:rPr lang="en-US" altLang="en-US" dirty="0"/>
              <a:t> - Chapter J Design of Connections</a:t>
            </a:r>
            <a:r>
              <a:rPr lang="en-US" altLang="en-US" dirty="0">
                <a:solidFill>
                  <a:srgbClr val="C00000"/>
                </a:solidFill>
              </a:rPr>
              <a:t> *</a:t>
            </a:r>
            <a:r>
              <a:rPr lang="en-US" dirty="0"/>
              <a:t>  </a:t>
            </a:r>
          </a:p>
          <a:p>
            <a:pPr>
              <a:buFont typeface="Arial" panose="020B0604020202020204" pitchFamily="34" charset="0"/>
              <a:buChar char="•"/>
            </a:pPr>
            <a:r>
              <a:rPr lang="en-US" altLang="en-US" dirty="0"/>
              <a:t>  RCSC Specification for Structural Joints Using High-</a:t>
            </a:r>
            <a:br>
              <a:rPr lang="en-US" altLang="en-US" dirty="0"/>
            </a:br>
            <a:r>
              <a:rPr lang="en-US" altLang="en-US" dirty="0"/>
              <a:t>  Strength Bolts</a:t>
            </a:r>
            <a:r>
              <a:rPr lang="en-US" altLang="en-US" dirty="0">
                <a:solidFill>
                  <a:srgbClr val="C00000"/>
                </a:solidFill>
              </a:rPr>
              <a:t>*</a:t>
            </a:r>
            <a:endParaRPr lang="en-US" dirty="0"/>
          </a:p>
          <a:p>
            <a:pPr>
              <a:buFont typeface="Arial" panose="020B0604020202020204" pitchFamily="34" charset="0"/>
              <a:buChar char="•"/>
            </a:pPr>
            <a:r>
              <a:rPr lang="en-US" altLang="en-US" dirty="0"/>
              <a:t>  AISC Manual Part 7 – Design Considerations for Bolts</a:t>
            </a:r>
          </a:p>
          <a:p>
            <a:pPr>
              <a:buFont typeface="Arial" panose="020B0604020202020204" pitchFamily="34" charset="0"/>
              <a:buChar char="•"/>
            </a:pPr>
            <a:r>
              <a:rPr lang="en-US" dirty="0"/>
              <a:t>  AISC Design Guide 17: High Strength Bolts –A Primer for </a:t>
            </a:r>
            <a:br>
              <a:rPr lang="en-US" dirty="0"/>
            </a:br>
            <a:r>
              <a:rPr lang="en-US" dirty="0"/>
              <a:t>  Structural Engineers</a:t>
            </a:r>
            <a:r>
              <a:rPr lang="en-US" baseline="30000" dirty="0">
                <a:solidFill>
                  <a:srgbClr val="C00000"/>
                </a:solidFill>
              </a:rPr>
              <a:t>+</a:t>
            </a:r>
          </a:p>
          <a:p>
            <a:pPr marL="0" indent="0">
              <a:buNone/>
            </a:pPr>
            <a:endParaRPr lang="en-US" dirty="0"/>
          </a:p>
          <a:p>
            <a:endParaRPr lang="en-US" dirty="0"/>
          </a:p>
          <a:p>
            <a:endParaRPr lang="en-US" dirty="0"/>
          </a:p>
          <a:p>
            <a:r>
              <a:rPr lang="en-US" altLang="en-US" sz="1800" dirty="0">
                <a:solidFill>
                  <a:srgbClr val="C00000"/>
                </a:solidFill>
              </a:rPr>
              <a:t>* available for a free download from AISC.org or boltcouncil.org</a:t>
            </a:r>
          </a:p>
          <a:p>
            <a:r>
              <a:rPr lang="en-US" sz="1800" baseline="30000" dirty="0">
                <a:solidFill>
                  <a:srgbClr val="C00000"/>
                </a:solidFill>
              </a:rPr>
              <a:t>+ </a:t>
            </a:r>
            <a:r>
              <a:rPr lang="en-US" sz="1800" dirty="0">
                <a:solidFill>
                  <a:srgbClr val="C00000"/>
                </a:solidFill>
              </a:rPr>
              <a:t>available for free from AISC.org with free AISC Student Membership</a:t>
            </a:r>
            <a:endParaRPr lang="en-US" sz="1800"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a:t>
            </a:fld>
            <a:endParaRPr lang="en-US" altLang="en-US" dirty="0"/>
          </a:p>
        </p:txBody>
      </p:sp>
    </p:spTree>
    <p:extLst>
      <p:ext uri="{BB962C8B-B14F-4D97-AF65-F5344CB8AC3E}">
        <p14:creationId xmlns:p14="http://schemas.microsoft.com/office/powerpoint/2010/main" val="35082328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text on a white background&#10;&#10;Description automatically generated">
            <a:extLst>
              <a:ext uri="{FF2B5EF4-FFF2-40B4-BE49-F238E27FC236}">
                <a16:creationId xmlns:a16="http://schemas.microsoft.com/office/drawing/2014/main" id="{2BA38984-89A1-4284-AD63-DE849B2AE3D0}"/>
              </a:ext>
            </a:extLst>
          </p:cNvPr>
          <p:cNvPicPr>
            <a:picLocks noChangeAspect="1"/>
          </p:cNvPicPr>
          <p:nvPr/>
        </p:nvPicPr>
        <p:blipFill rotWithShape="1">
          <a:blip r:embed="rId3">
            <a:extLst>
              <a:ext uri="{28A0092B-C50C-407E-A947-70E740481C1C}">
                <a14:useLocalDpi xmlns:a14="http://schemas.microsoft.com/office/drawing/2010/main" val="0"/>
              </a:ext>
            </a:extLst>
          </a:blip>
          <a:srcRect l="8853" t="35252" r="8267" b="5117"/>
          <a:stretch/>
        </p:blipFill>
        <p:spPr>
          <a:xfrm>
            <a:off x="2874970" y="93836"/>
            <a:ext cx="6203494" cy="6727678"/>
          </a:xfrm>
          <a:prstGeom prst="rect">
            <a:avLst/>
          </a:prstGeom>
        </p:spPr>
      </p:pic>
      <p:sp>
        <p:nvSpPr>
          <p:cNvPr id="2" name="Title 1"/>
          <p:cNvSpPr>
            <a:spLocks noGrp="1"/>
          </p:cNvSpPr>
          <p:nvPr>
            <p:ph type="title"/>
          </p:nvPr>
        </p:nvSpPr>
        <p:spPr>
          <a:xfrm>
            <a:off x="768096" y="836023"/>
            <a:ext cx="2958952" cy="940526"/>
          </a:xfrm>
        </p:spPr>
        <p:txBody>
          <a:bodyPr>
            <a:noAutofit/>
          </a:bodyPr>
          <a:lstStyle/>
          <a:p>
            <a:r>
              <a:rPr lang="en-US" sz="4200" dirty="0"/>
              <a:t>Bolt Dimensions</a:t>
            </a:r>
          </a:p>
        </p:txBody>
      </p:sp>
      <p:sp>
        <p:nvSpPr>
          <p:cNvPr id="8" name="Rectangle 7"/>
          <p:cNvSpPr/>
          <p:nvPr/>
        </p:nvSpPr>
        <p:spPr>
          <a:xfrm>
            <a:off x="4421529" y="370391"/>
            <a:ext cx="4618299" cy="24306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2944921" y="613459"/>
            <a:ext cx="515909" cy="4618298"/>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40</a:t>
            </a:fld>
            <a:endParaRPr lang="en-US" altLang="en-US" dirty="0"/>
          </a:p>
        </p:txBody>
      </p:sp>
      <p:sp>
        <p:nvSpPr>
          <p:cNvPr id="7" name="Content Placeholder 2"/>
          <p:cNvSpPr txBox="1">
            <a:spLocks/>
          </p:cNvSpPr>
          <p:nvPr/>
        </p:nvSpPr>
        <p:spPr>
          <a:xfrm>
            <a:off x="-22152" y="6592624"/>
            <a:ext cx="4435275" cy="65004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1600" b="1" dirty="0"/>
              <a:t>Table 7-14 (continued)</a:t>
            </a:r>
          </a:p>
          <a:p>
            <a:endParaRPr lang="en-US" sz="1600" b="1" dirty="0"/>
          </a:p>
        </p:txBody>
      </p:sp>
    </p:spTree>
    <p:extLst>
      <p:ext uri="{BB962C8B-B14F-4D97-AF65-F5344CB8AC3E}">
        <p14:creationId xmlns:p14="http://schemas.microsoft.com/office/powerpoint/2010/main" val="11185996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Table, Excel&#10;&#10;Description automatically generated">
            <a:extLst>
              <a:ext uri="{FF2B5EF4-FFF2-40B4-BE49-F238E27FC236}">
                <a16:creationId xmlns:a16="http://schemas.microsoft.com/office/drawing/2014/main" id="{0141C591-8ABA-4DA9-9B88-9D6498EA75E6}"/>
              </a:ext>
            </a:extLst>
          </p:cNvPr>
          <p:cNvPicPr>
            <a:picLocks noChangeAspect="1"/>
          </p:cNvPicPr>
          <p:nvPr/>
        </p:nvPicPr>
        <p:blipFill rotWithShape="1">
          <a:blip r:embed="rId4">
            <a:extLst>
              <a:ext uri="{28A0092B-C50C-407E-A947-70E740481C1C}">
                <a14:useLocalDpi xmlns:a14="http://schemas.microsoft.com/office/drawing/2010/main" val="0"/>
              </a:ext>
            </a:extLst>
          </a:blip>
          <a:srcRect l="8365" t="6740" r="7858" b="51053"/>
          <a:stretch/>
        </p:blipFill>
        <p:spPr>
          <a:xfrm>
            <a:off x="195658" y="1581234"/>
            <a:ext cx="6605151" cy="5006324"/>
          </a:xfrm>
          <a:prstGeom prst="rect">
            <a:avLst/>
          </a:prstGeom>
        </p:spPr>
      </p:pic>
      <p:sp>
        <p:nvSpPr>
          <p:cNvPr id="2" name="Title 1"/>
          <p:cNvSpPr>
            <a:spLocks noGrp="1"/>
          </p:cNvSpPr>
          <p:nvPr>
            <p:ph type="title"/>
          </p:nvPr>
        </p:nvSpPr>
        <p:spPr>
          <a:xfrm>
            <a:off x="768096" y="836023"/>
            <a:ext cx="7734220" cy="940526"/>
          </a:xfrm>
        </p:spPr>
        <p:txBody>
          <a:bodyPr>
            <a:normAutofit/>
          </a:bodyPr>
          <a:lstStyle/>
          <a:p>
            <a:r>
              <a:rPr lang="en-US" dirty="0"/>
              <a:t>Nominal Bolt Area</a:t>
            </a:r>
          </a:p>
        </p:txBody>
      </p:sp>
      <p:grpSp>
        <p:nvGrpSpPr>
          <p:cNvPr id="8" name="Group 7"/>
          <p:cNvGrpSpPr/>
          <p:nvPr/>
        </p:nvGrpSpPr>
        <p:grpSpPr>
          <a:xfrm>
            <a:off x="7054413" y="133544"/>
            <a:ext cx="1945816" cy="3286009"/>
            <a:chOff x="6999797" y="72079"/>
            <a:chExt cx="1945816" cy="3286009"/>
          </a:xfrm>
        </p:grpSpPr>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31187" r="7983" b="18997"/>
            <a:stretch/>
          </p:blipFill>
          <p:spPr>
            <a:xfrm rot="5400000">
              <a:off x="6332573" y="745048"/>
              <a:ext cx="3280264" cy="1945815"/>
            </a:xfrm>
            <a:prstGeom prst="rect">
              <a:avLst/>
            </a:prstGeom>
          </p:spPr>
        </p:pic>
        <p:sp>
          <p:nvSpPr>
            <p:cNvPr id="6" name="Rectangle 5"/>
            <p:cNvSpPr/>
            <p:nvPr/>
          </p:nvSpPr>
          <p:spPr>
            <a:xfrm>
              <a:off x="7972705" y="914400"/>
              <a:ext cx="972908" cy="24436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8355419" y="72079"/>
              <a:ext cx="590194" cy="11770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aphicFrame>
        <p:nvGraphicFramePr>
          <p:cNvPr id="12" name="Object 11"/>
          <p:cNvGraphicFramePr>
            <a:graphicFrameLocks noChangeAspect="1"/>
          </p:cNvGraphicFramePr>
          <p:nvPr>
            <p:extLst>
              <p:ext uri="{D42A27DB-BD31-4B8C-83A1-F6EECF244321}">
                <p14:modId xmlns:p14="http://schemas.microsoft.com/office/powerpoint/2010/main" val="2830912300"/>
              </p:ext>
            </p:extLst>
          </p:nvPr>
        </p:nvGraphicFramePr>
        <p:xfrm>
          <a:off x="7395096" y="4755757"/>
          <a:ext cx="1496243" cy="814621"/>
        </p:xfrm>
        <a:graphic>
          <a:graphicData uri="http://schemas.openxmlformats.org/presentationml/2006/ole">
            <mc:AlternateContent xmlns:mc="http://schemas.openxmlformats.org/markup-compatibility/2006">
              <mc:Choice xmlns:v="urn:schemas-microsoft-com:vml" Requires="v">
                <p:oleObj spid="_x0000_s1030" name="Equation" r:id="rId6" imgW="1143000" imgH="622080" progId="Equation.DSMT4">
                  <p:embed/>
                </p:oleObj>
              </mc:Choice>
              <mc:Fallback>
                <p:oleObj name="Equation" r:id="rId6" imgW="1143000" imgH="622080" progId="Equation.DSMT4">
                  <p:embed/>
                  <p:pic>
                    <p:nvPicPr>
                      <p:cNvPr id="12" name="Object 11"/>
                      <p:cNvPicPr/>
                      <p:nvPr/>
                    </p:nvPicPr>
                    <p:blipFill>
                      <a:blip r:embed="rId7"/>
                      <a:stretch>
                        <a:fillRect/>
                      </a:stretch>
                    </p:blipFill>
                    <p:spPr>
                      <a:xfrm>
                        <a:off x="7395096" y="4755757"/>
                        <a:ext cx="1496243" cy="814621"/>
                      </a:xfrm>
                      <a:prstGeom prst="rect">
                        <a:avLst/>
                      </a:prstGeom>
                    </p:spPr>
                  </p:pic>
                </p:oleObj>
              </mc:Fallback>
            </mc:AlternateContent>
          </a:graphicData>
        </a:graphic>
      </p:graphicFrame>
      <p:sp>
        <p:nvSpPr>
          <p:cNvPr id="13" name="Rectangle 12"/>
          <p:cNvSpPr/>
          <p:nvPr/>
        </p:nvSpPr>
        <p:spPr>
          <a:xfrm>
            <a:off x="558803" y="2720051"/>
            <a:ext cx="6085065" cy="52085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Arrow Connector 14"/>
          <p:cNvCxnSpPr/>
          <p:nvPr/>
        </p:nvCxnSpPr>
        <p:spPr>
          <a:xfrm flipH="1" flipV="1">
            <a:off x="6123008" y="3219553"/>
            <a:ext cx="1272088" cy="1757561"/>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491467" y="1835636"/>
            <a:ext cx="8939" cy="2041883"/>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flipH="1">
            <a:off x="7988711" y="1766186"/>
            <a:ext cx="16734" cy="2111333"/>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Straight Arrow Connector 24"/>
          <p:cNvCxnSpPr/>
          <p:nvPr/>
        </p:nvCxnSpPr>
        <p:spPr>
          <a:xfrm>
            <a:off x="7491467" y="1609159"/>
            <a:ext cx="497244" cy="0"/>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sp>
        <p:nvSpPr>
          <p:cNvPr id="26" name="Text Box 43"/>
          <p:cNvSpPr txBox="1">
            <a:spLocks noChangeArrowheads="1"/>
          </p:cNvSpPr>
          <p:nvPr/>
        </p:nvSpPr>
        <p:spPr bwMode="auto">
          <a:xfrm>
            <a:off x="7568984" y="1217764"/>
            <a:ext cx="668683" cy="400110"/>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d</a:t>
            </a:r>
            <a:endParaRPr lang="en-US" altLang="en-US" sz="2000" baseline="-25000" dirty="0"/>
          </a:p>
        </p:txBody>
      </p:sp>
      <p:sp>
        <p:nvSpPr>
          <p:cNvPr id="9" name="Slide Number Placeholder 8"/>
          <p:cNvSpPr>
            <a:spLocks noGrp="1"/>
          </p:cNvSpPr>
          <p:nvPr>
            <p:ph type="sldNum" sz="quarter" idx="12"/>
          </p:nvPr>
        </p:nvSpPr>
        <p:spPr/>
        <p:txBody>
          <a:bodyPr/>
          <a:lstStyle/>
          <a:p>
            <a:fld id="{9DBAC5ED-916B-4A4B-9960-52DDD2B57D0D}" type="slidenum">
              <a:rPr lang="en-US" altLang="en-US" smtClean="0"/>
              <a:pPr/>
              <a:t>41</a:t>
            </a:fld>
            <a:endParaRPr lang="en-US" altLang="en-US" dirty="0"/>
          </a:p>
        </p:txBody>
      </p:sp>
    </p:spTree>
    <p:extLst>
      <p:ext uri="{BB962C8B-B14F-4D97-AF65-F5344CB8AC3E}">
        <p14:creationId xmlns:p14="http://schemas.microsoft.com/office/powerpoint/2010/main" val="35701303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Length</a:t>
            </a:r>
          </a:p>
        </p:txBody>
      </p:sp>
      <p:sp>
        <p:nvSpPr>
          <p:cNvPr id="3" name="Content Placeholder 2"/>
          <p:cNvSpPr>
            <a:spLocks noGrp="1"/>
          </p:cNvSpPr>
          <p:nvPr>
            <p:ph idx="1"/>
          </p:nvPr>
        </p:nvSpPr>
        <p:spPr>
          <a:xfrm>
            <a:off x="768096" y="1898469"/>
            <a:ext cx="8488638" cy="4410891"/>
          </a:xfrm>
        </p:spPr>
        <p:txBody>
          <a:bodyPr>
            <a:normAutofit/>
          </a:bodyPr>
          <a:lstStyle/>
          <a:p>
            <a:pPr lvl="1">
              <a:buFont typeface="Arial" panose="020B0604020202020204" pitchFamily="34" charset="0"/>
              <a:buChar char="•"/>
            </a:pPr>
            <a:r>
              <a:rPr lang="en-US" altLang="en-US" sz="2400" dirty="0"/>
              <a:t> Bolt length depends on grip length, washer thickness, nut </a:t>
            </a:r>
            <a:br>
              <a:rPr lang="en-US" altLang="en-US" sz="2400" dirty="0"/>
            </a:br>
            <a:r>
              <a:rPr lang="en-US" altLang="en-US" sz="2400" dirty="0"/>
              <a:t> height and stick-through</a:t>
            </a:r>
          </a:p>
          <a:p>
            <a:pPr lvl="1">
              <a:buFont typeface="Arial" panose="020B0604020202020204" pitchFamily="34" charset="0"/>
              <a:buChar char="•"/>
            </a:pPr>
            <a:r>
              <a:rPr lang="en-US" altLang="en-US" sz="2400" i="1" dirty="0"/>
              <a:t> </a:t>
            </a:r>
            <a:r>
              <a:rPr lang="en-US" sz="2400" i="1" dirty="0"/>
              <a:t>Sufficient Thread Engagement</a:t>
            </a:r>
            <a:r>
              <a:rPr lang="en-US" sz="2400" dirty="0"/>
              <a:t>:  having the end of the bolt, not </a:t>
            </a:r>
            <a:br>
              <a:rPr lang="en-US" sz="2400" dirty="0"/>
            </a:br>
            <a:r>
              <a:rPr lang="en-US" sz="2400" dirty="0"/>
              <a:t> including the spline of a spline-end bolt, or the available bolt </a:t>
            </a:r>
            <a:br>
              <a:rPr lang="en-US" sz="2400" dirty="0"/>
            </a:br>
            <a:r>
              <a:rPr lang="en-US" sz="2400" dirty="0"/>
              <a:t> threads extending beyond or at least flush with the outer </a:t>
            </a:r>
            <a:br>
              <a:rPr lang="en-US" sz="2400" dirty="0"/>
            </a:br>
            <a:r>
              <a:rPr lang="en-US" sz="2400" dirty="0"/>
              <a:t> face of the nut; a condition that develops the strength of the </a:t>
            </a:r>
            <a:br>
              <a:rPr lang="en-US" sz="2400" dirty="0"/>
            </a:br>
            <a:r>
              <a:rPr lang="en-US" sz="2400" dirty="0"/>
              <a:t> bolt</a:t>
            </a:r>
          </a:p>
          <a:p>
            <a:pPr lvl="1">
              <a:buFont typeface="Arial" panose="020B0604020202020204" pitchFamily="34" charset="0"/>
              <a:buChar char="•"/>
            </a:pPr>
            <a:endParaRPr lang="en-US" altLang="en-US" sz="2400" dirty="0"/>
          </a:p>
          <a:p>
            <a:pPr marL="128016" lvl="1" indent="0">
              <a:buNone/>
            </a:pPr>
            <a:endParaRPr lang="en-US" altLang="en-US" sz="2400" dirty="0"/>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42</a:t>
            </a:fld>
            <a:endParaRPr lang="en-US" altLang="en-US" dirty="0"/>
          </a:p>
        </p:txBody>
      </p:sp>
      <p:pic>
        <p:nvPicPr>
          <p:cNvPr id="7" name="Picture 5" descr="A close up of a piece of paper&#10;&#10;Description automatically generated">
            <a:extLst>
              <a:ext uri="{FF2B5EF4-FFF2-40B4-BE49-F238E27FC236}">
                <a16:creationId xmlns:a16="http://schemas.microsoft.com/office/drawing/2014/main" id="{093FAC7A-B141-4824-BDA9-2A67B32C7756}"/>
              </a:ext>
            </a:extLst>
          </p:cNvPr>
          <p:cNvPicPr>
            <a:picLocks noChangeAspect="1"/>
          </p:cNvPicPr>
          <p:nvPr/>
        </p:nvPicPr>
        <p:blipFill rotWithShape="1">
          <a:blip r:embed="rId3">
            <a:extLst>
              <a:ext uri="{28A0092B-C50C-407E-A947-70E740481C1C}">
                <a14:useLocalDpi xmlns:a14="http://schemas.microsoft.com/office/drawing/2010/main" val="0"/>
              </a:ext>
            </a:extLst>
          </a:blip>
          <a:srcRect l="10173" t="14009" r="54762" b="75646"/>
          <a:stretch/>
        </p:blipFill>
        <p:spPr>
          <a:xfrm>
            <a:off x="1944069" y="4233797"/>
            <a:ext cx="5666378" cy="2511227"/>
          </a:xfrm>
          <a:prstGeom prst="rect">
            <a:avLst/>
          </a:prstGeom>
        </p:spPr>
      </p:pic>
    </p:spTree>
    <p:extLst>
      <p:ext uri="{BB962C8B-B14F-4D97-AF65-F5344CB8AC3E}">
        <p14:creationId xmlns:p14="http://schemas.microsoft.com/office/powerpoint/2010/main" val="38296393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Length</a:t>
            </a:r>
          </a:p>
        </p:txBody>
      </p:sp>
      <p:sp>
        <p:nvSpPr>
          <p:cNvPr id="3" name="Content Placeholder 2"/>
          <p:cNvSpPr>
            <a:spLocks noGrp="1"/>
          </p:cNvSpPr>
          <p:nvPr>
            <p:ph idx="1"/>
          </p:nvPr>
        </p:nvSpPr>
        <p:spPr>
          <a:xfrm>
            <a:off x="768096" y="1898469"/>
            <a:ext cx="8273458" cy="4410891"/>
          </a:xfrm>
        </p:spPr>
        <p:txBody>
          <a:bodyPr>
            <a:normAutofit/>
          </a:bodyPr>
          <a:lstStyle/>
          <a:p>
            <a:pPr lvl="1">
              <a:buFont typeface="Arial" panose="020B0604020202020204" pitchFamily="34" charset="0"/>
              <a:buChar char="•"/>
            </a:pPr>
            <a:endParaRPr lang="en-US" sz="2400" dirty="0"/>
          </a:p>
        </p:txBody>
      </p:sp>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4431" t="6612" r="40326" b="25773"/>
          <a:stretch/>
        </p:blipFill>
        <p:spPr>
          <a:xfrm>
            <a:off x="1507130" y="1583789"/>
            <a:ext cx="6113159" cy="5274211"/>
          </a:xfrm>
          <a:prstGeom prst="rect">
            <a:avLst/>
          </a:prstGeom>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43</a:t>
            </a:fld>
            <a:endParaRPr lang="en-US" altLang="en-US" dirty="0"/>
          </a:p>
        </p:txBody>
      </p:sp>
    </p:spTree>
    <p:extLst>
      <p:ext uri="{BB962C8B-B14F-4D97-AF65-F5344CB8AC3E}">
        <p14:creationId xmlns:p14="http://schemas.microsoft.com/office/powerpoint/2010/main" val="20601000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Length</a:t>
            </a:r>
          </a:p>
        </p:txBody>
      </p:sp>
      <p:sp>
        <p:nvSpPr>
          <p:cNvPr id="3" name="Content Placeholder 2"/>
          <p:cNvSpPr>
            <a:spLocks noGrp="1"/>
          </p:cNvSpPr>
          <p:nvPr>
            <p:ph idx="1"/>
          </p:nvPr>
        </p:nvSpPr>
        <p:spPr/>
        <p:txBody>
          <a:bodyPr/>
          <a:lstStyle/>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44</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096" y="1618866"/>
            <a:ext cx="7205093" cy="4988998"/>
          </a:xfrm>
          <a:prstGeom prst="rect">
            <a:avLst/>
          </a:prstGeom>
        </p:spPr>
      </p:pic>
      <p:sp>
        <p:nvSpPr>
          <p:cNvPr id="6" name="Content Placeholder 2"/>
          <p:cNvSpPr txBox="1">
            <a:spLocks/>
          </p:cNvSpPr>
          <p:nvPr/>
        </p:nvSpPr>
        <p:spPr>
          <a:xfrm>
            <a:off x="-22152" y="6592624"/>
            <a:ext cx="4435275" cy="65004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1600" dirty="0"/>
              <a:t>RCSC 2020</a:t>
            </a:r>
          </a:p>
          <a:p>
            <a:endParaRPr lang="en-US" sz="1600" dirty="0"/>
          </a:p>
        </p:txBody>
      </p:sp>
    </p:spTree>
    <p:extLst>
      <p:ext uri="{BB962C8B-B14F-4D97-AF65-F5344CB8AC3E}">
        <p14:creationId xmlns:p14="http://schemas.microsoft.com/office/powerpoint/2010/main" val="26000295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 Length</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45</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267" y="1715846"/>
            <a:ext cx="7357883" cy="4754858"/>
          </a:xfrm>
          <a:prstGeom prst="rect">
            <a:avLst/>
          </a:prstGeom>
        </p:spPr>
      </p:pic>
      <p:sp>
        <p:nvSpPr>
          <p:cNvPr id="6" name="Content Placeholder 2"/>
          <p:cNvSpPr txBox="1">
            <a:spLocks/>
          </p:cNvSpPr>
          <p:nvPr/>
        </p:nvSpPr>
        <p:spPr>
          <a:xfrm>
            <a:off x="-22152" y="6592624"/>
            <a:ext cx="4435275" cy="65004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r>
              <a:rPr lang="en-US" sz="1600" dirty="0"/>
              <a:t>RCSC 2020</a:t>
            </a:r>
          </a:p>
          <a:p>
            <a:endParaRPr lang="en-US" sz="1600" dirty="0"/>
          </a:p>
        </p:txBody>
      </p:sp>
    </p:spTree>
    <p:extLst>
      <p:ext uri="{BB962C8B-B14F-4D97-AF65-F5344CB8AC3E}">
        <p14:creationId xmlns:p14="http://schemas.microsoft.com/office/powerpoint/2010/main" val="8316883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descr="A close up of a piece of paper&#10;&#10;Description automatically generated">
            <a:extLst>
              <a:ext uri="{FF2B5EF4-FFF2-40B4-BE49-F238E27FC236}">
                <a16:creationId xmlns:a16="http://schemas.microsoft.com/office/drawing/2014/main" id="{388F648E-D0A8-4183-900E-8E01E0AF75F0}"/>
              </a:ext>
            </a:extLst>
          </p:cNvPr>
          <p:cNvPicPr>
            <a:picLocks noChangeAspect="1"/>
          </p:cNvPicPr>
          <p:nvPr/>
        </p:nvPicPr>
        <p:blipFill rotWithShape="1">
          <a:blip r:embed="rId3">
            <a:extLst>
              <a:ext uri="{28A0092B-C50C-407E-A947-70E740481C1C}">
                <a14:useLocalDpi xmlns:a14="http://schemas.microsoft.com/office/drawing/2010/main" val="0"/>
              </a:ext>
            </a:extLst>
          </a:blip>
          <a:srcRect l="9261" t="35364" r="9385" b="42857"/>
          <a:stretch/>
        </p:blipFill>
        <p:spPr>
          <a:xfrm>
            <a:off x="579625" y="3577737"/>
            <a:ext cx="7858780" cy="3147087"/>
          </a:xfrm>
          <a:prstGeom prst="rect">
            <a:avLst/>
          </a:prstGeom>
        </p:spPr>
      </p:pic>
      <p:sp>
        <p:nvSpPr>
          <p:cNvPr id="2" name="Title 1"/>
          <p:cNvSpPr>
            <a:spLocks noGrp="1"/>
          </p:cNvSpPr>
          <p:nvPr>
            <p:ph type="title"/>
          </p:nvPr>
        </p:nvSpPr>
        <p:spPr>
          <a:xfrm>
            <a:off x="768096" y="836023"/>
            <a:ext cx="7734220" cy="940526"/>
          </a:xfrm>
        </p:spPr>
        <p:txBody>
          <a:bodyPr>
            <a:normAutofit/>
          </a:bodyPr>
          <a:lstStyle/>
          <a:p>
            <a:r>
              <a:rPr lang="en-US" dirty="0"/>
              <a:t>Bolt Length</a:t>
            </a:r>
          </a:p>
        </p:txBody>
      </p:sp>
      <p:sp>
        <p:nvSpPr>
          <p:cNvPr id="8" name="Rectangle 7"/>
          <p:cNvSpPr/>
          <p:nvPr/>
        </p:nvSpPr>
        <p:spPr>
          <a:xfrm>
            <a:off x="1287377" y="6046135"/>
            <a:ext cx="7117322" cy="68232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t="6612" r="40326" b="25773"/>
          <a:stretch/>
        </p:blipFill>
        <p:spPr>
          <a:xfrm>
            <a:off x="4107152" y="60109"/>
            <a:ext cx="4323639" cy="3453320"/>
          </a:xfrm>
          <a:prstGeom prst="rect">
            <a:avLst/>
          </a:prstGeo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46</a:t>
            </a:fld>
            <a:endParaRPr lang="en-US" altLang="en-US" dirty="0"/>
          </a:p>
        </p:txBody>
      </p:sp>
      <p:pic>
        <p:nvPicPr>
          <p:cNvPr id="7" name="Picture 5" descr="A close up of a piece of paper&#10;&#10;Description automatically generated">
            <a:extLst>
              <a:ext uri="{FF2B5EF4-FFF2-40B4-BE49-F238E27FC236}">
                <a16:creationId xmlns:a16="http://schemas.microsoft.com/office/drawing/2014/main" id="{093FAC7A-B141-4824-BDA9-2A67B32C7756}"/>
              </a:ext>
            </a:extLst>
          </p:cNvPr>
          <p:cNvPicPr>
            <a:picLocks noChangeAspect="1"/>
          </p:cNvPicPr>
          <p:nvPr/>
        </p:nvPicPr>
        <p:blipFill rotWithShape="1">
          <a:blip r:embed="rId5">
            <a:extLst>
              <a:ext uri="{28A0092B-C50C-407E-A947-70E740481C1C}">
                <a14:useLocalDpi xmlns:a14="http://schemas.microsoft.com/office/drawing/2010/main" val="0"/>
              </a:ext>
            </a:extLst>
          </a:blip>
          <a:srcRect l="22000" t="14009" r="54762" b="77687"/>
          <a:stretch/>
        </p:blipFill>
        <p:spPr>
          <a:xfrm>
            <a:off x="916448" y="1645418"/>
            <a:ext cx="3495411" cy="1876292"/>
          </a:xfrm>
          <a:prstGeom prst="rect">
            <a:avLst/>
          </a:prstGeom>
        </p:spPr>
      </p:pic>
    </p:spTree>
    <p:extLst>
      <p:ext uri="{BB962C8B-B14F-4D97-AF65-F5344CB8AC3E}">
        <p14:creationId xmlns:p14="http://schemas.microsoft.com/office/powerpoint/2010/main" val="138591564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Length</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altLang="en-US" sz="2400" dirty="0"/>
              <a:t> Specify </a:t>
            </a:r>
            <a:r>
              <a:rPr lang="en-US" altLang="en-US" sz="2400" b="1" dirty="0">
                <a:solidFill>
                  <a:schemeClr val="tx2"/>
                </a:solidFill>
              </a:rPr>
              <a:t>X</a:t>
            </a:r>
            <a:r>
              <a:rPr lang="en-US" altLang="en-US" sz="2400" dirty="0"/>
              <a:t> bolts if designing with threaded </a:t>
            </a:r>
            <a:r>
              <a:rPr lang="en-US" altLang="en-US" sz="2400" dirty="0" err="1"/>
              <a:t>e</a:t>
            </a:r>
            <a:r>
              <a:rPr lang="en-US" altLang="en-US" sz="2400" b="1" dirty="0" err="1">
                <a:solidFill>
                  <a:schemeClr val="tx2"/>
                </a:solidFill>
              </a:rPr>
              <a:t>X</a:t>
            </a:r>
            <a:r>
              <a:rPr lang="en-US" altLang="en-US" sz="2400" dirty="0" err="1"/>
              <a:t>cluded</a:t>
            </a:r>
            <a:endParaRPr lang="en-US" altLang="en-US" sz="2400" dirty="0"/>
          </a:p>
          <a:p>
            <a:pPr lvl="1">
              <a:buFont typeface="Arial" panose="020B0604020202020204" pitchFamily="34" charset="0"/>
              <a:buChar char="•"/>
            </a:pPr>
            <a:r>
              <a:rPr lang="en-US" altLang="en-US" sz="2400" dirty="0"/>
              <a:t> Specify </a:t>
            </a:r>
            <a:r>
              <a:rPr lang="en-US" altLang="en-US" sz="2400" b="1" dirty="0">
                <a:solidFill>
                  <a:schemeClr val="tx2"/>
                </a:solidFill>
              </a:rPr>
              <a:t>N</a:t>
            </a:r>
            <a:r>
              <a:rPr lang="en-US" altLang="en-US" sz="2400" dirty="0"/>
              <a:t> bolts if designing with threads </a:t>
            </a:r>
            <a:r>
              <a:rPr lang="en-US" altLang="en-US" sz="2400" dirty="0" err="1"/>
              <a:t>i</a:t>
            </a:r>
            <a:r>
              <a:rPr lang="en-US" altLang="en-US" sz="2400" b="1" dirty="0" err="1">
                <a:solidFill>
                  <a:schemeClr val="tx2"/>
                </a:solidFill>
              </a:rPr>
              <a:t>N</a:t>
            </a:r>
            <a:r>
              <a:rPr lang="en-US" altLang="en-US" sz="2400" dirty="0" err="1"/>
              <a:t>cluded</a:t>
            </a:r>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8190" t="91494" r="17751" b="830"/>
          <a:stretch/>
        </p:blipFill>
        <p:spPr>
          <a:xfrm>
            <a:off x="69877" y="6433665"/>
            <a:ext cx="4260716" cy="359923"/>
          </a:xfrm>
          <a:prstGeom prst="rect">
            <a:avLst/>
          </a:prstGeom>
        </p:spPr>
      </p:pic>
      <p:pic>
        <p:nvPicPr>
          <p:cNvPr id="6" name="Picture 6" descr="Diagram, engineering drawing&#10;&#10;Description automatically generated">
            <a:extLst>
              <a:ext uri="{FF2B5EF4-FFF2-40B4-BE49-F238E27FC236}">
                <a16:creationId xmlns:a16="http://schemas.microsoft.com/office/drawing/2014/main" id="{EEA518A2-0621-41DD-9F46-AFE20C3C0D92}"/>
              </a:ext>
            </a:extLst>
          </p:cNvPr>
          <p:cNvPicPr>
            <a:picLocks noChangeAspect="1"/>
          </p:cNvPicPr>
          <p:nvPr/>
        </p:nvPicPr>
        <p:blipFill rotWithShape="1">
          <a:blip r:embed="rId4">
            <a:extLst>
              <a:ext uri="{28A0092B-C50C-407E-A947-70E740481C1C}">
                <a14:useLocalDpi xmlns:a14="http://schemas.microsoft.com/office/drawing/2010/main" val="0"/>
              </a:ext>
            </a:extLst>
          </a:blip>
          <a:srcRect r="144" b="10638"/>
          <a:stretch/>
        </p:blipFill>
        <p:spPr>
          <a:xfrm>
            <a:off x="1084102" y="2736559"/>
            <a:ext cx="6895939" cy="3779920"/>
          </a:xfrm>
          <a:prstGeom prst="rect">
            <a:avLst/>
          </a:prstGeom>
        </p:spPr>
      </p:pic>
      <p:sp>
        <p:nvSpPr>
          <p:cNvPr id="7" name="Slide Number Placeholder 6"/>
          <p:cNvSpPr>
            <a:spLocks noGrp="1"/>
          </p:cNvSpPr>
          <p:nvPr>
            <p:ph type="sldNum" sz="quarter" idx="12"/>
          </p:nvPr>
        </p:nvSpPr>
        <p:spPr/>
        <p:txBody>
          <a:bodyPr/>
          <a:lstStyle/>
          <a:p>
            <a:fld id="{9DBAC5ED-916B-4A4B-9960-52DDD2B57D0D}" type="slidenum">
              <a:rPr lang="en-US" altLang="en-US" smtClean="0"/>
              <a:pPr/>
              <a:t>47</a:t>
            </a:fld>
            <a:endParaRPr lang="en-US" altLang="en-US"/>
          </a:p>
        </p:txBody>
      </p:sp>
    </p:spTree>
    <p:extLst>
      <p:ext uri="{BB962C8B-B14F-4D97-AF65-F5344CB8AC3E}">
        <p14:creationId xmlns:p14="http://schemas.microsoft.com/office/powerpoint/2010/main" val="26010606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7218" y="1662248"/>
            <a:ext cx="6135862" cy="4728160"/>
          </a:xfrm>
          <a:prstGeom prst="rect">
            <a:avLst/>
          </a:prstGeom>
        </p:spPr>
      </p:pic>
      <p:sp>
        <p:nvSpPr>
          <p:cNvPr id="3" name="Content Placeholder 2"/>
          <p:cNvSpPr>
            <a:spLocks noGrp="1"/>
          </p:cNvSpPr>
          <p:nvPr>
            <p:ph idx="1"/>
          </p:nvPr>
        </p:nvSpPr>
        <p:spPr>
          <a:xfrm>
            <a:off x="1935798" y="3114204"/>
            <a:ext cx="7290055" cy="4410891"/>
          </a:xfrm>
        </p:spPr>
        <p:txBody>
          <a:bodyPr>
            <a:normAutofit/>
          </a:bodyPr>
          <a:lstStyle/>
          <a:p>
            <a:pPr marL="128016" lvl="1" indent="0">
              <a:buNone/>
            </a:pPr>
            <a:r>
              <a:rPr lang="en-US" altLang="en-US" sz="2400" dirty="0"/>
              <a:t>Standard </a:t>
            </a:r>
            <a:endParaRPr lang="en-US" dirty="0"/>
          </a:p>
        </p:txBody>
      </p:sp>
      <p:sp>
        <p:nvSpPr>
          <p:cNvPr id="7" name="Content Placeholder 2"/>
          <p:cNvSpPr txBox="1">
            <a:spLocks/>
          </p:cNvSpPr>
          <p:nvPr/>
        </p:nvSpPr>
        <p:spPr>
          <a:xfrm>
            <a:off x="5753071" y="3114205"/>
            <a:ext cx="1917729" cy="619596"/>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Short-slot</a:t>
            </a:r>
            <a:endParaRPr lang="en-US" dirty="0"/>
          </a:p>
        </p:txBody>
      </p:sp>
      <p:sp>
        <p:nvSpPr>
          <p:cNvPr id="8" name="Content Placeholder 2"/>
          <p:cNvSpPr txBox="1">
            <a:spLocks/>
          </p:cNvSpPr>
          <p:nvPr/>
        </p:nvSpPr>
        <p:spPr>
          <a:xfrm>
            <a:off x="5804233" y="6089496"/>
            <a:ext cx="1891603" cy="553064"/>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Long-slot</a:t>
            </a:r>
            <a:endParaRPr lang="en-US" dirty="0"/>
          </a:p>
        </p:txBody>
      </p:sp>
      <p:sp>
        <p:nvSpPr>
          <p:cNvPr id="9" name="Content Placeholder 2"/>
          <p:cNvSpPr txBox="1">
            <a:spLocks/>
          </p:cNvSpPr>
          <p:nvPr/>
        </p:nvSpPr>
        <p:spPr>
          <a:xfrm>
            <a:off x="1846783" y="6115587"/>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Oversize </a:t>
            </a: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48</a:t>
            </a:fld>
            <a:endParaRPr lang="en-US" altLang="en-US"/>
          </a:p>
        </p:txBody>
      </p:sp>
    </p:spTree>
    <p:extLst>
      <p:ext uri="{BB962C8B-B14F-4D97-AF65-F5344CB8AC3E}">
        <p14:creationId xmlns:p14="http://schemas.microsoft.com/office/powerpoint/2010/main" val="38109693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altLang="en-US" sz="2400" dirty="0"/>
              <a:t>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818" y="1643669"/>
            <a:ext cx="8486775" cy="4257675"/>
          </a:xfrm>
          <a:prstGeom prst="rect">
            <a:avLst/>
          </a:prstGeom>
        </p:spPr>
      </p:pic>
      <p:sp>
        <p:nvSpPr>
          <p:cNvPr id="5" name="Slide Number Placeholder 4"/>
          <p:cNvSpPr>
            <a:spLocks noGrp="1"/>
          </p:cNvSpPr>
          <p:nvPr>
            <p:ph type="sldNum" sz="quarter" idx="12"/>
          </p:nvPr>
        </p:nvSpPr>
        <p:spPr/>
        <p:txBody>
          <a:bodyPr/>
          <a:lstStyle/>
          <a:p>
            <a:fld id="{9DBAC5ED-916B-4A4B-9960-52DDD2B57D0D}" type="slidenum">
              <a:rPr lang="en-US" altLang="en-US" smtClean="0"/>
              <a:pPr/>
              <a:t>49</a:t>
            </a:fld>
            <a:endParaRPr lang="en-US" altLang="en-US"/>
          </a:p>
        </p:txBody>
      </p:sp>
    </p:spTree>
    <p:extLst>
      <p:ext uri="{BB962C8B-B14F-4D97-AF65-F5344CB8AC3E}">
        <p14:creationId xmlns:p14="http://schemas.microsoft.com/office/powerpoint/2010/main" val="1036071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4207" t="4535" r="30959" b="33388"/>
          <a:stretch/>
        </p:blipFill>
        <p:spPr>
          <a:xfrm>
            <a:off x="2073347" y="4414631"/>
            <a:ext cx="2541183" cy="1924493"/>
          </a:xfrm>
          <a:prstGeom prst="rect">
            <a:avLst/>
          </a:prstGeom>
        </p:spPr>
      </p:pic>
      <p:sp>
        <p:nvSpPr>
          <p:cNvPr id="2" name="Title 1"/>
          <p:cNvSpPr>
            <a:spLocks noGrp="1"/>
          </p:cNvSpPr>
          <p:nvPr>
            <p:ph type="title"/>
          </p:nvPr>
        </p:nvSpPr>
        <p:spPr/>
        <p:txBody>
          <a:bodyPr/>
          <a:lstStyle/>
          <a:p>
            <a:r>
              <a:rPr lang="en-US" dirty="0"/>
              <a:t>Rivets (historic fastener)</a:t>
            </a: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7799" t="4229" r="6435" b="3095"/>
          <a:stretch/>
        </p:blipFill>
        <p:spPr>
          <a:xfrm>
            <a:off x="5155163" y="1981895"/>
            <a:ext cx="3647090" cy="4865472"/>
          </a:xfrm>
          <a:prstGeom prst="rect">
            <a:avLst/>
          </a:prstGeom>
        </p:spPr>
      </p:pic>
      <p:pic>
        <p:nvPicPr>
          <p:cNvPr id="9" name="Content Placeholder 6"/>
          <p:cNvPicPr>
            <a:picLocks noChangeAspect="1"/>
          </p:cNvPicPr>
          <p:nvPr/>
        </p:nvPicPr>
        <p:blipFill rotWithShape="1">
          <a:blip r:embed="rId5">
            <a:extLst>
              <a:ext uri="{28A0092B-C50C-407E-A947-70E740481C1C}">
                <a14:useLocalDpi xmlns:a14="http://schemas.microsoft.com/office/drawing/2010/main" val="0"/>
              </a:ext>
            </a:extLst>
          </a:blip>
          <a:srcRect t="25356"/>
          <a:stretch/>
        </p:blipFill>
        <p:spPr>
          <a:xfrm>
            <a:off x="465231" y="1827899"/>
            <a:ext cx="4689932" cy="2333841"/>
          </a:xfrm>
          <a:prstGeom prst="rect">
            <a:avLst/>
          </a:prstGeom>
        </p:spPr>
      </p:pic>
      <p:sp>
        <p:nvSpPr>
          <p:cNvPr id="4" name="Slide Number Placeholder 3"/>
          <p:cNvSpPr>
            <a:spLocks noGrp="1"/>
          </p:cNvSpPr>
          <p:nvPr>
            <p:ph type="sldNum" sz="quarter" idx="12"/>
          </p:nvPr>
        </p:nvSpPr>
        <p:spPr>
          <a:xfrm>
            <a:off x="8232983" y="6470704"/>
            <a:ext cx="730250" cy="274320"/>
          </a:xfrm>
        </p:spPr>
        <p:txBody>
          <a:bodyPr/>
          <a:lstStyle/>
          <a:p>
            <a:fld id="{9DBAC5ED-916B-4A4B-9960-52DDD2B57D0D}" type="slidenum">
              <a:rPr lang="en-US" altLang="en-US" smtClean="0"/>
              <a:pPr/>
              <a:t>5</a:t>
            </a:fld>
            <a:endParaRPr lang="en-US" altLang="en-US" dirty="0"/>
          </a:p>
        </p:txBody>
      </p:sp>
      <p:sp>
        <p:nvSpPr>
          <p:cNvPr id="3" name="Rectangle 2"/>
          <p:cNvSpPr/>
          <p:nvPr/>
        </p:nvSpPr>
        <p:spPr>
          <a:xfrm>
            <a:off x="198277" y="6339124"/>
            <a:ext cx="4922874" cy="430887"/>
          </a:xfrm>
          <a:prstGeom prst="rect">
            <a:avLst/>
          </a:prstGeom>
        </p:spPr>
        <p:txBody>
          <a:bodyPr wrap="square">
            <a:spAutoFit/>
          </a:bodyPr>
          <a:lstStyle/>
          <a:p>
            <a:r>
              <a:rPr lang="en-US" altLang="en-US" sz="2200" dirty="0">
                <a:solidFill>
                  <a:srgbClr val="C00000"/>
                </a:solidFill>
              </a:rPr>
              <a:t>Rivets are no longer used in new design.</a:t>
            </a:r>
            <a:endParaRPr lang="en-US" sz="2200" dirty="0"/>
          </a:p>
        </p:txBody>
      </p:sp>
    </p:spTree>
    <p:extLst>
      <p:ext uri="{BB962C8B-B14F-4D97-AF65-F5344CB8AC3E}">
        <p14:creationId xmlns:p14="http://schemas.microsoft.com/office/powerpoint/2010/main" val="6957062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Methods of making bolt holes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50</a:t>
            </a:fld>
            <a:endParaRPr lang="en-US" altLang="en-US"/>
          </a:p>
        </p:txBody>
      </p:sp>
      <p:sp>
        <p:nvSpPr>
          <p:cNvPr id="5" name="Content Placeholder 2"/>
          <p:cNvSpPr>
            <a:spLocks noGrp="1"/>
          </p:cNvSpPr>
          <p:nvPr>
            <p:ph idx="1"/>
          </p:nvPr>
        </p:nvSpPr>
        <p:spPr>
          <a:xfrm>
            <a:off x="768097" y="1898469"/>
            <a:ext cx="7734220" cy="4846555"/>
          </a:xfrm>
        </p:spPr>
        <p:txBody>
          <a:bodyPr>
            <a:normAutofit/>
          </a:bodyPr>
          <a:lstStyle/>
          <a:p>
            <a:pPr marL="128016" lvl="1" indent="0">
              <a:buNone/>
            </a:pPr>
            <a:r>
              <a:rPr lang="en-US" sz="2400" dirty="0"/>
              <a:t>AISC </a:t>
            </a:r>
            <a:r>
              <a:rPr lang="en-US" sz="2400" i="1" dirty="0"/>
              <a:t>Specification</a:t>
            </a:r>
            <a:r>
              <a:rPr lang="en-US" sz="2400" dirty="0"/>
              <a:t> regarding method of making holes is based on performance criteria:</a:t>
            </a:r>
          </a:p>
          <a:p>
            <a:pPr marL="128016" lvl="1" indent="0">
              <a:spcBef>
                <a:spcPts val="0"/>
              </a:spcBef>
              <a:spcAft>
                <a:spcPts val="0"/>
              </a:spcAft>
              <a:buNone/>
            </a:pPr>
            <a:endParaRPr lang="en-US" sz="2400" dirty="0"/>
          </a:p>
          <a:p>
            <a:pPr marL="128016" lvl="1" indent="0" algn="just">
              <a:spcBef>
                <a:spcPts val="0"/>
              </a:spcBef>
              <a:spcAft>
                <a:spcPts val="0"/>
              </a:spcAft>
              <a:buNone/>
            </a:pPr>
            <a:r>
              <a:rPr lang="en-US" sz="2400" i="1" dirty="0"/>
              <a:t>Bolt holes shall comply with the provisions of the RCSC Specification for Structural Joints Using High-Strength Bolts Section 3.3…except that thermally cut holes are permitted with a surface roughness profile not exceeding 1,000 </a:t>
            </a:r>
            <a:r>
              <a:rPr lang="en-US" sz="2400" i="1" dirty="0" err="1"/>
              <a:t>μin</a:t>
            </a:r>
            <a:r>
              <a:rPr lang="en-US" sz="2400" i="1" dirty="0"/>
              <a:t>. (25 </a:t>
            </a:r>
            <a:r>
              <a:rPr lang="en-US" sz="2400" i="1" dirty="0" err="1"/>
              <a:t>μm</a:t>
            </a:r>
            <a:r>
              <a:rPr lang="en-US" sz="2400" i="1" dirty="0"/>
              <a:t>), as defined in ASME B46.1. Gouges shall not exceed a depth of 1 /16 in. (2 mm). Water jet cut holes are also permitted.</a:t>
            </a:r>
          </a:p>
        </p:txBody>
      </p:sp>
    </p:spTree>
    <p:extLst>
      <p:ext uri="{BB962C8B-B14F-4D97-AF65-F5344CB8AC3E}">
        <p14:creationId xmlns:p14="http://schemas.microsoft.com/office/powerpoint/2010/main" val="14275883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802" y="1580524"/>
            <a:ext cx="7496998" cy="5354999"/>
          </a:xfrm>
          <a:prstGeom prst="rect">
            <a:avLst/>
          </a:prstGeom>
        </p:spPr>
      </p:pic>
      <p:sp>
        <p:nvSpPr>
          <p:cNvPr id="2" name="Title 1"/>
          <p:cNvSpPr>
            <a:spLocks noGrp="1"/>
          </p:cNvSpPr>
          <p:nvPr>
            <p:ph type="title"/>
          </p:nvPr>
        </p:nvSpPr>
        <p:spPr>
          <a:xfrm>
            <a:off x="768096" y="836023"/>
            <a:ext cx="7734220" cy="940526"/>
          </a:xfrm>
        </p:spPr>
        <p:txBody>
          <a:bodyPr>
            <a:normAutofit/>
          </a:bodyPr>
          <a:lstStyle/>
          <a:p>
            <a:r>
              <a:rPr lang="en-US" dirty="0"/>
              <a:t>Methods of making bolt holes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51</a:t>
            </a:fld>
            <a:endParaRPr lang="en-US" altLang="en-US"/>
          </a:p>
        </p:txBody>
      </p:sp>
      <p:sp>
        <p:nvSpPr>
          <p:cNvPr id="7" name="Rectangle 6"/>
          <p:cNvSpPr/>
          <p:nvPr/>
        </p:nvSpPr>
        <p:spPr>
          <a:xfrm>
            <a:off x="818200" y="5803900"/>
            <a:ext cx="7239951" cy="924664"/>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p:cNvSpPr txBox="1">
            <a:spLocks/>
          </p:cNvSpPr>
          <p:nvPr/>
        </p:nvSpPr>
        <p:spPr>
          <a:xfrm>
            <a:off x="6671766" y="1680636"/>
            <a:ext cx="8206284" cy="484655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sz="1800" dirty="0"/>
              <a:t>RCSC 2020</a:t>
            </a:r>
          </a:p>
        </p:txBody>
      </p:sp>
    </p:spTree>
    <p:extLst>
      <p:ext uri="{BB962C8B-B14F-4D97-AF65-F5344CB8AC3E}">
        <p14:creationId xmlns:p14="http://schemas.microsoft.com/office/powerpoint/2010/main" val="31541744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Methods of making bolt holes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52</a:t>
            </a:fld>
            <a:endParaRPr lang="en-US" altLang="en-US"/>
          </a:p>
        </p:txBody>
      </p:sp>
      <p:sp>
        <p:nvSpPr>
          <p:cNvPr id="5" name="Content Placeholder 2"/>
          <p:cNvSpPr>
            <a:spLocks noGrp="1"/>
          </p:cNvSpPr>
          <p:nvPr>
            <p:ph idx="1"/>
          </p:nvPr>
        </p:nvSpPr>
        <p:spPr>
          <a:xfrm>
            <a:off x="768096" y="1898469"/>
            <a:ext cx="8206284" cy="4846555"/>
          </a:xfrm>
        </p:spPr>
        <p:txBody>
          <a:bodyPr>
            <a:normAutofit fontScale="92500" lnSpcReduction="10000"/>
          </a:bodyPr>
          <a:lstStyle/>
          <a:p>
            <a:pPr marL="128016" lvl="1" indent="0">
              <a:buNone/>
            </a:pPr>
            <a:r>
              <a:rPr lang="en-US" sz="2400" dirty="0"/>
              <a:t>Possible methods include:</a:t>
            </a:r>
          </a:p>
          <a:p>
            <a:pPr lvl="1">
              <a:buFont typeface="Arial" panose="020B0604020202020204" pitchFamily="34" charset="0"/>
              <a:buChar char="•"/>
            </a:pPr>
            <a:r>
              <a:rPr lang="en-US" sz="2400" dirty="0"/>
              <a:t>  Punching*</a:t>
            </a:r>
          </a:p>
          <a:p>
            <a:pPr lvl="1">
              <a:buFont typeface="Arial" panose="020B0604020202020204" pitchFamily="34" charset="0"/>
              <a:buChar char="•"/>
            </a:pPr>
            <a:r>
              <a:rPr lang="en-US" sz="2400" dirty="0"/>
              <a:t>  </a:t>
            </a:r>
            <a:r>
              <a:rPr lang="en-US" sz="2400" dirty="0" err="1"/>
              <a:t>Subpunching</a:t>
            </a:r>
            <a:r>
              <a:rPr lang="en-US" sz="2400" dirty="0"/>
              <a:t> and reaming</a:t>
            </a:r>
          </a:p>
          <a:p>
            <a:pPr lvl="1">
              <a:buFont typeface="Arial" panose="020B0604020202020204" pitchFamily="34" charset="0"/>
              <a:buChar char="•"/>
            </a:pPr>
            <a:r>
              <a:rPr lang="en-US" sz="2400" dirty="0"/>
              <a:t>  Drilling*</a:t>
            </a:r>
          </a:p>
          <a:p>
            <a:pPr lvl="1">
              <a:buFont typeface="Arial" panose="020B0604020202020204" pitchFamily="34" charset="0"/>
              <a:buChar char="•"/>
            </a:pPr>
            <a:r>
              <a:rPr lang="en-US" sz="2400" dirty="0"/>
              <a:t>  Hole sawing</a:t>
            </a:r>
          </a:p>
          <a:p>
            <a:pPr lvl="1">
              <a:buFont typeface="Arial" panose="020B0604020202020204" pitchFamily="34" charset="0"/>
              <a:buChar char="•"/>
            </a:pPr>
            <a:r>
              <a:rPr lang="en-US" sz="2400" dirty="0"/>
              <a:t>  Laser cutting</a:t>
            </a:r>
          </a:p>
          <a:p>
            <a:pPr lvl="1">
              <a:buFont typeface="Arial" panose="020B0604020202020204" pitchFamily="34" charset="0"/>
              <a:buChar char="•"/>
            </a:pPr>
            <a:r>
              <a:rPr lang="en-US" sz="2400" dirty="0"/>
              <a:t>  Thermal cutting, subject to surface quality requirements *</a:t>
            </a:r>
          </a:p>
          <a:p>
            <a:pPr lvl="1">
              <a:buFont typeface="Arial" panose="020B0604020202020204" pitchFamily="34" charset="0"/>
              <a:buChar char="•"/>
            </a:pPr>
            <a:r>
              <a:rPr lang="en-US" sz="2400" dirty="0"/>
              <a:t>  Water jet cutting</a:t>
            </a:r>
          </a:p>
          <a:p>
            <a:pPr lvl="1">
              <a:buFont typeface="Arial" panose="020B0604020202020204" pitchFamily="34" charset="0"/>
              <a:buChar char="•"/>
            </a:pPr>
            <a:endParaRPr lang="en-US" sz="2400" dirty="0"/>
          </a:p>
          <a:p>
            <a:pPr lvl="1">
              <a:buFont typeface="Arial" panose="020B0604020202020204" pitchFamily="34" charset="0"/>
              <a:buChar char="•"/>
            </a:pPr>
            <a:endParaRPr lang="en-US" sz="2400" dirty="0"/>
          </a:p>
          <a:p>
            <a:pPr lvl="1">
              <a:buFont typeface="Arial" panose="020B0604020202020204" pitchFamily="34" charset="0"/>
              <a:buChar char="•"/>
            </a:pPr>
            <a:endParaRPr lang="en-US" sz="2400" dirty="0"/>
          </a:p>
          <a:p>
            <a:pPr lvl="1">
              <a:buFont typeface="Arial" panose="020B0604020202020204" pitchFamily="34" charset="0"/>
              <a:buChar char="•"/>
            </a:pPr>
            <a:endParaRPr lang="en-US" sz="2400" dirty="0"/>
          </a:p>
          <a:p>
            <a:pPr marL="128016" lvl="1" indent="0">
              <a:spcBef>
                <a:spcPts val="0"/>
              </a:spcBef>
              <a:spcAft>
                <a:spcPts val="0"/>
              </a:spcAft>
              <a:buNone/>
            </a:pPr>
            <a:r>
              <a:rPr lang="en-US" sz="2400" dirty="0"/>
              <a:t>* typical</a:t>
            </a:r>
          </a:p>
        </p:txBody>
      </p:sp>
    </p:spTree>
    <p:extLst>
      <p:ext uri="{BB962C8B-B14F-4D97-AF65-F5344CB8AC3E}">
        <p14:creationId xmlns:p14="http://schemas.microsoft.com/office/powerpoint/2010/main" val="12875719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65855" b="69007"/>
          <a:stretch/>
        </p:blipFill>
        <p:spPr>
          <a:xfrm>
            <a:off x="6041009" y="1589512"/>
            <a:ext cx="2095073" cy="1465416"/>
          </a:xfrm>
          <a:prstGeom prst="rect">
            <a:avLst/>
          </a:prstGeom>
        </p:spPr>
      </p:pic>
      <p:sp>
        <p:nvSpPr>
          <p:cNvPr id="3" name="Content Placeholder 2"/>
          <p:cNvSpPr>
            <a:spLocks noGrp="1"/>
          </p:cNvSpPr>
          <p:nvPr>
            <p:ph idx="1"/>
          </p:nvPr>
        </p:nvSpPr>
        <p:spPr>
          <a:xfrm>
            <a:off x="6289590" y="3041468"/>
            <a:ext cx="2125068" cy="659675"/>
          </a:xfrm>
        </p:spPr>
        <p:txBody>
          <a:bodyPr>
            <a:normAutofit/>
          </a:bodyPr>
          <a:lstStyle/>
          <a:p>
            <a:pPr marL="128016" lvl="1" indent="0">
              <a:buNone/>
            </a:pPr>
            <a:r>
              <a:rPr lang="en-US" altLang="en-US" sz="2400" b="1" u="sng" dirty="0"/>
              <a:t>Standard </a:t>
            </a:r>
            <a:endParaRPr lang="en-US" b="1" u="sng" dirty="0"/>
          </a:p>
        </p:txBody>
      </p:sp>
      <p:sp>
        <p:nvSpPr>
          <p:cNvPr id="10" name="Content Placeholder 2"/>
          <p:cNvSpPr txBox="1">
            <a:spLocks/>
          </p:cNvSpPr>
          <p:nvPr/>
        </p:nvSpPr>
        <p:spPr>
          <a:xfrm>
            <a:off x="768096" y="1898469"/>
            <a:ext cx="7290055"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b="1" dirty="0">
                <a:solidFill>
                  <a:schemeClr val="tx2"/>
                </a:solidFill>
              </a:rPr>
              <a:t>Standard Holes</a:t>
            </a:r>
          </a:p>
          <a:p>
            <a:pPr lvl="1">
              <a:buFont typeface="Arial" panose="020B0604020202020204" pitchFamily="34" charset="0"/>
              <a:buChar char="•"/>
            </a:pPr>
            <a:r>
              <a:rPr lang="en-US" altLang="en-US" sz="2400" dirty="0"/>
              <a:t>  For bolts &lt; 1”, </a:t>
            </a:r>
            <a:r>
              <a:rPr lang="en-US" sz="2400" dirty="0"/>
              <a:t>d</a:t>
            </a:r>
            <a:r>
              <a:rPr lang="en-US" sz="2400" baseline="-25000" dirty="0"/>
              <a:t>b</a:t>
            </a:r>
            <a:r>
              <a:rPr lang="en-US" altLang="en-US" sz="2400" dirty="0"/>
              <a:t> + 1/16”</a:t>
            </a:r>
          </a:p>
          <a:p>
            <a:pPr lvl="1">
              <a:buFont typeface="Arial" panose="020B0604020202020204" pitchFamily="34" charset="0"/>
              <a:buChar char="•"/>
            </a:pPr>
            <a:r>
              <a:rPr lang="en-US" sz="2400" dirty="0"/>
              <a:t>  For bolts ≥ 1”, d</a:t>
            </a:r>
            <a:r>
              <a:rPr lang="en-US" sz="2400" baseline="-25000" dirty="0"/>
              <a:t>b</a:t>
            </a:r>
            <a:r>
              <a:rPr lang="en-US" sz="2400" dirty="0"/>
              <a:t> + 1/8”</a:t>
            </a:r>
          </a:p>
          <a:p>
            <a:pPr lvl="1">
              <a:buFont typeface="Arial" panose="020B0604020202020204" pitchFamily="34" charset="0"/>
              <a:buChar char="•"/>
            </a:pPr>
            <a:endParaRPr lang="en-US" dirty="0"/>
          </a:p>
          <a:p>
            <a:pPr lvl="1">
              <a:buFont typeface="Arial" panose="020B0604020202020204" pitchFamily="34" charset="0"/>
              <a:buChar char="•"/>
            </a:pPr>
            <a:r>
              <a:rPr lang="en-US" sz="2400" dirty="0"/>
              <a:t>  Most common hole type</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53</a:t>
            </a:fld>
            <a:endParaRPr lang="en-US" altLang="en-US"/>
          </a:p>
        </p:txBody>
      </p:sp>
    </p:spTree>
    <p:extLst>
      <p:ext uri="{BB962C8B-B14F-4D97-AF65-F5344CB8AC3E}">
        <p14:creationId xmlns:p14="http://schemas.microsoft.com/office/powerpoint/2010/main" val="264032659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10" name="Content Placeholder 2"/>
          <p:cNvSpPr txBox="1">
            <a:spLocks/>
          </p:cNvSpPr>
          <p:nvPr/>
        </p:nvSpPr>
        <p:spPr>
          <a:xfrm>
            <a:off x="768096" y="1898469"/>
            <a:ext cx="5194293"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b="1" dirty="0">
                <a:solidFill>
                  <a:schemeClr val="tx2"/>
                </a:solidFill>
              </a:rPr>
              <a:t>Oversize Holes</a:t>
            </a:r>
          </a:p>
          <a:p>
            <a:pPr lvl="1">
              <a:buFont typeface="Arial" panose="020B0604020202020204" pitchFamily="34" charset="0"/>
              <a:buChar char="•"/>
            </a:pPr>
            <a:r>
              <a:rPr lang="en-US" altLang="en-US" sz="2400" dirty="0"/>
              <a:t>  Bolt holes are up to 5/16” greater  </a:t>
            </a:r>
            <a:br>
              <a:rPr lang="en-US" altLang="en-US" sz="2400" dirty="0"/>
            </a:br>
            <a:r>
              <a:rPr lang="en-US" altLang="en-US" sz="2400" dirty="0"/>
              <a:t>  than bolt size</a:t>
            </a:r>
          </a:p>
          <a:p>
            <a:pPr lvl="1">
              <a:buFont typeface="Arial" panose="020B0604020202020204" pitchFamily="34" charset="0"/>
              <a:buChar char="•"/>
            </a:pPr>
            <a:r>
              <a:rPr lang="en-US" sz="2400" dirty="0"/>
              <a:t>  Larger holes allow for ease of fit up</a:t>
            </a:r>
          </a:p>
          <a:p>
            <a:pPr lvl="1">
              <a:buFont typeface="Arial" panose="020B0604020202020204" pitchFamily="34" charset="0"/>
              <a:buChar char="•"/>
            </a:pPr>
            <a:endParaRPr lang="en-US" dirty="0"/>
          </a:p>
          <a:p>
            <a:pPr lvl="1">
              <a:buFont typeface="Arial" panose="020B0604020202020204" pitchFamily="34" charset="0"/>
              <a:buChar char="•"/>
            </a:pPr>
            <a:r>
              <a:rPr lang="en-US" sz="2400" dirty="0"/>
              <a:t>  Permitted in slip-critical connections  </a:t>
            </a:r>
            <a:br>
              <a:rPr lang="en-US" sz="2400" dirty="0"/>
            </a:br>
            <a:r>
              <a:rPr lang="en-US" sz="2400" dirty="0"/>
              <a:t>  but not used in bearing-type    </a:t>
            </a:r>
            <a:br>
              <a:rPr lang="en-US" sz="2400" dirty="0"/>
            </a:br>
            <a:r>
              <a:rPr lang="en-US" sz="2400" dirty="0"/>
              <a:t>  connections</a:t>
            </a:r>
          </a:p>
          <a:p>
            <a:pPr marL="128016" lvl="1" indent="0">
              <a:buNone/>
            </a:pPr>
            <a:endParaRPr lang="en-US" sz="24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66376" r="68467" b="1539"/>
          <a:stretch/>
        </p:blipFill>
        <p:spPr>
          <a:xfrm>
            <a:off x="6201237" y="2115883"/>
            <a:ext cx="1934846" cy="1517073"/>
          </a:xfrm>
          <a:prstGeom prst="rect">
            <a:avLst/>
          </a:prstGeom>
        </p:spPr>
      </p:pic>
      <p:sp>
        <p:nvSpPr>
          <p:cNvPr id="8" name="Content Placeholder 2"/>
          <p:cNvSpPr txBox="1">
            <a:spLocks/>
          </p:cNvSpPr>
          <p:nvPr/>
        </p:nvSpPr>
        <p:spPr>
          <a:xfrm>
            <a:off x="6420515" y="3538643"/>
            <a:ext cx="2081802" cy="433648"/>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b="1" u="sng" dirty="0"/>
              <a:t>Oversize </a:t>
            </a:r>
            <a:endParaRPr lang="en-US" b="1" u="sng" dirty="0"/>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54</a:t>
            </a:fld>
            <a:endParaRPr lang="en-US" altLang="en-US"/>
          </a:p>
        </p:txBody>
      </p:sp>
    </p:spTree>
    <p:extLst>
      <p:ext uri="{BB962C8B-B14F-4D97-AF65-F5344CB8AC3E}">
        <p14:creationId xmlns:p14="http://schemas.microsoft.com/office/powerpoint/2010/main" val="35630020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10" name="Content Placeholder 2"/>
          <p:cNvSpPr txBox="1">
            <a:spLocks/>
          </p:cNvSpPr>
          <p:nvPr/>
        </p:nvSpPr>
        <p:spPr>
          <a:xfrm>
            <a:off x="768096" y="1898469"/>
            <a:ext cx="5196286"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b="1" dirty="0">
                <a:solidFill>
                  <a:schemeClr val="tx2"/>
                </a:solidFill>
              </a:rPr>
              <a:t>Short-Slot Holes</a:t>
            </a:r>
          </a:p>
          <a:p>
            <a:pPr lvl="1">
              <a:buFont typeface="Arial" panose="020B0604020202020204" pitchFamily="34" charset="0"/>
              <a:buChar char="•"/>
            </a:pPr>
            <a:r>
              <a:rPr lang="en-US" altLang="en-US" sz="2400" dirty="0"/>
              <a:t>  Hole width is standard hole dimension</a:t>
            </a:r>
          </a:p>
          <a:p>
            <a:pPr lvl="1">
              <a:buFont typeface="Arial" panose="020B0604020202020204" pitchFamily="34" charset="0"/>
              <a:buChar char="•"/>
            </a:pPr>
            <a:r>
              <a:rPr lang="en-US" altLang="en-US" sz="2400" dirty="0"/>
              <a:t>  Hole length is a short slot</a:t>
            </a:r>
          </a:p>
          <a:p>
            <a:pPr lvl="1">
              <a:buFont typeface="Arial" panose="020B0604020202020204" pitchFamily="34" charset="0"/>
              <a:buChar char="•"/>
            </a:pPr>
            <a:r>
              <a:rPr lang="en-US" sz="2400" dirty="0"/>
              <a:t>  Slot allows for ease of fit up along   </a:t>
            </a:r>
            <a:br>
              <a:rPr lang="en-US" sz="2400" dirty="0"/>
            </a:br>
            <a:r>
              <a:rPr lang="en-US" sz="2400" dirty="0"/>
              <a:t>  hole length</a:t>
            </a:r>
          </a:p>
          <a:p>
            <a:pPr lvl="1">
              <a:buFont typeface="Arial" panose="020B0604020202020204" pitchFamily="34" charset="0"/>
              <a:buChar char="•"/>
            </a:pPr>
            <a:endParaRPr lang="en-US" dirty="0"/>
          </a:p>
          <a:p>
            <a:pPr lvl="1">
              <a:buFont typeface="Arial" panose="020B0604020202020204" pitchFamily="34" charset="0"/>
              <a:buChar char="•"/>
            </a:pPr>
            <a:r>
              <a:rPr lang="en-US" sz="2400" dirty="0"/>
              <a:t>  Permitted in slip-critical or bearing-</a:t>
            </a:r>
            <a:br>
              <a:rPr lang="en-US" sz="2400" dirty="0"/>
            </a:br>
            <a:r>
              <a:rPr lang="en-US" sz="2400" dirty="0"/>
              <a:t>  connections. </a:t>
            </a:r>
          </a:p>
          <a:p>
            <a:pPr lvl="1">
              <a:buFont typeface="Arial" panose="020B0604020202020204" pitchFamily="34" charset="0"/>
              <a:buChar char="•"/>
            </a:pPr>
            <a:r>
              <a:rPr lang="en-US" sz="2400" dirty="0"/>
              <a:t> To use in bearing connection, load must  </a:t>
            </a:r>
            <a:br>
              <a:rPr lang="en-US" sz="2400" dirty="0"/>
            </a:br>
            <a:r>
              <a:rPr lang="en-US" sz="2400" dirty="0"/>
              <a:t> be normal to the length of the hole</a:t>
            </a:r>
          </a:p>
          <a:p>
            <a:pPr marL="128016" lvl="1" indent="0">
              <a:buNone/>
            </a:pPr>
            <a:endParaRPr lang="en-US" sz="24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7441" t="-1091" r="8351" b="69006"/>
          <a:stretch/>
        </p:blipFill>
        <p:spPr>
          <a:xfrm>
            <a:off x="5870865" y="1898469"/>
            <a:ext cx="2098963" cy="1517073"/>
          </a:xfrm>
          <a:prstGeom prst="rect">
            <a:avLst/>
          </a:prstGeom>
        </p:spPr>
      </p:pic>
      <p:sp>
        <p:nvSpPr>
          <p:cNvPr id="8" name="Content Placeholder 2"/>
          <p:cNvSpPr txBox="1">
            <a:spLocks/>
          </p:cNvSpPr>
          <p:nvPr/>
        </p:nvSpPr>
        <p:spPr>
          <a:xfrm>
            <a:off x="6214920" y="4103914"/>
            <a:ext cx="2453986" cy="82543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b="1" u="sng" dirty="0"/>
              <a:t>Short-Slot (SSL)</a:t>
            </a:r>
            <a:endParaRPr lang="en-US" b="1" u="sng" dirty="0"/>
          </a:p>
        </p:txBody>
      </p:sp>
      <p:sp>
        <p:nvSpPr>
          <p:cNvPr id="3" name="Down Arrow 2"/>
          <p:cNvSpPr/>
          <p:nvPr/>
        </p:nvSpPr>
        <p:spPr>
          <a:xfrm>
            <a:off x="6889173" y="1257300"/>
            <a:ext cx="374072" cy="852055"/>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55</a:t>
            </a:fld>
            <a:endParaRPr lang="en-US" altLang="en-US"/>
          </a:p>
        </p:txBody>
      </p:sp>
      <p:cxnSp>
        <p:nvCxnSpPr>
          <p:cNvPr id="6" name="Straight Arrow Connector 5"/>
          <p:cNvCxnSpPr/>
          <p:nvPr/>
        </p:nvCxnSpPr>
        <p:spPr>
          <a:xfrm flipV="1">
            <a:off x="8255000" y="2160155"/>
            <a:ext cx="0" cy="1027546"/>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7658100" y="2160155"/>
            <a:ext cx="67310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7658100" y="3213100"/>
            <a:ext cx="673100" cy="0"/>
          </a:xfrm>
          <a:prstGeom prst="line">
            <a:avLst/>
          </a:prstGeom>
        </p:spPr>
        <p:style>
          <a:lnRef idx="1">
            <a:schemeClr val="dk1"/>
          </a:lnRef>
          <a:fillRef idx="0">
            <a:schemeClr val="dk1"/>
          </a:fillRef>
          <a:effectRef idx="0">
            <a:schemeClr val="dk1"/>
          </a:effectRef>
          <a:fontRef idx="minor">
            <a:schemeClr val="tx1"/>
          </a:fontRef>
        </p:style>
      </p:cxnSp>
      <p:sp>
        <p:nvSpPr>
          <p:cNvPr id="16" name="Content Placeholder 2"/>
          <p:cNvSpPr txBox="1">
            <a:spLocks/>
          </p:cNvSpPr>
          <p:nvPr/>
        </p:nvSpPr>
        <p:spPr>
          <a:xfrm>
            <a:off x="8178802" y="2481040"/>
            <a:ext cx="980208" cy="529620"/>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width</a:t>
            </a:r>
            <a:endParaRPr lang="en-US" dirty="0"/>
          </a:p>
        </p:txBody>
      </p:sp>
      <p:cxnSp>
        <p:nvCxnSpPr>
          <p:cNvPr id="17" name="Straight Connector 16"/>
          <p:cNvCxnSpPr/>
          <p:nvPr/>
        </p:nvCxnSpPr>
        <p:spPr>
          <a:xfrm>
            <a:off x="6449868" y="2939325"/>
            <a:ext cx="0" cy="769075"/>
          </a:xfrm>
          <a:prstGeom prst="line">
            <a:avLst/>
          </a:prstGeom>
        </p:spPr>
        <p:style>
          <a:lnRef idx="1">
            <a:schemeClr val="dk1"/>
          </a:lnRef>
          <a:fillRef idx="0">
            <a:schemeClr val="dk1"/>
          </a:fillRef>
          <a:effectRef idx="0">
            <a:schemeClr val="dk1"/>
          </a:effectRef>
          <a:fontRef idx="minor">
            <a:schemeClr val="tx1"/>
          </a:fontRef>
        </p:style>
      </p:cxnSp>
      <p:cxnSp>
        <p:nvCxnSpPr>
          <p:cNvPr id="21" name="Straight Connector 20"/>
          <p:cNvCxnSpPr/>
          <p:nvPr/>
        </p:nvCxnSpPr>
        <p:spPr>
          <a:xfrm>
            <a:off x="7770668" y="2939325"/>
            <a:ext cx="0" cy="769075"/>
          </a:xfrm>
          <a:prstGeom prst="line">
            <a:avLst/>
          </a:prstGeom>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a:off x="6463145" y="3516449"/>
            <a:ext cx="1307523" cy="0"/>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sp>
        <p:nvSpPr>
          <p:cNvPr id="27" name="Content Placeholder 2"/>
          <p:cNvSpPr txBox="1">
            <a:spLocks/>
          </p:cNvSpPr>
          <p:nvPr/>
        </p:nvSpPr>
        <p:spPr>
          <a:xfrm>
            <a:off x="6581487" y="3560341"/>
            <a:ext cx="1076613" cy="435346"/>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length</a:t>
            </a:r>
            <a:endParaRPr lang="en-US" dirty="0"/>
          </a:p>
        </p:txBody>
      </p:sp>
    </p:spTree>
    <p:extLst>
      <p:ext uri="{BB962C8B-B14F-4D97-AF65-F5344CB8AC3E}">
        <p14:creationId xmlns:p14="http://schemas.microsoft.com/office/powerpoint/2010/main" val="38501902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10" name="Content Placeholder 2"/>
          <p:cNvSpPr txBox="1">
            <a:spLocks/>
          </p:cNvSpPr>
          <p:nvPr/>
        </p:nvSpPr>
        <p:spPr>
          <a:xfrm>
            <a:off x="768096" y="1898469"/>
            <a:ext cx="5196286" cy="4410891"/>
          </a:xfrm>
          <a:prstGeom prst="rect">
            <a:avLst/>
          </a:prstGeom>
        </p:spPr>
        <p:txBody>
          <a:bodyPr vert="horz" lIns="45720" tIns="45720" rIns="45720" bIns="45720" rtlCol="0">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b="1" dirty="0">
                <a:solidFill>
                  <a:schemeClr val="tx2"/>
                </a:solidFill>
              </a:rPr>
              <a:t>Long-Slot Holes</a:t>
            </a:r>
          </a:p>
          <a:p>
            <a:pPr lvl="1">
              <a:buFont typeface="Arial" panose="020B0604020202020204" pitchFamily="34" charset="0"/>
              <a:buChar char="•"/>
            </a:pPr>
            <a:r>
              <a:rPr lang="en-US" altLang="en-US" sz="2400" dirty="0"/>
              <a:t>  Hole width is standard hole dimension</a:t>
            </a:r>
          </a:p>
          <a:p>
            <a:pPr lvl="1">
              <a:buFont typeface="Arial" panose="020B0604020202020204" pitchFamily="34" charset="0"/>
              <a:buChar char="•"/>
            </a:pPr>
            <a:r>
              <a:rPr lang="en-US" altLang="en-US" sz="2400" dirty="0"/>
              <a:t>  Hole length is a long slot</a:t>
            </a:r>
          </a:p>
          <a:p>
            <a:pPr lvl="1">
              <a:buFont typeface="Arial" panose="020B0604020202020204" pitchFamily="34" charset="0"/>
              <a:buChar char="•"/>
            </a:pPr>
            <a:r>
              <a:rPr lang="en-US" sz="2400" dirty="0"/>
              <a:t>  Slot allows for ease of fit up along   </a:t>
            </a:r>
            <a:br>
              <a:rPr lang="en-US" sz="2400" dirty="0"/>
            </a:br>
            <a:r>
              <a:rPr lang="en-US" sz="2400" dirty="0"/>
              <a:t>  hole length</a:t>
            </a:r>
          </a:p>
          <a:p>
            <a:pPr lvl="1">
              <a:buFont typeface="Arial" panose="020B0604020202020204" pitchFamily="34" charset="0"/>
              <a:buChar char="•"/>
            </a:pPr>
            <a:endParaRPr lang="en-US" dirty="0"/>
          </a:p>
          <a:p>
            <a:pPr lvl="1">
              <a:buFont typeface="Arial" panose="020B0604020202020204" pitchFamily="34" charset="0"/>
              <a:buChar char="•"/>
            </a:pPr>
            <a:r>
              <a:rPr lang="en-US" sz="2400" dirty="0"/>
              <a:t>  Permitted in only one of the connected parts of either a slip-critical or bearing-type connection at an individual faying surface</a:t>
            </a:r>
          </a:p>
          <a:p>
            <a:pPr lvl="1">
              <a:buFont typeface="Arial" panose="020B0604020202020204" pitchFamily="34" charset="0"/>
              <a:buChar char="•"/>
            </a:pPr>
            <a:endParaRPr lang="en-US" sz="2400" dirty="0"/>
          </a:p>
          <a:p>
            <a:pPr lvl="1">
              <a:buFont typeface="Arial" panose="020B0604020202020204" pitchFamily="34" charset="0"/>
              <a:buChar char="•"/>
            </a:pPr>
            <a:r>
              <a:rPr lang="en-US" sz="2400" dirty="0"/>
              <a:t> Long-slotted holes are permitted without regard to direction of loading in slip-critical connections, but shall be normal to the direction of loading in bearing-type connections.</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7441" t="67538" r="1916" b="1915"/>
          <a:stretch/>
        </p:blipFill>
        <p:spPr>
          <a:xfrm>
            <a:off x="5814754" y="2234043"/>
            <a:ext cx="2493817" cy="1444336"/>
          </a:xfrm>
          <a:prstGeom prst="rect">
            <a:avLst/>
          </a:prstGeom>
        </p:spPr>
      </p:pic>
      <p:sp>
        <p:nvSpPr>
          <p:cNvPr id="8" name="Content Placeholder 2"/>
          <p:cNvSpPr txBox="1">
            <a:spLocks/>
          </p:cNvSpPr>
          <p:nvPr/>
        </p:nvSpPr>
        <p:spPr>
          <a:xfrm>
            <a:off x="6106393" y="4524131"/>
            <a:ext cx="2395924" cy="469272"/>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b="1" u="sng" dirty="0"/>
              <a:t>Long-Slot (LSL)</a:t>
            </a:r>
            <a:endParaRPr lang="en-US" b="1" u="sng" dirty="0"/>
          </a:p>
        </p:txBody>
      </p:sp>
      <p:sp>
        <p:nvSpPr>
          <p:cNvPr id="3" name="Down Arrow 2"/>
          <p:cNvSpPr/>
          <p:nvPr/>
        </p:nvSpPr>
        <p:spPr>
          <a:xfrm>
            <a:off x="6965373" y="1257300"/>
            <a:ext cx="374072" cy="852055"/>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56</a:t>
            </a:fld>
            <a:endParaRPr lang="en-US" altLang="en-US"/>
          </a:p>
        </p:txBody>
      </p:sp>
      <p:cxnSp>
        <p:nvCxnSpPr>
          <p:cNvPr id="9" name="Straight Arrow Connector 8"/>
          <p:cNvCxnSpPr/>
          <p:nvPr/>
        </p:nvCxnSpPr>
        <p:spPr>
          <a:xfrm flipV="1">
            <a:off x="8592820" y="2363355"/>
            <a:ext cx="0" cy="1027546"/>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8178800" y="2363355"/>
            <a:ext cx="673100" cy="0"/>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8178800" y="3416300"/>
            <a:ext cx="673100" cy="0"/>
          </a:xfrm>
          <a:prstGeom prst="line">
            <a:avLst/>
          </a:prstGeom>
        </p:spPr>
        <p:style>
          <a:lnRef idx="1">
            <a:schemeClr val="dk1"/>
          </a:lnRef>
          <a:fillRef idx="0">
            <a:schemeClr val="dk1"/>
          </a:fillRef>
          <a:effectRef idx="0">
            <a:schemeClr val="dk1"/>
          </a:effectRef>
          <a:fontRef idx="minor">
            <a:schemeClr val="tx1"/>
          </a:fontRef>
        </p:style>
      </p:cxnSp>
      <p:sp>
        <p:nvSpPr>
          <p:cNvPr id="13" name="Content Placeholder 2"/>
          <p:cNvSpPr txBox="1">
            <a:spLocks/>
          </p:cNvSpPr>
          <p:nvPr/>
        </p:nvSpPr>
        <p:spPr>
          <a:xfrm rot="16200000">
            <a:off x="8297892" y="2608933"/>
            <a:ext cx="1176019" cy="387917"/>
          </a:xfrm>
          <a:prstGeom prst="rect">
            <a:avLst/>
          </a:prstGeom>
        </p:spPr>
        <p:txBody>
          <a:bodyPr vert="horz" lIns="45720" tIns="45720" rIns="45720" bIns="45720" rtlCol="0">
            <a:normAutofit fontScale="92500" lnSpcReduction="1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width</a:t>
            </a:r>
            <a:endParaRPr lang="en-US" dirty="0"/>
          </a:p>
        </p:txBody>
      </p:sp>
      <p:cxnSp>
        <p:nvCxnSpPr>
          <p:cNvPr id="14" name="Straight Connector 13"/>
          <p:cNvCxnSpPr/>
          <p:nvPr/>
        </p:nvCxnSpPr>
        <p:spPr>
          <a:xfrm>
            <a:off x="5838422" y="3189787"/>
            <a:ext cx="0" cy="769075"/>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8271048" y="3218725"/>
            <a:ext cx="0" cy="769075"/>
          </a:xfrm>
          <a:prstGeom prst="line">
            <a:avLst/>
          </a:prstGeom>
        </p:spPr>
        <p:style>
          <a:lnRef idx="1">
            <a:schemeClr val="dk1"/>
          </a:lnRef>
          <a:fillRef idx="0">
            <a:schemeClr val="dk1"/>
          </a:fillRef>
          <a:effectRef idx="0">
            <a:schemeClr val="dk1"/>
          </a:effectRef>
          <a:fontRef idx="minor">
            <a:schemeClr val="tx1"/>
          </a:fontRef>
        </p:style>
      </p:cxnSp>
      <p:sp>
        <p:nvSpPr>
          <p:cNvPr id="16" name="Content Placeholder 2"/>
          <p:cNvSpPr txBox="1">
            <a:spLocks/>
          </p:cNvSpPr>
          <p:nvPr/>
        </p:nvSpPr>
        <p:spPr>
          <a:xfrm>
            <a:off x="6490163" y="3737184"/>
            <a:ext cx="1373677" cy="429788"/>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Font typeface="Wingdings 3" pitchFamily="18" charset="2"/>
              <a:buNone/>
            </a:pPr>
            <a:r>
              <a:rPr lang="en-US" altLang="en-US" sz="2400" dirty="0"/>
              <a:t>length</a:t>
            </a:r>
            <a:endParaRPr lang="en-US" dirty="0"/>
          </a:p>
        </p:txBody>
      </p:sp>
      <p:cxnSp>
        <p:nvCxnSpPr>
          <p:cNvPr id="17" name="Straight Arrow Connector 16"/>
          <p:cNvCxnSpPr/>
          <p:nvPr/>
        </p:nvCxnSpPr>
        <p:spPr>
          <a:xfrm>
            <a:off x="5814754" y="3678379"/>
            <a:ext cx="2456294" cy="0"/>
          </a:xfrm>
          <a:prstGeom prst="straightConnector1">
            <a:avLst/>
          </a:prstGeom>
          <a:ln w="38100">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372437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10" name="Content Placeholder 2"/>
          <p:cNvSpPr txBox="1">
            <a:spLocks/>
          </p:cNvSpPr>
          <p:nvPr/>
        </p:nvSpPr>
        <p:spPr>
          <a:xfrm>
            <a:off x="768096" y="1898469"/>
            <a:ext cx="7734220" cy="441089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dirty="0"/>
              <a:t>Holes are made by drilling, punching, or thermal cutting</a:t>
            </a:r>
          </a:p>
          <a:p>
            <a:pPr marL="128016" lvl="1" indent="0">
              <a:buNone/>
            </a:pPr>
            <a:endParaRPr lang="en-US" sz="2400" dirty="0"/>
          </a:p>
          <a:p>
            <a:pPr marL="128016" lvl="1" indent="0">
              <a:buNone/>
            </a:pPr>
            <a:r>
              <a:rPr lang="en-US" sz="2400" dirty="0"/>
              <a:t>Method of choice is left to the fabricator</a:t>
            </a:r>
          </a:p>
          <a:p>
            <a:pPr lvl="1">
              <a:buFont typeface="Arial" panose="020B0604020202020204" pitchFamily="34" charset="0"/>
              <a:buChar char="•"/>
            </a:pPr>
            <a:r>
              <a:rPr lang="en-US" sz="2400" dirty="0"/>
              <a:t> Depends on material thickness and what other operations are performed on the piece</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57</a:t>
            </a:fld>
            <a:endParaRPr lang="en-US" altLang="en-US"/>
          </a:p>
        </p:txBody>
      </p:sp>
    </p:spTree>
    <p:extLst>
      <p:ext uri="{BB962C8B-B14F-4D97-AF65-F5344CB8AC3E}">
        <p14:creationId xmlns:p14="http://schemas.microsoft.com/office/powerpoint/2010/main" val="15788440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Bolt Holes</a:t>
            </a:r>
          </a:p>
        </p:txBody>
      </p:sp>
      <p:sp>
        <p:nvSpPr>
          <p:cNvPr id="10" name="Content Placeholder 2"/>
          <p:cNvSpPr txBox="1">
            <a:spLocks/>
          </p:cNvSpPr>
          <p:nvPr/>
        </p:nvSpPr>
        <p:spPr>
          <a:xfrm>
            <a:off x="768096" y="1898469"/>
            <a:ext cx="7734220" cy="4690221"/>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128016" lvl="1" indent="0">
              <a:buNone/>
            </a:pPr>
            <a:r>
              <a:rPr lang="en-US" altLang="en-US" sz="2400" b="1" dirty="0">
                <a:solidFill>
                  <a:schemeClr val="tx2"/>
                </a:solidFill>
              </a:rPr>
              <a:t>Hole Dimensions for Calculations</a:t>
            </a:r>
          </a:p>
          <a:p>
            <a:pPr lvl="1">
              <a:buFont typeface="Arial" panose="020B0604020202020204" pitchFamily="34" charset="0"/>
              <a:buChar char="•"/>
            </a:pPr>
            <a:r>
              <a:rPr lang="en-US" altLang="en-US" sz="2400" dirty="0"/>
              <a:t>  For hole-related limit states (i.e. – net area calculations), </a:t>
            </a:r>
            <a:br>
              <a:rPr lang="en-US" altLang="en-US" sz="2400" dirty="0"/>
            </a:br>
            <a:r>
              <a:rPr lang="en-US" altLang="en-US" sz="2400" dirty="0"/>
              <a:t>  the width of the bolt hole shall be taken as 1/16 in. </a:t>
            </a:r>
            <a:br>
              <a:rPr lang="en-US" altLang="en-US" sz="2400" dirty="0"/>
            </a:br>
            <a:r>
              <a:rPr lang="en-US" altLang="en-US" sz="2400" dirty="0"/>
              <a:t>  greater than the nominal dimension of the hole:</a:t>
            </a:r>
          </a:p>
          <a:p>
            <a:pPr marL="128016" lvl="1" indent="0">
              <a:buNone/>
            </a:pPr>
            <a:endParaRPr lang="en-US" sz="2400" dirty="0"/>
          </a:p>
          <a:p>
            <a:pPr marL="128016" lvl="1" indent="0">
              <a:buNone/>
            </a:pPr>
            <a:r>
              <a:rPr lang="en-US" sz="2400" dirty="0"/>
              <a:t>                           d’</a:t>
            </a:r>
            <a:r>
              <a:rPr lang="en-US" sz="2400" baseline="-25000" dirty="0"/>
              <a:t> h</a:t>
            </a:r>
            <a:r>
              <a:rPr lang="en-US" sz="2400" dirty="0"/>
              <a:t> = d</a:t>
            </a:r>
            <a:r>
              <a:rPr lang="en-US" sz="2400" baseline="-25000" dirty="0"/>
              <a:t>h</a:t>
            </a:r>
            <a:r>
              <a:rPr lang="en-US" sz="2400" dirty="0"/>
              <a:t> + 1/16 in.</a:t>
            </a:r>
          </a:p>
          <a:p>
            <a:pPr marL="128016" lvl="1" indent="0">
              <a:buNone/>
            </a:pPr>
            <a:r>
              <a:rPr lang="en-US" sz="2400" dirty="0"/>
              <a:t>                           (AISC Comm. B4.3b)</a:t>
            </a:r>
          </a:p>
          <a:p>
            <a:pPr marL="128016" lvl="1" indent="0">
              <a:buNone/>
            </a:pPr>
            <a:endParaRPr lang="en-US" sz="2400" dirty="0"/>
          </a:p>
          <a:p>
            <a:pPr marL="128016" lvl="1" indent="0">
              <a:buNone/>
            </a:pPr>
            <a:r>
              <a:rPr lang="en-US" sz="2400" dirty="0"/>
              <a:t>The additional 1/16 in. accounts for damage around hole during drilling or punching operations.</a:t>
            </a:r>
          </a:p>
          <a:p>
            <a:pPr marL="128016" lvl="1" indent="0">
              <a:buNone/>
            </a:pPr>
            <a:r>
              <a:rPr lang="en-US" sz="2400" dirty="0"/>
              <a:t>When calculating net area, 1/16 in. should be added to the nominal hole dimension from Table J3.3.</a:t>
            </a:r>
          </a:p>
        </p:txBody>
      </p:sp>
      <p:sp>
        <p:nvSpPr>
          <p:cNvPr id="3" name="Slide Number Placeholder 2"/>
          <p:cNvSpPr>
            <a:spLocks noGrp="1"/>
          </p:cNvSpPr>
          <p:nvPr>
            <p:ph type="sldNum" sz="quarter" idx="12"/>
          </p:nvPr>
        </p:nvSpPr>
        <p:spPr/>
        <p:txBody>
          <a:bodyPr/>
          <a:lstStyle/>
          <a:p>
            <a:fld id="{9DBAC5ED-916B-4A4B-9960-52DDD2B57D0D}" type="slidenum">
              <a:rPr lang="en-US" altLang="en-US" smtClean="0"/>
              <a:pPr/>
              <a:t>58</a:t>
            </a:fld>
            <a:endParaRPr lang="en-US" altLang="en-US"/>
          </a:p>
        </p:txBody>
      </p:sp>
    </p:spTree>
    <p:extLst>
      <p:ext uri="{BB962C8B-B14F-4D97-AF65-F5344CB8AC3E}">
        <p14:creationId xmlns:p14="http://schemas.microsoft.com/office/powerpoint/2010/main" val="28698217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Minimum spacing</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768096" y="1898469"/>
                <a:ext cx="8140773" cy="4410891"/>
              </a:xfrm>
            </p:spPr>
            <p:txBody>
              <a:bodyPr>
                <a:normAutofit/>
              </a:bodyPr>
              <a:lstStyle/>
              <a:p>
                <a:pPr lvl="1">
                  <a:buFont typeface="Arial" panose="020B0604020202020204" pitchFamily="34" charset="0"/>
                  <a:buChar char="•"/>
                </a:pPr>
                <a:r>
                  <a:rPr lang="en-US" altLang="en-US" sz="2400" dirty="0"/>
                  <a:t>  </a:t>
                </a:r>
                <a:r>
                  <a:rPr lang="en-US" sz="2400" dirty="0"/>
                  <a:t>Distance between centers of holes (spacing, </a:t>
                </a:r>
                <a:r>
                  <a:rPr lang="en-US" sz="2400" i="1" dirty="0"/>
                  <a:t>s</a:t>
                </a:r>
                <a:r>
                  <a:rPr lang="en-US" sz="2400" dirty="0"/>
                  <a:t>) shall not be  </a:t>
                </a:r>
                <a:br>
                  <a:rPr lang="en-US" sz="2400" dirty="0"/>
                </a:br>
                <a:r>
                  <a:rPr lang="en-US" sz="2400" dirty="0"/>
                  <a:t>  less than </a:t>
                </a:r>
                <a14:m>
                  <m:oMath xmlns:m="http://schemas.openxmlformats.org/officeDocument/2006/math">
                    <m:r>
                      <a:rPr lang="en-US" sz="2400" i="1" dirty="0" smtClean="0">
                        <a:latin typeface="Cambria Math" panose="02040503050406030204" pitchFamily="18" charset="0"/>
                      </a:rPr>
                      <m:t>2 </m:t>
                    </m:r>
                    <m:f>
                      <m:fPr>
                        <m:type m:val="skw"/>
                        <m:ctrlPr>
                          <a:rPr lang="en-US" sz="2400" i="1" dirty="0" smtClean="0">
                            <a:latin typeface="Cambria Math" panose="02040503050406030204" pitchFamily="18" charset="0"/>
                          </a:rPr>
                        </m:ctrlPr>
                      </m:fPr>
                      <m:num>
                        <m:r>
                          <a:rPr lang="en-US" sz="2400" b="0" i="1" dirty="0" smtClean="0">
                            <a:latin typeface="Cambria Math" panose="02040503050406030204" pitchFamily="18" charset="0"/>
                          </a:rPr>
                          <m:t>2</m:t>
                        </m:r>
                      </m:num>
                      <m:den>
                        <m:r>
                          <a:rPr lang="en-US" sz="2400" b="0" i="1" dirty="0" smtClean="0">
                            <a:latin typeface="Cambria Math" panose="02040503050406030204" pitchFamily="18" charset="0"/>
                          </a:rPr>
                          <m:t>3</m:t>
                        </m:r>
                      </m:den>
                    </m:f>
                  </m:oMath>
                </a14:m>
                <a:r>
                  <a:rPr lang="en-US" sz="2400" dirty="0"/>
                  <a:t> times the nominal diameter, d, of the fastener.</a:t>
                </a:r>
              </a:p>
              <a:p>
                <a:pPr lvl="1">
                  <a:buFont typeface="Arial" panose="020B0604020202020204" pitchFamily="34" charset="0"/>
                  <a:buChar char="•"/>
                </a:pPr>
                <a:r>
                  <a:rPr lang="en-US" sz="2400" dirty="0"/>
                  <a:t>  Clear distance between bolt holes or slots shall not be </a:t>
                </a:r>
                <a:br>
                  <a:rPr lang="en-US" sz="2400" dirty="0"/>
                </a:br>
                <a:r>
                  <a:rPr lang="en-US" sz="2400" dirty="0"/>
                  <a:t>  less than d.</a:t>
                </a:r>
              </a:p>
              <a:p>
                <a:pPr lvl="1">
                  <a:buFont typeface="Arial" panose="020B0604020202020204" pitchFamily="34" charset="0"/>
                  <a:buChar char="•"/>
                </a:pPr>
                <a:r>
                  <a:rPr lang="en-US" sz="2400" dirty="0"/>
                  <a:t>  </a:t>
                </a:r>
                <a:r>
                  <a:rPr lang="en-US" sz="2400" i="1" dirty="0"/>
                  <a:t>Distance of 3d between centers of standard, oversize, or </a:t>
                </a:r>
                <a:br>
                  <a:rPr lang="en-US" sz="2400" i="1" dirty="0"/>
                </a:br>
                <a:r>
                  <a:rPr lang="en-US" sz="2400" i="1" dirty="0"/>
                  <a:t>  slotted holes is preferred.</a:t>
                </a:r>
                <a:r>
                  <a:rPr lang="en-US" altLang="en-US" sz="2400" i="1" dirty="0"/>
                  <a:t> </a:t>
                </a:r>
                <a:endParaRPr lang="en-US" sz="2400" i="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768096" y="1898469"/>
                <a:ext cx="8140773" cy="4410891"/>
              </a:xfrm>
              <a:blipFill>
                <a:blip r:embed="rId3"/>
                <a:stretch>
                  <a:fillRect t="-6492"/>
                </a:stretch>
              </a:blipFill>
            </p:spPr>
            <p:txBody>
              <a:bodyPr/>
              <a:lstStyle/>
              <a:p>
                <a:r>
                  <a:rPr lang="en-US">
                    <a:noFill/>
                  </a:rPr>
                  <a:t> </a:t>
                </a:r>
              </a:p>
            </p:txBody>
          </p:sp>
        </mc:Fallback>
      </mc:AlternateContent>
      <p:grpSp>
        <p:nvGrpSpPr>
          <p:cNvPr id="6" name="Group 32"/>
          <p:cNvGrpSpPr>
            <a:grpSpLocks/>
          </p:cNvGrpSpPr>
          <p:nvPr/>
        </p:nvGrpSpPr>
        <p:grpSpPr bwMode="auto">
          <a:xfrm>
            <a:off x="1947314" y="4780346"/>
            <a:ext cx="5042834" cy="1353555"/>
            <a:chOff x="1584" y="1344"/>
            <a:chExt cx="2832" cy="624"/>
          </a:xfrm>
        </p:grpSpPr>
        <p:sp>
          <p:nvSpPr>
            <p:cNvPr id="11"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2"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7" name="Group 39"/>
          <p:cNvGrpSpPr>
            <a:grpSpLocks/>
          </p:cNvGrpSpPr>
          <p:nvPr/>
        </p:nvGrpSpPr>
        <p:grpSpPr bwMode="auto">
          <a:xfrm>
            <a:off x="2879310" y="5112562"/>
            <a:ext cx="3168785" cy="559197"/>
            <a:chOff x="1824" y="1488"/>
            <a:chExt cx="816" cy="144"/>
          </a:xfrm>
        </p:grpSpPr>
        <p:sp>
          <p:nvSpPr>
            <p:cNvPr id="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25" name="Straight Connector 24"/>
          <p:cNvCxnSpPr>
            <a:stCxn id="10" idx="6"/>
          </p:cNvCxnSpPr>
          <p:nvPr/>
        </p:nvCxnSpPr>
        <p:spPr>
          <a:xfrm flipH="1">
            <a:off x="3410029" y="5392161"/>
            <a:ext cx="28478" cy="1170686"/>
          </a:xfrm>
          <a:prstGeom prst="line">
            <a:avLst/>
          </a:prstGeom>
          <a:ln w="19050"/>
        </p:spPr>
        <p:style>
          <a:lnRef idx="1">
            <a:schemeClr val="dk1"/>
          </a:lnRef>
          <a:fillRef idx="0">
            <a:schemeClr val="dk1"/>
          </a:fillRef>
          <a:effectRef idx="0">
            <a:schemeClr val="dk1"/>
          </a:effectRef>
          <a:fontRef idx="minor">
            <a:schemeClr val="tx1"/>
          </a:fontRef>
        </p:style>
      </p:cxnSp>
      <p:cxnSp>
        <p:nvCxnSpPr>
          <p:cNvPr id="26" name="Straight Connector 25"/>
          <p:cNvCxnSpPr/>
          <p:nvPr/>
        </p:nvCxnSpPr>
        <p:spPr>
          <a:xfrm flipH="1">
            <a:off x="4155626" y="5392161"/>
            <a:ext cx="28478" cy="1170686"/>
          </a:xfrm>
          <a:prstGeom prst="line">
            <a:avLst/>
          </a:prstGeom>
          <a:ln w="19050"/>
        </p:spPr>
        <p:style>
          <a:lnRef idx="1">
            <a:schemeClr val="dk1"/>
          </a:lnRef>
          <a:fillRef idx="0">
            <a:schemeClr val="dk1"/>
          </a:fillRef>
          <a:effectRef idx="0">
            <a:schemeClr val="dk1"/>
          </a:effectRef>
          <a:fontRef idx="minor">
            <a:schemeClr val="tx1"/>
          </a:fontRef>
        </p:style>
      </p:cxnSp>
      <p:cxnSp>
        <p:nvCxnSpPr>
          <p:cNvPr id="27" name="Straight Arrow Connector 26"/>
          <p:cNvCxnSpPr/>
          <p:nvPr/>
        </p:nvCxnSpPr>
        <p:spPr>
          <a:xfrm>
            <a:off x="3426762" y="6425632"/>
            <a:ext cx="716283" cy="0"/>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sp>
        <p:nvSpPr>
          <p:cNvPr id="28" name="Text Box 43"/>
          <p:cNvSpPr txBox="1">
            <a:spLocks noChangeArrowheads="1"/>
          </p:cNvSpPr>
          <p:nvPr/>
        </p:nvSpPr>
        <p:spPr bwMode="auto">
          <a:xfrm>
            <a:off x="2929221" y="6493397"/>
            <a:ext cx="2452810" cy="400110"/>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Clear distance</a:t>
            </a:r>
            <a:endParaRPr lang="en-US" altLang="en-US" sz="2000" baseline="-25000" dirty="0"/>
          </a:p>
        </p:txBody>
      </p:sp>
      <p:cxnSp>
        <p:nvCxnSpPr>
          <p:cNvPr id="31" name="Straight Connector 30"/>
          <p:cNvCxnSpPr/>
          <p:nvPr/>
        </p:nvCxnSpPr>
        <p:spPr>
          <a:xfrm flipH="1">
            <a:off x="4473627" y="4512484"/>
            <a:ext cx="21399" cy="879676"/>
          </a:xfrm>
          <a:prstGeom prst="line">
            <a:avLst/>
          </a:prstGeom>
          <a:ln w="19050"/>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flipH="1">
            <a:off x="3168833" y="4512484"/>
            <a:ext cx="21399" cy="879676"/>
          </a:xfrm>
          <a:prstGeom prst="line">
            <a:avLst/>
          </a:prstGeom>
          <a:ln w="19050"/>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a:off x="3190232" y="4595149"/>
            <a:ext cx="1325323" cy="9738"/>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sp>
        <p:nvSpPr>
          <p:cNvPr id="37" name="Text Box 43"/>
          <p:cNvSpPr txBox="1">
            <a:spLocks noChangeArrowheads="1"/>
          </p:cNvSpPr>
          <p:nvPr/>
        </p:nvSpPr>
        <p:spPr bwMode="auto">
          <a:xfrm>
            <a:off x="3235172" y="4189252"/>
            <a:ext cx="2452810" cy="400110"/>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Spacing, s</a:t>
            </a:r>
            <a:endParaRPr lang="en-US" altLang="en-US" sz="2000" baseline="-25000"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59</a:t>
            </a:fld>
            <a:endParaRPr lang="en-US" altLang="en-US"/>
          </a:p>
        </p:txBody>
      </p:sp>
      <p:sp>
        <p:nvSpPr>
          <p:cNvPr id="5" name="Rectangle 4"/>
          <p:cNvSpPr/>
          <p:nvPr/>
        </p:nvSpPr>
        <p:spPr>
          <a:xfrm>
            <a:off x="-36521" y="6482736"/>
            <a:ext cx="2613216" cy="369332"/>
          </a:xfrm>
          <a:prstGeom prst="rect">
            <a:avLst/>
          </a:prstGeom>
        </p:spPr>
        <p:txBody>
          <a:bodyPr wrap="none">
            <a:spAutoFit/>
          </a:bodyPr>
          <a:lstStyle/>
          <a:p>
            <a:r>
              <a:rPr lang="en-US" dirty="0"/>
              <a:t>(AISC 360 – Section J3.3) </a:t>
            </a:r>
          </a:p>
        </p:txBody>
      </p:sp>
    </p:spTree>
    <p:extLst>
      <p:ext uri="{BB962C8B-B14F-4D97-AF65-F5344CB8AC3E}">
        <p14:creationId xmlns:p14="http://schemas.microsoft.com/office/powerpoint/2010/main" val="2099266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Bolts</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247697" y="115443"/>
            <a:ext cx="4990444" cy="3563176"/>
          </a:xfr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t="3721" b="19374"/>
          <a:stretch/>
        </p:blipFill>
        <p:spPr>
          <a:xfrm>
            <a:off x="269241" y="3678620"/>
            <a:ext cx="8589009" cy="3066403"/>
          </a:xfrm>
          <a:prstGeom prst="rect">
            <a:avLst/>
          </a:prstGeo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a:t>
            </a:fld>
            <a:endParaRPr lang="en-US" altLang="en-US" dirty="0"/>
          </a:p>
        </p:txBody>
      </p:sp>
    </p:spTree>
    <p:extLst>
      <p:ext uri="{BB962C8B-B14F-4D97-AF65-F5344CB8AC3E}">
        <p14:creationId xmlns:p14="http://schemas.microsoft.com/office/powerpoint/2010/main" val="36969754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Minimum Edge Distance</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sz="2400" dirty="0"/>
              <a:t>  Edge distance in any direction shall not be less than   </a:t>
            </a:r>
            <a:br>
              <a:rPr lang="en-US" sz="2400" dirty="0"/>
            </a:br>
            <a:r>
              <a:rPr lang="en-US" sz="2400" dirty="0"/>
              <a:t>  Table J3.4, or as required in Section J3.10. </a:t>
            </a:r>
          </a:p>
          <a:p>
            <a:pPr lvl="1">
              <a:buFont typeface="Arial" panose="020B0604020202020204" pitchFamily="34" charset="0"/>
              <a:buChar char="•"/>
            </a:pPr>
            <a:r>
              <a:rPr lang="en-US" sz="2400" dirty="0"/>
              <a:t>  Edge distance of oversized or slotted hole shall be not </a:t>
            </a:r>
            <a:br>
              <a:rPr lang="en-US" sz="2400" dirty="0"/>
            </a:br>
            <a:r>
              <a:rPr lang="en-US" sz="2400" dirty="0"/>
              <a:t>  less than that required for a standard hole to an edge </a:t>
            </a:r>
            <a:br>
              <a:rPr lang="en-US" sz="2400" dirty="0"/>
            </a:br>
            <a:r>
              <a:rPr lang="en-US" sz="2400" dirty="0"/>
              <a:t>  of a connected part plus the applicable increment, C2, </a:t>
            </a:r>
            <a:br>
              <a:rPr lang="en-US" sz="2400" dirty="0"/>
            </a:br>
            <a:r>
              <a:rPr lang="en-US" sz="2400" dirty="0"/>
              <a:t>  from Table J3.5.</a:t>
            </a:r>
          </a:p>
        </p:txBody>
      </p:sp>
      <p:grpSp>
        <p:nvGrpSpPr>
          <p:cNvPr id="4" name="Group 32"/>
          <p:cNvGrpSpPr>
            <a:grpSpLocks/>
          </p:cNvGrpSpPr>
          <p:nvPr/>
        </p:nvGrpSpPr>
        <p:grpSpPr bwMode="auto">
          <a:xfrm>
            <a:off x="2735352" y="4606723"/>
            <a:ext cx="5042834" cy="1353555"/>
            <a:chOff x="1584" y="1344"/>
            <a:chExt cx="2832" cy="624"/>
          </a:xfrm>
        </p:grpSpPr>
        <p:sp>
          <p:nvSpPr>
            <p:cNvPr id="5" name="Rectangle 30"/>
            <p:cNvSpPr>
              <a:spLocks noChangeArrowheads="1"/>
            </p:cNvSpPr>
            <p:nvPr/>
          </p:nvSpPr>
          <p:spPr bwMode="auto">
            <a:xfrm>
              <a:off x="1584" y="1344"/>
              <a:ext cx="2832" cy="624"/>
            </a:xfrm>
            <a:prstGeom prst="rect">
              <a:avLst/>
            </a:prstGeom>
            <a:gradFill rotWithShape="1">
              <a:gsLst>
                <a:gs pos="0">
                  <a:srgbClr val="DDDDDD"/>
                </a:gs>
                <a:gs pos="100000">
                  <a:srgbClr val="DDDDDD">
                    <a:gamma/>
                    <a:shade val="59608"/>
                    <a:invGamma/>
                  </a:srgbClr>
                </a:gs>
              </a:gsLst>
              <a:lin ang="5400000" scaled="1"/>
            </a:gradFill>
            <a:ln w="19050"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6" name="Line 31"/>
            <p:cNvSpPr>
              <a:spLocks noChangeShapeType="1"/>
            </p:cNvSpPr>
            <p:nvPr/>
          </p:nvSpPr>
          <p:spPr bwMode="auto">
            <a:xfrm>
              <a:off x="1584" y="1872"/>
              <a:ext cx="283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grpSp>
        <p:nvGrpSpPr>
          <p:cNvPr id="7" name="Group 39"/>
          <p:cNvGrpSpPr>
            <a:grpSpLocks/>
          </p:cNvGrpSpPr>
          <p:nvPr/>
        </p:nvGrpSpPr>
        <p:grpSpPr bwMode="auto">
          <a:xfrm>
            <a:off x="3667348" y="4938939"/>
            <a:ext cx="3168785" cy="559197"/>
            <a:chOff x="1824" y="1488"/>
            <a:chExt cx="816" cy="144"/>
          </a:xfrm>
        </p:grpSpPr>
        <p:sp>
          <p:nvSpPr>
            <p:cNvPr id="8" name="Oval 36"/>
            <p:cNvSpPr>
              <a:spLocks noChangeArrowheads="1"/>
            </p:cNvSpPr>
            <p:nvPr/>
          </p:nvSpPr>
          <p:spPr bwMode="auto">
            <a:xfrm>
              <a:off x="2496"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9" name="Oval 37"/>
            <p:cNvSpPr>
              <a:spLocks noChangeArrowheads="1"/>
            </p:cNvSpPr>
            <p:nvPr/>
          </p:nvSpPr>
          <p:spPr bwMode="auto">
            <a:xfrm>
              <a:off x="2160"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10" name="Oval 38"/>
            <p:cNvSpPr>
              <a:spLocks noChangeArrowheads="1"/>
            </p:cNvSpPr>
            <p:nvPr/>
          </p:nvSpPr>
          <p:spPr bwMode="auto">
            <a:xfrm>
              <a:off x="1824" y="1488"/>
              <a:ext cx="144" cy="144"/>
            </a:xfrm>
            <a:prstGeom prst="ellipse">
              <a:avLst/>
            </a:prstGeom>
            <a:solidFill>
              <a:schemeClr val="bg2"/>
            </a:solidFill>
            <a:ln w="19050"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cxnSp>
        <p:nvCxnSpPr>
          <p:cNvPr id="11" name="Straight Connector 10"/>
          <p:cNvCxnSpPr/>
          <p:nvPr/>
        </p:nvCxnSpPr>
        <p:spPr>
          <a:xfrm flipH="1">
            <a:off x="2716507" y="5218538"/>
            <a:ext cx="28478" cy="1170686"/>
          </a:xfrm>
          <a:prstGeom prst="line">
            <a:avLst/>
          </a:prstGeom>
          <a:ln w="19050"/>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3936666" y="5218538"/>
            <a:ext cx="28478" cy="1170686"/>
          </a:xfrm>
          <a:prstGeom prst="line">
            <a:avLst/>
          </a:prstGeom>
          <a:ln w="19050"/>
        </p:spPr>
        <p:style>
          <a:lnRef idx="1">
            <a:schemeClr val="dk1"/>
          </a:lnRef>
          <a:fillRef idx="0">
            <a:schemeClr val="dk1"/>
          </a:fillRef>
          <a:effectRef idx="0">
            <a:schemeClr val="dk1"/>
          </a:effectRef>
          <a:fontRef idx="minor">
            <a:schemeClr val="tx1"/>
          </a:fontRef>
        </p:style>
      </p:cxnSp>
      <p:cxnSp>
        <p:nvCxnSpPr>
          <p:cNvPr id="13" name="Straight Arrow Connector 12"/>
          <p:cNvCxnSpPr/>
          <p:nvPr/>
        </p:nvCxnSpPr>
        <p:spPr>
          <a:xfrm>
            <a:off x="2710261" y="6252009"/>
            <a:ext cx="1213824" cy="0"/>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sp>
        <p:nvSpPr>
          <p:cNvPr id="14" name="Text Box 43"/>
          <p:cNvSpPr txBox="1">
            <a:spLocks noChangeArrowheads="1"/>
          </p:cNvSpPr>
          <p:nvPr/>
        </p:nvSpPr>
        <p:spPr bwMode="auto">
          <a:xfrm>
            <a:off x="2710261" y="6319774"/>
            <a:ext cx="2452810" cy="400110"/>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Edge distance</a:t>
            </a:r>
            <a:endParaRPr lang="en-US" altLang="en-US" sz="2000" baseline="-25000" dirty="0"/>
          </a:p>
        </p:txBody>
      </p:sp>
      <p:cxnSp>
        <p:nvCxnSpPr>
          <p:cNvPr id="20" name="Straight Connector 19"/>
          <p:cNvCxnSpPr/>
          <p:nvPr/>
        </p:nvCxnSpPr>
        <p:spPr>
          <a:xfrm flipH="1" flipV="1">
            <a:off x="2218341" y="5218536"/>
            <a:ext cx="1759384"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flipH="1" flipV="1">
            <a:off x="2218341" y="4615811"/>
            <a:ext cx="1759384" cy="1"/>
          </a:xfrm>
          <a:prstGeom prst="line">
            <a:avLst/>
          </a:prstGeom>
          <a:ln w="19050"/>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flipV="1">
            <a:off x="2318239" y="4606724"/>
            <a:ext cx="0" cy="611812"/>
          </a:xfrm>
          <a:prstGeom prst="straightConnector1">
            <a:avLst/>
          </a:prstGeom>
          <a:ln w="28575">
            <a:headEnd type="triangle"/>
            <a:tailEnd type="triangle"/>
          </a:ln>
        </p:spPr>
        <p:style>
          <a:lnRef idx="1">
            <a:schemeClr val="dk1"/>
          </a:lnRef>
          <a:fillRef idx="0">
            <a:schemeClr val="dk1"/>
          </a:fillRef>
          <a:effectRef idx="0">
            <a:schemeClr val="dk1"/>
          </a:effectRef>
          <a:fontRef idx="minor">
            <a:schemeClr val="tx1"/>
          </a:fontRef>
        </p:style>
      </p:cxnSp>
      <p:sp>
        <p:nvSpPr>
          <p:cNvPr id="27" name="Text Box 43"/>
          <p:cNvSpPr txBox="1">
            <a:spLocks noChangeArrowheads="1"/>
          </p:cNvSpPr>
          <p:nvPr/>
        </p:nvSpPr>
        <p:spPr bwMode="auto">
          <a:xfrm>
            <a:off x="1179701" y="4602669"/>
            <a:ext cx="1137699" cy="707886"/>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DDDDDD">
                        <a:gamma/>
                        <a:shade val="59608"/>
                        <a:invGamma/>
                      </a:srgbClr>
                    </a:gs>
                  </a:gsLst>
                  <a:lin ang="5400000" scaled="1"/>
                </a:gradFill>
              </a14:hiddenFill>
            </a:ext>
            <a:ext uri="{91240B29-F687-4F45-9708-019B960494DF}">
              <a14:hiddenLine xmlns:a14="http://schemas.microsoft.com/office/drawing/2010/main" w="1905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en-US" sz="2000" dirty="0"/>
              <a:t>Edge distance</a:t>
            </a:r>
            <a:endParaRPr lang="en-US" altLang="en-US" sz="2000" baseline="-25000" dirty="0"/>
          </a:p>
        </p:txBody>
      </p:sp>
      <p:sp>
        <p:nvSpPr>
          <p:cNvPr id="15" name="Slide Number Placeholder 14"/>
          <p:cNvSpPr>
            <a:spLocks noGrp="1"/>
          </p:cNvSpPr>
          <p:nvPr>
            <p:ph type="sldNum" sz="quarter" idx="12"/>
          </p:nvPr>
        </p:nvSpPr>
        <p:spPr/>
        <p:txBody>
          <a:bodyPr/>
          <a:lstStyle/>
          <a:p>
            <a:fld id="{9DBAC5ED-916B-4A4B-9960-52DDD2B57D0D}" type="slidenum">
              <a:rPr lang="en-US" altLang="en-US" smtClean="0"/>
              <a:pPr/>
              <a:t>60</a:t>
            </a:fld>
            <a:endParaRPr lang="en-US" altLang="en-US"/>
          </a:p>
        </p:txBody>
      </p:sp>
      <p:sp>
        <p:nvSpPr>
          <p:cNvPr id="21" name="Rectangle 20"/>
          <p:cNvSpPr/>
          <p:nvPr/>
        </p:nvSpPr>
        <p:spPr>
          <a:xfrm>
            <a:off x="-36521" y="6482736"/>
            <a:ext cx="2739853" cy="369332"/>
          </a:xfrm>
          <a:prstGeom prst="rect">
            <a:avLst/>
          </a:prstGeom>
        </p:spPr>
        <p:txBody>
          <a:bodyPr wrap="none">
            <a:spAutoFit/>
          </a:bodyPr>
          <a:lstStyle/>
          <a:p>
            <a:r>
              <a:rPr lang="en-US" dirty="0"/>
              <a:t>(AISC 360 – Section J3.10) </a:t>
            </a:r>
          </a:p>
        </p:txBody>
      </p:sp>
    </p:spTree>
    <p:extLst>
      <p:ext uri="{BB962C8B-B14F-4D97-AF65-F5344CB8AC3E}">
        <p14:creationId xmlns:p14="http://schemas.microsoft.com/office/powerpoint/2010/main" val="16175944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Minimum Edge Distance</a:t>
            </a:r>
          </a:p>
        </p:txBody>
      </p:sp>
      <p:sp>
        <p:nvSpPr>
          <p:cNvPr id="4" name="Content Placeholder 3"/>
          <p:cNvSpPr>
            <a:spLocks noGrp="1"/>
          </p:cNvSpPr>
          <p:nvPr>
            <p:ph idx="1"/>
          </p:nvPr>
        </p:nvSpPr>
        <p:spPr>
          <a:xfrm>
            <a:off x="874886" y="1770924"/>
            <a:ext cx="7956598" cy="1707266"/>
          </a:xfrm>
        </p:spPr>
        <p:txBody>
          <a:bodyPr>
            <a:normAutofit/>
          </a:bodyPr>
          <a:lstStyle/>
          <a:p>
            <a:pPr marL="91440" lvl="1" indent="-91440">
              <a:spcBef>
                <a:spcPts val="1200"/>
              </a:spcBef>
              <a:spcAft>
                <a:spcPts val="200"/>
              </a:spcAft>
              <a:buSzPct val="100000"/>
              <a:buFont typeface="Tw Cen MT" panose="020B0602020104020603" pitchFamily="34" charset="0"/>
              <a:buChar char=" "/>
            </a:pPr>
            <a:r>
              <a:rPr lang="en-US" sz="2400" dirty="0"/>
              <a:t>Table J3.4 edge distances are minimum edge distances based on standard fabrication practices/workmanship tolerances. </a:t>
            </a:r>
            <a:endParaRPr lang="en-US" dirty="0"/>
          </a:p>
        </p:txBody>
      </p:sp>
      <p:pic>
        <p:nvPicPr>
          <p:cNvPr id="3" name="Picture 5" descr="Table&#10;&#10;Description automatically generated">
            <a:extLst>
              <a:ext uri="{FF2B5EF4-FFF2-40B4-BE49-F238E27FC236}">
                <a16:creationId xmlns:a16="http://schemas.microsoft.com/office/drawing/2014/main" id="{3DE0D04C-731E-4421-A69E-A465EE392F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160" y="2427872"/>
            <a:ext cx="5897680" cy="4348152"/>
          </a:xfrm>
          <a:prstGeom prst="rect">
            <a:avLst/>
          </a:prstGeom>
        </p:spPr>
      </p:pic>
      <p:sp>
        <p:nvSpPr>
          <p:cNvPr id="6" name="Slide Number Placeholder 5"/>
          <p:cNvSpPr>
            <a:spLocks noGrp="1"/>
          </p:cNvSpPr>
          <p:nvPr>
            <p:ph type="sldNum" sz="quarter" idx="12"/>
          </p:nvPr>
        </p:nvSpPr>
        <p:spPr/>
        <p:txBody>
          <a:bodyPr/>
          <a:lstStyle/>
          <a:p>
            <a:fld id="{9DBAC5ED-916B-4A4B-9960-52DDD2B57D0D}" type="slidenum">
              <a:rPr lang="en-US" altLang="en-US" smtClean="0"/>
              <a:pPr/>
              <a:t>61</a:t>
            </a:fld>
            <a:endParaRPr lang="en-US" altLang="en-US"/>
          </a:p>
        </p:txBody>
      </p:sp>
    </p:spTree>
    <p:extLst>
      <p:ext uri="{BB962C8B-B14F-4D97-AF65-F5344CB8AC3E}">
        <p14:creationId xmlns:p14="http://schemas.microsoft.com/office/powerpoint/2010/main" val="13382634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Minimum Edge Distance</a:t>
            </a:r>
          </a:p>
        </p:txBody>
      </p:sp>
      <p:pic>
        <p:nvPicPr>
          <p:cNvPr id="6" name="Picture 6" descr="Table&#10;&#10;Description automatically generated">
            <a:extLst>
              <a:ext uri="{FF2B5EF4-FFF2-40B4-BE49-F238E27FC236}">
                <a16:creationId xmlns:a16="http://schemas.microsoft.com/office/drawing/2014/main" id="{6C79F351-644E-4294-8607-7FB3D57010E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78952" y="1905601"/>
            <a:ext cx="8747504" cy="4656172"/>
          </a:xfrm>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62</a:t>
            </a:fld>
            <a:endParaRPr lang="en-US" altLang="en-US"/>
          </a:p>
        </p:txBody>
      </p:sp>
    </p:spTree>
    <p:extLst>
      <p:ext uri="{BB962C8B-B14F-4D97-AF65-F5344CB8AC3E}">
        <p14:creationId xmlns:p14="http://schemas.microsoft.com/office/powerpoint/2010/main" val="25548535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Maximum spacing and Edge Distance</a:t>
            </a:r>
          </a:p>
        </p:txBody>
      </p:sp>
      <p:sp>
        <p:nvSpPr>
          <p:cNvPr id="3" name="Content Placeholder 2"/>
          <p:cNvSpPr>
            <a:spLocks noGrp="1"/>
          </p:cNvSpPr>
          <p:nvPr>
            <p:ph idx="1"/>
          </p:nvPr>
        </p:nvSpPr>
        <p:spPr/>
        <p:txBody>
          <a:bodyPr>
            <a:normAutofit/>
          </a:bodyPr>
          <a:lstStyle/>
          <a:p>
            <a:pPr lvl="1">
              <a:buFont typeface="Arial" panose="020B0604020202020204" pitchFamily="34" charset="0"/>
              <a:buChar char="•"/>
            </a:pPr>
            <a:r>
              <a:rPr lang="en-US" sz="2400" dirty="0"/>
              <a:t>  Maximum edge distance to the nearest edge shall be </a:t>
            </a:r>
            <a:br>
              <a:rPr lang="en-US" sz="2400" dirty="0"/>
            </a:br>
            <a:r>
              <a:rPr lang="en-US" sz="2400" dirty="0"/>
              <a:t>  12 times the thickness of the connected part under </a:t>
            </a:r>
            <a:br>
              <a:rPr lang="en-US" sz="2400" dirty="0"/>
            </a:br>
            <a:r>
              <a:rPr lang="en-US" sz="2400" dirty="0"/>
              <a:t>  consideration, but shall not exceed 6 in. </a:t>
            </a:r>
          </a:p>
          <a:p>
            <a:pPr lvl="1">
              <a:buFont typeface="Arial" panose="020B0604020202020204" pitchFamily="34" charset="0"/>
              <a:buChar char="•"/>
            </a:pPr>
            <a:r>
              <a:rPr lang="en-US" sz="2400" dirty="0"/>
              <a:t>  Maximum bolt spacing:</a:t>
            </a:r>
          </a:p>
          <a:p>
            <a:pPr marL="457200" lvl="3" indent="0">
              <a:buNone/>
            </a:pPr>
            <a:r>
              <a:rPr lang="en-US" sz="2400" dirty="0"/>
              <a:t>(a) For painted members or unpainted members not subject to corrosion, the spacing shall not exceed 24 times the thickness of the thinner part or 12 in. </a:t>
            </a:r>
          </a:p>
          <a:p>
            <a:pPr marL="457200" lvl="3" indent="0">
              <a:buNone/>
            </a:pPr>
            <a:r>
              <a:rPr lang="en-US" sz="2400" dirty="0"/>
              <a:t>(b) For unpainted members of weathering steel subject to atmospheric corrosion, the spacing shall not exceed 14 times the thickness of the thinner part or 7 in.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63</a:t>
            </a:fld>
            <a:endParaRPr lang="en-US" altLang="en-US"/>
          </a:p>
        </p:txBody>
      </p:sp>
      <p:sp>
        <p:nvSpPr>
          <p:cNvPr id="5" name="Rectangle 4"/>
          <p:cNvSpPr/>
          <p:nvPr/>
        </p:nvSpPr>
        <p:spPr>
          <a:xfrm>
            <a:off x="-36521" y="6482736"/>
            <a:ext cx="2613216" cy="369332"/>
          </a:xfrm>
          <a:prstGeom prst="rect">
            <a:avLst/>
          </a:prstGeom>
        </p:spPr>
        <p:txBody>
          <a:bodyPr wrap="none">
            <a:spAutoFit/>
          </a:bodyPr>
          <a:lstStyle/>
          <a:p>
            <a:r>
              <a:rPr lang="en-US" dirty="0"/>
              <a:t>(AISC 360 – Section J3.5) </a:t>
            </a:r>
          </a:p>
        </p:txBody>
      </p:sp>
    </p:spTree>
    <p:extLst>
      <p:ext uri="{BB962C8B-B14F-4D97-AF65-F5344CB8AC3E}">
        <p14:creationId xmlns:p14="http://schemas.microsoft.com/office/powerpoint/2010/main" val="38056365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2- Connection Basics: Bolts and Welds</a:t>
            </a:r>
          </a:p>
        </p:txBody>
      </p:sp>
      <p:sp>
        <p:nvSpPr>
          <p:cNvPr id="3" name="Content Placeholder 2"/>
          <p:cNvSpPr>
            <a:spLocks noGrp="1"/>
          </p:cNvSpPr>
          <p:nvPr>
            <p:ph idx="1"/>
          </p:nvPr>
        </p:nvSpPr>
        <p:spPr/>
        <p:txBody>
          <a:bodyPr>
            <a:normAutofit lnSpcReduction="10000"/>
          </a:bodyPr>
          <a:lstStyle/>
          <a:p>
            <a:pPr>
              <a:buFont typeface="Arial" panose="020B0604020202020204" pitchFamily="34" charset="0"/>
              <a:buChar char="•"/>
            </a:pPr>
            <a:r>
              <a:rPr lang="en-US" dirty="0"/>
              <a:t>  Bolts</a:t>
            </a:r>
          </a:p>
          <a:p>
            <a:pPr lvl="1">
              <a:buFont typeface="Arial" panose="020B0604020202020204" pitchFamily="34" charset="0"/>
              <a:buChar char="•"/>
            </a:pPr>
            <a:r>
              <a:rPr lang="en-US" altLang="en-US" sz="2400" dirty="0"/>
              <a:t>  Bolt grades</a:t>
            </a:r>
          </a:p>
          <a:p>
            <a:pPr lvl="1">
              <a:buFont typeface="Arial" panose="020B0604020202020204" pitchFamily="34" charset="0"/>
              <a:buChar char="•"/>
            </a:pPr>
            <a:r>
              <a:rPr lang="en-US" altLang="en-US" sz="2400" dirty="0"/>
              <a:t>  Bolt connection types </a:t>
            </a:r>
          </a:p>
          <a:p>
            <a:pPr lvl="1">
              <a:buFont typeface="Arial" panose="020B0604020202020204" pitchFamily="34" charset="0"/>
              <a:buChar char="•"/>
            </a:pPr>
            <a:r>
              <a:rPr lang="en-US" altLang="en-US" sz="2400" dirty="0"/>
              <a:t>  Bolt installation methods </a:t>
            </a:r>
          </a:p>
          <a:p>
            <a:pPr lvl="1">
              <a:buFont typeface="Arial" panose="020B0604020202020204" pitchFamily="34" charset="0"/>
              <a:buChar char="•"/>
            </a:pPr>
            <a:r>
              <a:rPr lang="en-US" altLang="en-US" sz="2400" dirty="0"/>
              <a:t>  Bolt sizes and hole sizes</a:t>
            </a:r>
          </a:p>
          <a:p>
            <a:pPr lvl="1">
              <a:buFont typeface="Arial" panose="020B0604020202020204" pitchFamily="34" charset="0"/>
              <a:buChar char="•"/>
            </a:pPr>
            <a:r>
              <a:rPr lang="en-US" altLang="en-US" sz="2400" dirty="0"/>
              <a:t>  Dimensional limitations</a:t>
            </a:r>
          </a:p>
          <a:p>
            <a:pPr>
              <a:buFont typeface="Arial" panose="020B0604020202020204" pitchFamily="34" charset="0"/>
              <a:buChar char="•"/>
            </a:pPr>
            <a:r>
              <a:rPr lang="en-US" b="1" dirty="0">
                <a:solidFill>
                  <a:schemeClr val="tx2"/>
                </a:solidFill>
              </a:rPr>
              <a:t> Welds</a:t>
            </a:r>
          </a:p>
          <a:p>
            <a:pPr lvl="1">
              <a:buFont typeface="Arial" panose="020B0604020202020204" pitchFamily="34" charset="0"/>
              <a:buChar char="•"/>
            </a:pPr>
            <a:r>
              <a:rPr lang="en-US" altLang="en-US" sz="2400" b="1" dirty="0">
                <a:solidFill>
                  <a:schemeClr val="tx2"/>
                </a:solidFill>
              </a:rPr>
              <a:t>  Weld processes</a:t>
            </a:r>
          </a:p>
          <a:p>
            <a:pPr lvl="1">
              <a:buFont typeface="Arial" panose="020B0604020202020204" pitchFamily="34" charset="0"/>
              <a:buChar char="•"/>
            </a:pPr>
            <a:r>
              <a:rPr lang="en-US" altLang="en-US" sz="2400" b="1" dirty="0">
                <a:solidFill>
                  <a:schemeClr val="tx2"/>
                </a:solidFill>
              </a:rPr>
              <a:t>  Weld types </a:t>
            </a:r>
          </a:p>
          <a:p>
            <a:pPr lvl="1">
              <a:buFont typeface="Arial" panose="020B0604020202020204" pitchFamily="34" charset="0"/>
              <a:buChar char="•"/>
            </a:pPr>
            <a:r>
              <a:rPr lang="en-US" altLang="en-US" sz="2400" b="1" dirty="0">
                <a:solidFill>
                  <a:schemeClr val="tx2"/>
                </a:solidFill>
              </a:rPr>
              <a:t>  Dimensional limitations</a:t>
            </a:r>
          </a:p>
          <a:p>
            <a:pPr lvl="1">
              <a:buFont typeface="Arial" panose="020B0604020202020204" pitchFamily="34" charset="0"/>
              <a:buChar char="•"/>
            </a:pPr>
            <a:r>
              <a:rPr lang="en-US" altLang="en-US" sz="2400" b="1" dirty="0">
                <a:solidFill>
                  <a:schemeClr val="tx2"/>
                </a:solidFill>
              </a:rPr>
              <a:t>  Weld Symbols</a:t>
            </a:r>
            <a:endParaRPr lang="en-US" altLang="en-US" b="1" dirty="0">
              <a:solidFill>
                <a:schemeClr val="tx2"/>
              </a:solidFill>
            </a:endParaRPr>
          </a:p>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3796" r="23510"/>
          <a:stretch/>
        </p:blipFill>
        <p:spPr>
          <a:xfrm>
            <a:off x="5421084" y="1740710"/>
            <a:ext cx="1922127" cy="2147816"/>
          </a:xfrm>
          <a:prstGeom prst="rect">
            <a:avLst/>
          </a:prstGeom>
        </p:spPr>
      </p:pic>
      <p:pic>
        <p:nvPicPr>
          <p:cNvPr id="10" name="Picture 2" descr="weld-tab"/>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299607" y="4225834"/>
            <a:ext cx="3320274" cy="2205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9DBAC5ED-916B-4A4B-9960-52DDD2B57D0D}" type="slidenum">
              <a:rPr lang="en-US" altLang="en-US" smtClean="0"/>
              <a:pPr/>
              <a:t>64</a:t>
            </a:fld>
            <a:endParaRPr lang="en-US" altLang="en-US"/>
          </a:p>
        </p:txBody>
      </p:sp>
    </p:spTree>
    <p:extLst>
      <p:ext uri="{BB962C8B-B14F-4D97-AF65-F5344CB8AC3E}">
        <p14:creationId xmlns:p14="http://schemas.microsoft.com/office/powerpoint/2010/main" val="22033206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Welds – helpful resources</a:t>
            </a:r>
          </a:p>
        </p:txBody>
      </p:sp>
      <p:sp>
        <p:nvSpPr>
          <p:cNvPr id="3" name="Content Placeholder 2"/>
          <p:cNvSpPr>
            <a:spLocks noGrp="1"/>
          </p:cNvSpPr>
          <p:nvPr>
            <p:ph idx="1"/>
          </p:nvPr>
        </p:nvSpPr>
        <p:spPr>
          <a:xfrm>
            <a:off x="768096" y="1898469"/>
            <a:ext cx="7930427" cy="4410891"/>
          </a:xfrm>
        </p:spPr>
        <p:txBody>
          <a:bodyPr>
            <a:normAutofit/>
          </a:bodyPr>
          <a:lstStyle/>
          <a:p>
            <a:pPr>
              <a:buFont typeface="Arial" panose="020B0604020202020204" pitchFamily="34" charset="0"/>
              <a:buChar char="•"/>
            </a:pPr>
            <a:r>
              <a:rPr lang="en-US" altLang="en-US" dirty="0"/>
              <a:t>  AISC </a:t>
            </a:r>
            <a:r>
              <a:rPr lang="en-US" altLang="en-US" i="1" dirty="0"/>
              <a:t>Specification</a:t>
            </a:r>
            <a:r>
              <a:rPr lang="en-US" altLang="en-US" dirty="0"/>
              <a:t> - Chapter J Design of Connections</a:t>
            </a:r>
            <a:r>
              <a:rPr lang="en-US" dirty="0">
                <a:solidFill>
                  <a:srgbClr val="C00000"/>
                </a:solidFill>
              </a:rPr>
              <a:t>*</a:t>
            </a:r>
          </a:p>
          <a:p>
            <a:pPr>
              <a:buFont typeface="Arial" panose="020B0604020202020204" pitchFamily="34" charset="0"/>
              <a:buChar char="•"/>
            </a:pPr>
            <a:r>
              <a:rPr lang="en-US" dirty="0"/>
              <a:t> </a:t>
            </a:r>
            <a:r>
              <a:rPr lang="en-US" altLang="en-US" dirty="0"/>
              <a:t> American Welding Society (AWS) D1.1 – Structural Welding - </a:t>
            </a:r>
            <a:br>
              <a:rPr lang="en-US" altLang="en-US" dirty="0"/>
            </a:br>
            <a:r>
              <a:rPr lang="en-US" altLang="en-US" dirty="0"/>
              <a:t>  Steel</a:t>
            </a:r>
          </a:p>
          <a:p>
            <a:pPr>
              <a:buFont typeface="Arial" panose="020B0604020202020204" pitchFamily="34" charset="0"/>
              <a:buChar char="•"/>
            </a:pPr>
            <a:r>
              <a:rPr lang="en-US" altLang="en-US" dirty="0"/>
              <a:t>  AWS D1.5 – Bridge Welding Code</a:t>
            </a:r>
          </a:p>
          <a:p>
            <a:pPr>
              <a:buFont typeface="Arial" panose="020B0604020202020204" pitchFamily="34" charset="0"/>
              <a:buChar char="•"/>
            </a:pPr>
            <a:r>
              <a:rPr lang="en-US" altLang="en-US" dirty="0"/>
              <a:t>  AWS D1.8 – Structural Welding Code – Seismic Supplement</a:t>
            </a:r>
          </a:p>
          <a:p>
            <a:pPr>
              <a:buFont typeface="Arial" panose="020B0604020202020204" pitchFamily="34" charset="0"/>
              <a:buChar char="•"/>
            </a:pPr>
            <a:r>
              <a:rPr lang="en-US" altLang="en-US" dirty="0"/>
              <a:t>  AISC Manual Part 8 – Design Considerations for Welds</a:t>
            </a:r>
          </a:p>
          <a:p>
            <a:pPr>
              <a:buFont typeface="Arial" panose="020B0604020202020204" pitchFamily="34" charset="0"/>
              <a:buChar char="•"/>
            </a:pPr>
            <a:r>
              <a:rPr lang="en-US" dirty="0"/>
              <a:t>  AISC Design Guide 21: Welded Connections -  A Primer </a:t>
            </a:r>
            <a:br>
              <a:rPr lang="en-US" dirty="0"/>
            </a:br>
            <a:r>
              <a:rPr lang="en-US" dirty="0"/>
              <a:t>  for Engineers</a:t>
            </a:r>
            <a:r>
              <a:rPr lang="en-US" baseline="30000" dirty="0">
                <a:solidFill>
                  <a:srgbClr val="C00000"/>
                </a:solidFill>
              </a:rPr>
              <a:t> +</a:t>
            </a:r>
            <a:endParaRPr lang="en-US" dirty="0">
              <a:solidFill>
                <a:srgbClr val="C00000"/>
              </a:solidFill>
            </a:endParaRPr>
          </a:p>
          <a:p>
            <a:pPr>
              <a:buFont typeface="Arial" panose="020B0604020202020204" pitchFamily="34" charset="0"/>
              <a:buChar char="•"/>
            </a:pPr>
            <a:endParaRPr lang="en-US" dirty="0">
              <a:solidFill>
                <a:srgbClr val="C00000"/>
              </a:solidFill>
            </a:endParaRPr>
          </a:p>
          <a:p>
            <a:pPr>
              <a:buFont typeface="Arial" panose="020B0604020202020204" pitchFamily="34" charset="0"/>
              <a:buChar char="•"/>
            </a:pPr>
            <a:endParaRPr lang="en-US" altLang="en-US" dirty="0"/>
          </a:p>
          <a:p>
            <a:pPr marL="0" indent="0">
              <a:buNone/>
            </a:pPr>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65</a:t>
            </a:fld>
            <a:endParaRPr lang="en-US" altLang="en-US"/>
          </a:p>
        </p:txBody>
      </p:sp>
      <p:sp>
        <p:nvSpPr>
          <p:cNvPr id="5" name="Rectangle 4"/>
          <p:cNvSpPr/>
          <p:nvPr/>
        </p:nvSpPr>
        <p:spPr>
          <a:xfrm>
            <a:off x="768096" y="6108114"/>
            <a:ext cx="7591207" cy="646331"/>
          </a:xfrm>
          <a:prstGeom prst="rect">
            <a:avLst/>
          </a:prstGeom>
        </p:spPr>
        <p:txBody>
          <a:bodyPr wrap="square">
            <a:spAutoFit/>
          </a:bodyPr>
          <a:lstStyle/>
          <a:p>
            <a:r>
              <a:rPr lang="en-US" altLang="en-US" dirty="0">
                <a:solidFill>
                  <a:srgbClr val="C00000"/>
                </a:solidFill>
              </a:rPr>
              <a:t>* available for a free download from AISC.org or boltcouncil.org</a:t>
            </a:r>
          </a:p>
          <a:p>
            <a:r>
              <a:rPr lang="en-US" baseline="30000" dirty="0">
                <a:solidFill>
                  <a:srgbClr val="C00000"/>
                </a:solidFill>
              </a:rPr>
              <a:t>+ </a:t>
            </a:r>
            <a:r>
              <a:rPr lang="en-US" dirty="0">
                <a:solidFill>
                  <a:srgbClr val="C00000"/>
                </a:solidFill>
              </a:rPr>
              <a:t>available for free from AISC.org with free AISC Student Membership</a:t>
            </a:r>
            <a:endParaRPr lang="en-US" dirty="0"/>
          </a:p>
        </p:txBody>
      </p:sp>
    </p:spTree>
    <p:extLst>
      <p:ext uri="{BB962C8B-B14F-4D97-AF65-F5344CB8AC3E}">
        <p14:creationId xmlns:p14="http://schemas.microsoft.com/office/powerpoint/2010/main" val="38479789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Welds - Definition</a:t>
            </a:r>
          </a:p>
        </p:txBody>
      </p:sp>
      <p:sp>
        <p:nvSpPr>
          <p:cNvPr id="3" name="Content Placeholder 2"/>
          <p:cNvSpPr>
            <a:spLocks noGrp="1"/>
          </p:cNvSpPr>
          <p:nvPr>
            <p:ph idx="1"/>
          </p:nvPr>
        </p:nvSpPr>
        <p:spPr/>
        <p:txBody>
          <a:bodyPr>
            <a:normAutofit/>
          </a:bodyPr>
          <a:lstStyle/>
          <a:p>
            <a:r>
              <a:rPr lang="en-US" i="1" dirty="0"/>
              <a:t>“A localized coalescence of metals or nonmetals produced by heating the materials to the welding temperature, with or without the application of pressure, or by the application of pressure alone and with or without the use of filler material.”</a:t>
            </a:r>
          </a:p>
          <a:p>
            <a:r>
              <a:rPr lang="en-US" dirty="0"/>
              <a:t>(AWS A3.0)</a:t>
            </a:r>
          </a:p>
          <a:p>
            <a:endParaRPr lang="en-US" dirty="0"/>
          </a:p>
          <a:p>
            <a:r>
              <a:rPr lang="en-US" dirty="0"/>
              <a:t>In arc welding, heat is always applied, although pressure typically is not. All arc welding processes involve melting of the metals being joined and require shielding.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66</a:t>
            </a:fld>
            <a:endParaRPr lang="en-US" altLang="en-US"/>
          </a:p>
        </p:txBody>
      </p:sp>
    </p:spTree>
    <p:extLst>
      <p:ext uri="{BB962C8B-B14F-4D97-AF65-F5344CB8AC3E}">
        <p14:creationId xmlns:p14="http://schemas.microsoft.com/office/powerpoint/2010/main" val="1443460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Welds - definition</a:t>
            </a:r>
          </a:p>
        </p:txBody>
      </p:sp>
      <p:sp>
        <p:nvSpPr>
          <p:cNvPr id="3" name="Content Placeholder 2"/>
          <p:cNvSpPr>
            <a:spLocks noGrp="1"/>
          </p:cNvSpPr>
          <p:nvPr>
            <p:ph idx="1"/>
          </p:nvPr>
        </p:nvSpPr>
        <p:spPr/>
        <p:txBody>
          <a:bodyPr>
            <a:normAutofit/>
          </a:bodyPr>
          <a:lstStyle/>
          <a:p>
            <a:r>
              <a:rPr lang="en-US" b="1" u="sng" dirty="0">
                <a:solidFill>
                  <a:schemeClr val="tx2"/>
                </a:solidFill>
              </a:rPr>
              <a:t>Shielding</a:t>
            </a:r>
            <a:endParaRPr lang="en-US" dirty="0"/>
          </a:p>
          <a:p>
            <a:r>
              <a:rPr lang="en-US" dirty="0"/>
              <a:t>Shielding keeps nitrogen and oxygen in the environment from reacting with the molten metal and causing bubbles, embrittlement</a:t>
            </a:r>
          </a:p>
          <a:p>
            <a:r>
              <a:rPr lang="en-US" dirty="0"/>
              <a:t>Typically accomplished by flux and/or gases</a:t>
            </a:r>
          </a:p>
          <a:p>
            <a:pPr lvl="1">
              <a:buFont typeface="Arial" panose="020B0604020202020204" pitchFamily="34" charset="0"/>
              <a:buChar char="•"/>
            </a:pPr>
            <a:r>
              <a:rPr lang="en-US" sz="2400" dirty="0"/>
              <a:t>Flux forms slag that coats/shields the droplets</a:t>
            </a:r>
          </a:p>
          <a:p>
            <a:pPr lvl="1">
              <a:buFont typeface="Arial" panose="020B0604020202020204" pitchFamily="34" charset="0"/>
              <a:buChar char="•"/>
            </a:pPr>
            <a:r>
              <a:rPr lang="en-US" sz="2400" dirty="0"/>
              <a:t>Inert gases (such as argon or helium) or gas such as carbon dioxide is generated from fluxes or gas delivered directly to the weld region - these gases move nitrogen and oxygen away from the region</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67</a:t>
            </a:fld>
            <a:endParaRPr lang="en-US" altLang="en-US"/>
          </a:p>
        </p:txBody>
      </p:sp>
    </p:spTree>
    <p:extLst>
      <p:ext uri="{BB962C8B-B14F-4D97-AF65-F5344CB8AC3E}">
        <p14:creationId xmlns:p14="http://schemas.microsoft.com/office/powerpoint/2010/main" val="30236574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dirty="0"/>
              <a:t>SMAW: Shielded Metal Arc Welding</a:t>
            </a:r>
          </a:p>
          <a:p>
            <a:r>
              <a:rPr lang="en-US" dirty="0"/>
              <a:t>FCAW: Flux-cored Arc Welding</a:t>
            </a:r>
          </a:p>
          <a:p>
            <a:r>
              <a:rPr lang="en-US" dirty="0"/>
              <a:t>SAW: Submerged Arc Welding </a:t>
            </a:r>
          </a:p>
          <a:p>
            <a:r>
              <a:rPr lang="en-US" dirty="0"/>
              <a:t>GMAW: Gas-Metal Arc Welding</a:t>
            </a:r>
          </a:p>
          <a:p>
            <a:endParaRPr lang="en-US" i="1" dirty="0"/>
          </a:p>
          <a:p>
            <a:r>
              <a:rPr lang="en-US" i="1" dirty="0"/>
              <a:t>Structural welding is a process by which the parts that are to be connected are heated and fused, with supplementary molten metal at the joint. </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68</a:t>
            </a:fld>
            <a:endParaRPr lang="en-US" altLang="en-US" dirty="0"/>
          </a:p>
        </p:txBody>
      </p:sp>
    </p:spTree>
    <p:extLst>
      <p:ext uri="{BB962C8B-B14F-4D97-AF65-F5344CB8AC3E}">
        <p14:creationId xmlns:p14="http://schemas.microsoft.com/office/powerpoint/2010/main" val="9988248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SMAW: Shielded Metal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69</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9630" y="3177131"/>
            <a:ext cx="3981026" cy="255923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2451136"/>
            <a:ext cx="3498723" cy="4293888"/>
          </a:xfrm>
          <a:prstGeom prst="rect">
            <a:avLst/>
          </a:prstGeom>
        </p:spPr>
      </p:pic>
    </p:spTree>
    <p:extLst>
      <p:ext uri="{BB962C8B-B14F-4D97-AF65-F5344CB8AC3E}">
        <p14:creationId xmlns:p14="http://schemas.microsoft.com/office/powerpoint/2010/main" val="3298530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Bolts &amp; Rivets</a:t>
            </a:r>
          </a:p>
        </p:txBody>
      </p:sp>
      <p:sp>
        <p:nvSpPr>
          <p:cNvPr id="3" name="Content Placeholder 2"/>
          <p:cNvSpPr>
            <a:spLocks noGrp="1"/>
          </p:cNvSpPr>
          <p:nvPr>
            <p:ph idx="1"/>
          </p:nvPr>
        </p:nvSpPr>
        <p:spPr>
          <a:xfrm>
            <a:off x="837945" y="1915805"/>
            <a:ext cx="7290055" cy="4410891"/>
          </a:xfrm>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224" t="6574" r="11263" b="5071"/>
          <a:stretch/>
        </p:blipFill>
        <p:spPr>
          <a:xfrm>
            <a:off x="399922" y="1877383"/>
            <a:ext cx="8026401" cy="4487734"/>
          </a:xfrm>
          <a:prstGeom prst="rect">
            <a:avLst/>
          </a:prstGeom>
        </p:spPr>
      </p:pic>
      <p:sp>
        <p:nvSpPr>
          <p:cNvPr id="6" name="Rectangle 5"/>
          <p:cNvSpPr/>
          <p:nvPr/>
        </p:nvSpPr>
        <p:spPr>
          <a:xfrm>
            <a:off x="6285464" y="3194827"/>
            <a:ext cx="2427459" cy="369332"/>
          </a:xfrm>
          <a:prstGeom prst="rect">
            <a:avLst/>
          </a:prstGeom>
        </p:spPr>
        <p:txBody>
          <a:bodyPr wrap="none">
            <a:spAutoFit/>
          </a:bodyPr>
          <a:lstStyle/>
          <a:p>
            <a:r>
              <a:rPr lang="en-US" dirty="0"/>
              <a:t>(ASTM F3125, Group A)</a:t>
            </a:r>
          </a:p>
        </p:txBody>
      </p:sp>
      <p:sp>
        <p:nvSpPr>
          <p:cNvPr id="7" name="Rectangle 6"/>
          <p:cNvSpPr/>
          <p:nvPr/>
        </p:nvSpPr>
        <p:spPr>
          <a:xfrm>
            <a:off x="5254304" y="2032260"/>
            <a:ext cx="2467535" cy="369332"/>
          </a:xfrm>
          <a:prstGeom prst="rect">
            <a:avLst/>
          </a:prstGeom>
        </p:spPr>
        <p:txBody>
          <a:bodyPr wrap="none">
            <a:spAutoFit/>
          </a:bodyPr>
          <a:lstStyle/>
          <a:p>
            <a:r>
              <a:rPr lang="en-US" dirty="0"/>
              <a:t>(ASTM F3125, Group B) </a:t>
            </a:r>
          </a:p>
        </p:txBody>
      </p:sp>
    </p:spTree>
    <p:extLst>
      <p:ext uri="{BB962C8B-B14F-4D97-AF65-F5344CB8AC3E}">
        <p14:creationId xmlns:p14="http://schemas.microsoft.com/office/powerpoint/2010/main" val="223160761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a:xfrm>
            <a:off x="768097" y="1898469"/>
            <a:ext cx="2926080" cy="4410891"/>
          </a:xfrm>
        </p:spPr>
        <p:txBody>
          <a:bodyPr/>
          <a:lstStyle/>
          <a:p>
            <a:r>
              <a:rPr lang="en-US" b="1" u="sng" dirty="0">
                <a:solidFill>
                  <a:schemeClr val="tx2"/>
                </a:solidFill>
              </a:rPr>
              <a:t>SMAW: Shielded Metal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70</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176" y="1898469"/>
            <a:ext cx="4547616" cy="4459190"/>
          </a:xfrm>
          <a:prstGeom prst="rect">
            <a:avLst/>
          </a:prstGeom>
        </p:spPr>
      </p:pic>
    </p:spTree>
    <p:extLst>
      <p:ext uri="{BB962C8B-B14F-4D97-AF65-F5344CB8AC3E}">
        <p14:creationId xmlns:p14="http://schemas.microsoft.com/office/powerpoint/2010/main" val="130526436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FCAW: Flux-Cored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71</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409" y="2630424"/>
            <a:ext cx="3257550" cy="27432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3171" y="2309686"/>
            <a:ext cx="5499845" cy="4161017"/>
          </a:xfrm>
          <a:prstGeom prst="rect">
            <a:avLst/>
          </a:prstGeom>
        </p:spPr>
      </p:pic>
    </p:spTree>
    <p:extLst>
      <p:ext uri="{BB962C8B-B14F-4D97-AF65-F5344CB8AC3E}">
        <p14:creationId xmlns:p14="http://schemas.microsoft.com/office/powerpoint/2010/main" val="37473265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FCAW: Flux-Cored Arc Welding</a:t>
            </a:r>
          </a:p>
          <a:p>
            <a:endParaRPr lang="en-US" dirty="0"/>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2938" y="2306876"/>
            <a:ext cx="5280470" cy="4551124"/>
          </a:xfrm>
          <a:prstGeom prst="rect">
            <a:avLst/>
          </a:prstGeom>
        </p:spPr>
      </p:pic>
    </p:spTree>
    <p:extLst>
      <p:ext uri="{BB962C8B-B14F-4D97-AF65-F5344CB8AC3E}">
        <p14:creationId xmlns:p14="http://schemas.microsoft.com/office/powerpoint/2010/main" val="58859290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SAW: Submerged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73</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023" y="2292898"/>
            <a:ext cx="6248399" cy="4565102"/>
          </a:xfrm>
          <a:prstGeom prst="rect">
            <a:avLst/>
          </a:prstGeom>
        </p:spPr>
      </p:pic>
      <p:pic>
        <p:nvPicPr>
          <p:cNvPr id="5" name="Picture 4">
            <a:extLst>
              <a:ext uri="{FF2B5EF4-FFF2-40B4-BE49-F238E27FC236}">
                <a16:creationId xmlns:a16="http://schemas.microsoft.com/office/drawing/2014/main" id="{D83ABB14-9D9D-4205-B620-F14BFEEF10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042" y="280987"/>
            <a:ext cx="3541807" cy="3186113"/>
          </a:xfrm>
          <a:prstGeom prst="rect">
            <a:avLst/>
          </a:prstGeom>
        </p:spPr>
      </p:pic>
    </p:spTree>
    <p:extLst>
      <p:ext uri="{BB962C8B-B14F-4D97-AF65-F5344CB8AC3E}">
        <p14:creationId xmlns:p14="http://schemas.microsoft.com/office/powerpoint/2010/main" val="30797062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SAW: Submerged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74</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500" y="2378764"/>
            <a:ext cx="5518815" cy="4369846"/>
          </a:xfrm>
          <a:prstGeom prst="rect">
            <a:avLst/>
          </a:prstGeom>
        </p:spPr>
      </p:pic>
    </p:spTree>
    <p:extLst>
      <p:ext uri="{BB962C8B-B14F-4D97-AF65-F5344CB8AC3E}">
        <p14:creationId xmlns:p14="http://schemas.microsoft.com/office/powerpoint/2010/main" val="27258190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a:t>
            </a:r>
            <a:r>
              <a:rPr lang="en-US" dirty="0"/>
              <a:t> Processes</a:t>
            </a:r>
          </a:p>
        </p:txBody>
      </p:sp>
      <p:sp>
        <p:nvSpPr>
          <p:cNvPr id="3" name="Content Placeholder 2"/>
          <p:cNvSpPr>
            <a:spLocks noGrp="1"/>
          </p:cNvSpPr>
          <p:nvPr>
            <p:ph idx="1"/>
          </p:nvPr>
        </p:nvSpPr>
        <p:spPr/>
        <p:txBody>
          <a:bodyPr/>
          <a:lstStyle/>
          <a:p>
            <a:r>
              <a:rPr lang="en-US" b="1" u="sng" dirty="0">
                <a:solidFill>
                  <a:schemeClr val="tx2"/>
                </a:solidFill>
              </a:rPr>
              <a:t>GMAW: Gas-Metal Arc Welding</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75</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838" y="2604135"/>
            <a:ext cx="6162675" cy="3705225"/>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82908" y="80010"/>
            <a:ext cx="3895725" cy="2524125"/>
          </a:xfrm>
          <a:prstGeom prst="rect">
            <a:avLst/>
          </a:prstGeom>
        </p:spPr>
      </p:pic>
    </p:spTree>
    <p:extLst>
      <p:ext uri="{BB962C8B-B14F-4D97-AF65-F5344CB8AC3E}">
        <p14:creationId xmlns:p14="http://schemas.microsoft.com/office/powerpoint/2010/main" val="37185043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WelDing</a:t>
            </a:r>
            <a:r>
              <a:rPr lang="en-US" dirty="0"/>
              <a:t> positions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76</a:t>
            </a:fld>
            <a:endParaRPr lang="en-US" altLang="en-US"/>
          </a:p>
        </p:txBody>
      </p:sp>
      <p:sp>
        <p:nvSpPr>
          <p:cNvPr id="11" name="Content Placeholder 2"/>
          <p:cNvSpPr>
            <a:spLocks noGrp="1"/>
          </p:cNvSpPr>
          <p:nvPr>
            <p:ph idx="1"/>
          </p:nvPr>
        </p:nvSpPr>
        <p:spPr>
          <a:xfrm>
            <a:off x="768096" y="1898469"/>
            <a:ext cx="8090154" cy="4410891"/>
          </a:xfrm>
        </p:spPr>
        <p:txBody>
          <a:bodyPr>
            <a:normAutofit/>
          </a:bodyPr>
          <a:lstStyle/>
          <a:p>
            <a:pPr marL="0" indent="0">
              <a:buNone/>
            </a:pPr>
            <a:r>
              <a:rPr lang="en-US" dirty="0"/>
              <a:t>Position of a joint during the welding process has a definite structural and economic significance</a:t>
            </a:r>
          </a:p>
          <a:p>
            <a:pPr marL="0" indent="0">
              <a:buNone/>
            </a:pPr>
            <a:r>
              <a:rPr lang="en-US" dirty="0"/>
              <a:t>Position of joint affects: </a:t>
            </a:r>
          </a:p>
          <a:p>
            <a:pPr lvl="1">
              <a:buFont typeface="Arial" panose="020B0604020202020204" pitchFamily="34" charset="0"/>
              <a:buChar char="•"/>
            </a:pPr>
            <a:r>
              <a:rPr lang="en-US" sz="2400" dirty="0"/>
              <a:t> Ease of the weld </a:t>
            </a:r>
          </a:p>
          <a:p>
            <a:pPr lvl="1">
              <a:buFont typeface="Arial" panose="020B0604020202020204" pitchFamily="34" charset="0"/>
              <a:buChar char="•"/>
            </a:pPr>
            <a:r>
              <a:rPr lang="en-US" sz="2400" dirty="0"/>
              <a:t> Size of the electrode </a:t>
            </a:r>
          </a:p>
          <a:p>
            <a:pPr lvl="1">
              <a:buFont typeface="Arial" panose="020B0604020202020204" pitchFamily="34" charset="0"/>
              <a:buChar char="•"/>
            </a:pPr>
            <a:r>
              <a:rPr lang="en-US" sz="2400" dirty="0"/>
              <a:t> Current required </a:t>
            </a:r>
          </a:p>
          <a:p>
            <a:pPr lvl="1">
              <a:buFont typeface="Arial" panose="020B0604020202020204" pitchFamily="34" charset="0"/>
              <a:buChar char="•"/>
            </a:pPr>
            <a:r>
              <a:rPr lang="en-US" sz="2400" dirty="0"/>
              <a:t> Thickness of each weld layer deposited in multi-pass welds</a:t>
            </a:r>
          </a:p>
        </p:txBody>
      </p:sp>
    </p:spTree>
    <p:extLst>
      <p:ext uri="{BB962C8B-B14F-4D97-AF65-F5344CB8AC3E}">
        <p14:creationId xmlns:p14="http://schemas.microsoft.com/office/powerpoint/2010/main" val="273283855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WelDing</a:t>
            </a:r>
            <a:r>
              <a:rPr lang="en-US" dirty="0"/>
              <a:t> positions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77</a:t>
            </a:fld>
            <a:endParaRPr lang="en-US" altLang="en-US"/>
          </a:p>
        </p:txBody>
      </p:sp>
      <p:sp>
        <p:nvSpPr>
          <p:cNvPr id="11" name="Content Placeholder 2"/>
          <p:cNvSpPr>
            <a:spLocks noGrp="1"/>
          </p:cNvSpPr>
          <p:nvPr>
            <p:ph idx="1"/>
          </p:nvPr>
        </p:nvSpPr>
        <p:spPr>
          <a:xfrm>
            <a:off x="768096" y="1898469"/>
            <a:ext cx="8090154" cy="4410891"/>
          </a:xfrm>
        </p:spPr>
        <p:txBody>
          <a:bodyPr>
            <a:normAutofit/>
          </a:bodyPr>
          <a:lstStyle/>
          <a:p>
            <a:pPr marL="0" indent="0">
              <a:buNone/>
            </a:pPr>
            <a:r>
              <a:rPr lang="en-US" dirty="0"/>
              <a:t>Basic weld positions are:</a:t>
            </a:r>
          </a:p>
          <a:p>
            <a:pPr>
              <a:buFont typeface="Arial" panose="020B0604020202020204" pitchFamily="34" charset="0"/>
              <a:buChar char="•"/>
            </a:pPr>
            <a:r>
              <a:rPr lang="en-US" dirty="0"/>
              <a:t>  Flat: face of weld is horizontal and welding performed from </a:t>
            </a:r>
            <a:br>
              <a:rPr lang="en-US" dirty="0"/>
            </a:br>
            <a:r>
              <a:rPr lang="en-US" dirty="0"/>
              <a:t>  above</a:t>
            </a:r>
          </a:p>
          <a:p>
            <a:pPr>
              <a:buFont typeface="Arial" panose="020B0604020202020204" pitchFamily="34" charset="0"/>
              <a:buChar char="•"/>
            </a:pPr>
            <a:r>
              <a:rPr lang="en-US" dirty="0"/>
              <a:t>  Horizontal: axis of weld is horizontal</a:t>
            </a:r>
          </a:p>
          <a:p>
            <a:pPr>
              <a:buFont typeface="Arial" panose="020B0604020202020204" pitchFamily="34" charset="0"/>
              <a:buChar char="•"/>
            </a:pPr>
            <a:r>
              <a:rPr lang="en-US" dirty="0"/>
              <a:t>  Vertical: axis of weld is vertical</a:t>
            </a:r>
          </a:p>
          <a:p>
            <a:pPr>
              <a:buFont typeface="Arial" panose="020B0604020202020204" pitchFamily="34" charset="0"/>
              <a:buChar char="•"/>
            </a:pPr>
            <a:r>
              <a:rPr lang="en-US" dirty="0"/>
              <a:t>  Overhead: welding performed from the underside of the joint</a:t>
            </a:r>
          </a:p>
        </p:txBody>
      </p:sp>
    </p:spTree>
    <p:extLst>
      <p:ext uri="{BB962C8B-B14F-4D97-AF65-F5344CB8AC3E}">
        <p14:creationId xmlns:p14="http://schemas.microsoft.com/office/powerpoint/2010/main" val="28278568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err="1"/>
              <a:t>WelDing</a:t>
            </a:r>
            <a:r>
              <a:rPr lang="en-US" dirty="0"/>
              <a:t> positions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78</a:t>
            </a:fld>
            <a:endParaRPr lang="en-US" altLang="en-US"/>
          </a:p>
        </p:txBody>
      </p:sp>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251" r="13206"/>
          <a:stretch/>
        </p:blipFill>
        <p:spPr bwMode="auto">
          <a:xfrm rot="14690946">
            <a:off x="746392" y="2081539"/>
            <a:ext cx="2065422" cy="2190660"/>
          </a:xfrm>
          <a:prstGeom prst="rect">
            <a:avLst/>
          </a:prstGeom>
          <a:noFill/>
          <a:ln>
            <a:noFill/>
          </a:ln>
          <a:effectLst/>
          <a:scene3d>
            <a:camera prst="orthographicFront">
              <a:rot lat="1200000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Straight Connector 7"/>
          <p:cNvCxnSpPr/>
          <p:nvPr/>
        </p:nvCxnSpPr>
        <p:spPr>
          <a:xfrm flipV="1">
            <a:off x="381552" y="2500184"/>
            <a:ext cx="2842863" cy="1337889"/>
          </a:xfrm>
          <a:prstGeom prst="line">
            <a:avLst/>
          </a:prstGeom>
          <a:ln w="28575">
            <a:prstDash val="dash"/>
          </a:ln>
        </p:spPr>
        <p:style>
          <a:lnRef idx="1">
            <a:schemeClr val="dk1"/>
          </a:lnRef>
          <a:fillRef idx="0">
            <a:schemeClr val="dk1"/>
          </a:fillRef>
          <a:effectRef idx="0">
            <a:schemeClr val="dk1"/>
          </a:effectRef>
          <a:fontRef idx="minor">
            <a:schemeClr val="tx1"/>
          </a:fontRef>
        </p:style>
      </p:cxnSp>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251" r="13206"/>
          <a:stretch/>
        </p:blipFill>
        <p:spPr bwMode="auto">
          <a:xfrm rot="16200000">
            <a:off x="5760765" y="905191"/>
            <a:ext cx="2065422" cy="2190660"/>
          </a:xfrm>
          <a:prstGeom prst="rect">
            <a:avLst/>
          </a:prstGeom>
          <a:noFill/>
          <a:ln>
            <a:noFill/>
          </a:ln>
          <a:effectLst/>
          <a:scene3d>
            <a:camera prst="orthographicFront">
              <a:rot lat="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3" name="Straight Connector 12"/>
          <p:cNvCxnSpPr/>
          <p:nvPr/>
        </p:nvCxnSpPr>
        <p:spPr>
          <a:xfrm>
            <a:off x="3266650" y="4280044"/>
            <a:ext cx="42033" cy="2464980"/>
          </a:xfrm>
          <a:prstGeom prst="line">
            <a:avLst/>
          </a:prstGeom>
          <a:ln w="28575">
            <a:prstDash val="dash"/>
          </a:ln>
        </p:spPr>
        <p:style>
          <a:lnRef idx="1">
            <a:schemeClr val="dk1"/>
          </a:lnRef>
          <a:fillRef idx="0">
            <a:schemeClr val="dk1"/>
          </a:fillRef>
          <a:effectRef idx="0">
            <a:schemeClr val="dk1"/>
          </a:effectRef>
          <a:fontRef idx="minor">
            <a:schemeClr val="tx1"/>
          </a:fontRef>
        </p:style>
      </p:cxnSp>
      <p:pic>
        <p:nvPicPr>
          <p:cNvPr id="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251" r="13206"/>
          <a:stretch/>
        </p:blipFill>
        <p:spPr bwMode="auto">
          <a:xfrm>
            <a:off x="2203715" y="4417204"/>
            <a:ext cx="2065422" cy="2190660"/>
          </a:xfrm>
          <a:prstGeom prst="rect">
            <a:avLst/>
          </a:prstGeom>
          <a:noFill/>
          <a:ln>
            <a:noFill/>
          </a:ln>
          <a:effectLst/>
          <a:scene3d>
            <a:camera prst="orthographicFront">
              <a:rot lat="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 name="Rectangle 114"/>
          <p:cNvSpPr/>
          <p:nvPr/>
        </p:nvSpPr>
        <p:spPr>
          <a:xfrm rot="20375149">
            <a:off x="6869726" y="4349100"/>
            <a:ext cx="1716387" cy="1099018"/>
          </a:xfrm>
          <a:custGeom>
            <a:avLst/>
            <a:gdLst>
              <a:gd name="connsiteX0" fmla="*/ 0 w 1923083"/>
              <a:gd name="connsiteY0" fmla="*/ 0 h 297920"/>
              <a:gd name="connsiteX1" fmla="*/ 1923083 w 1923083"/>
              <a:gd name="connsiteY1" fmla="*/ 0 h 297920"/>
              <a:gd name="connsiteX2" fmla="*/ 1923083 w 1923083"/>
              <a:gd name="connsiteY2" fmla="*/ 297920 h 297920"/>
              <a:gd name="connsiteX3" fmla="*/ 0 w 1923083"/>
              <a:gd name="connsiteY3" fmla="*/ 297920 h 297920"/>
              <a:gd name="connsiteX4" fmla="*/ 0 w 1923083"/>
              <a:gd name="connsiteY4" fmla="*/ 0 h 297920"/>
              <a:gd name="connsiteX0" fmla="*/ 0 w 1923083"/>
              <a:gd name="connsiteY0" fmla="*/ 0 h 322805"/>
              <a:gd name="connsiteX1" fmla="*/ 1923083 w 1923083"/>
              <a:gd name="connsiteY1" fmla="*/ 0 h 322805"/>
              <a:gd name="connsiteX2" fmla="*/ 1541522 w 1923083"/>
              <a:gd name="connsiteY2" fmla="*/ 322805 h 322805"/>
              <a:gd name="connsiteX3" fmla="*/ 0 w 1923083"/>
              <a:gd name="connsiteY3" fmla="*/ 297920 h 322805"/>
              <a:gd name="connsiteX4" fmla="*/ 0 w 1923083"/>
              <a:gd name="connsiteY4" fmla="*/ 0 h 322805"/>
              <a:gd name="connsiteX0" fmla="*/ 0 w 1668187"/>
              <a:gd name="connsiteY0" fmla="*/ 5002 h 327807"/>
              <a:gd name="connsiteX1" fmla="*/ 1668187 w 1668187"/>
              <a:gd name="connsiteY1" fmla="*/ 0 h 327807"/>
              <a:gd name="connsiteX2" fmla="*/ 1541522 w 1668187"/>
              <a:gd name="connsiteY2" fmla="*/ 327807 h 327807"/>
              <a:gd name="connsiteX3" fmla="*/ 0 w 1668187"/>
              <a:gd name="connsiteY3" fmla="*/ 302922 h 327807"/>
              <a:gd name="connsiteX4" fmla="*/ 0 w 1668187"/>
              <a:gd name="connsiteY4" fmla="*/ 5002 h 327807"/>
              <a:gd name="connsiteX0" fmla="*/ 52183 w 1668187"/>
              <a:gd name="connsiteY0" fmla="*/ 37262 h 327807"/>
              <a:gd name="connsiteX1" fmla="*/ 1668187 w 1668187"/>
              <a:gd name="connsiteY1" fmla="*/ 0 h 327807"/>
              <a:gd name="connsiteX2" fmla="*/ 1541522 w 1668187"/>
              <a:gd name="connsiteY2" fmla="*/ 327807 h 327807"/>
              <a:gd name="connsiteX3" fmla="*/ 0 w 1668187"/>
              <a:gd name="connsiteY3" fmla="*/ 302922 h 327807"/>
              <a:gd name="connsiteX4" fmla="*/ 52183 w 1668187"/>
              <a:gd name="connsiteY4" fmla="*/ 37262 h 327807"/>
              <a:gd name="connsiteX0" fmla="*/ 0 w 1936396"/>
              <a:gd name="connsiteY0" fmla="*/ 0 h 1154382"/>
              <a:gd name="connsiteX1" fmla="*/ 1936396 w 1936396"/>
              <a:gd name="connsiteY1" fmla="*/ 826575 h 1154382"/>
              <a:gd name="connsiteX2" fmla="*/ 1809731 w 1936396"/>
              <a:gd name="connsiteY2" fmla="*/ 1154382 h 1154382"/>
              <a:gd name="connsiteX3" fmla="*/ 268209 w 1936396"/>
              <a:gd name="connsiteY3" fmla="*/ 1129497 h 1154382"/>
              <a:gd name="connsiteX4" fmla="*/ 0 w 1936396"/>
              <a:gd name="connsiteY4" fmla="*/ 0 h 1154382"/>
              <a:gd name="connsiteX0" fmla="*/ 0 w 1974167"/>
              <a:gd name="connsiteY0" fmla="*/ 0 h 1052897"/>
              <a:gd name="connsiteX1" fmla="*/ 1974167 w 1974167"/>
              <a:gd name="connsiteY1" fmla="*/ 725090 h 1052897"/>
              <a:gd name="connsiteX2" fmla="*/ 1847502 w 1974167"/>
              <a:gd name="connsiteY2" fmla="*/ 1052897 h 1052897"/>
              <a:gd name="connsiteX3" fmla="*/ 305980 w 1974167"/>
              <a:gd name="connsiteY3" fmla="*/ 1028012 h 1052897"/>
              <a:gd name="connsiteX4" fmla="*/ 0 w 1974167"/>
              <a:gd name="connsiteY4" fmla="*/ 0 h 1052897"/>
              <a:gd name="connsiteX0" fmla="*/ 0 w 1847502"/>
              <a:gd name="connsiteY0" fmla="*/ 0 h 1052897"/>
              <a:gd name="connsiteX1" fmla="*/ 1608081 w 1847502"/>
              <a:gd name="connsiteY1" fmla="*/ 742895 h 1052897"/>
              <a:gd name="connsiteX2" fmla="*/ 1847502 w 1847502"/>
              <a:gd name="connsiteY2" fmla="*/ 1052897 h 1052897"/>
              <a:gd name="connsiteX3" fmla="*/ 305980 w 1847502"/>
              <a:gd name="connsiteY3" fmla="*/ 1028012 h 1052897"/>
              <a:gd name="connsiteX4" fmla="*/ 0 w 1847502"/>
              <a:gd name="connsiteY4" fmla="*/ 0 h 1052897"/>
              <a:gd name="connsiteX0" fmla="*/ 0 w 1608081"/>
              <a:gd name="connsiteY0" fmla="*/ 0 h 1099018"/>
              <a:gd name="connsiteX1" fmla="*/ 1608081 w 1608081"/>
              <a:gd name="connsiteY1" fmla="*/ 742895 h 1099018"/>
              <a:gd name="connsiteX2" fmla="*/ 1419525 w 1608081"/>
              <a:gd name="connsiteY2" fmla="*/ 1099018 h 1099018"/>
              <a:gd name="connsiteX3" fmla="*/ 305980 w 1608081"/>
              <a:gd name="connsiteY3" fmla="*/ 1028012 h 1099018"/>
              <a:gd name="connsiteX4" fmla="*/ 0 w 1608081"/>
              <a:gd name="connsiteY4" fmla="*/ 0 h 1099018"/>
              <a:gd name="connsiteX0" fmla="*/ 108306 w 1716387"/>
              <a:gd name="connsiteY0" fmla="*/ 0 h 1099018"/>
              <a:gd name="connsiteX1" fmla="*/ 1716387 w 1716387"/>
              <a:gd name="connsiteY1" fmla="*/ 742895 h 1099018"/>
              <a:gd name="connsiteX2" fmla="*/ 1527831 w 1716387"/>
              <a:gd name="connsiteY2" fmla="*/ 1099018 h 1099018"/>
              <a:gd name="connsiteX3" fmla="*/ 0 w 1716387"/>
              <a:gd name="connsiteY3" fmla="*/ 347472 h 1099018"/>
              <a:gd name="connsiteX4" fmla="*/ 108306 w 1716387"/>
              <a:gd name="connsiteY4" fmla="*/ 0 h 1099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6387" h="1099018">
                <a:moveTo>
                  <a:pt x="108306" y="0"/>
                </a:moveTo>
                <a:lnTo>
                  <a:pt x="1716387" y="742895"/>
                </a:lnTo>
                <a:lnTo>
                  <a:pt x="1527831" y="1099018"/>
                </a:lnTo>
                <a:lnTo>
                  <a:pt x="0" y="347472"/>
                </a:lnTo>
                <a:lnTo>
                  <a:pt x="108306" y="0"/>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2" name="Group 171"/>
          <p:cNvGrpSpPr/>
          <p:nvPr/>
        </p:nvGrpSpPr>
        <p:grpSpPr>
          <a:xfrm>
            <a:off x="5286762" y="4735311"/>
            <a:ext cx="3260410" cy="931563"/>
            <a:chOff x="5286762" y="4735311"/>
            <a:chExt cx="3260410" cy="931563"/>
          </a:xfrm>
        </p:grpSpPr>
        <p:sp>
          <p:nvSpPr>
            <p:cNvPr id="115" name="Rectangle 114"/>
            <p:cNvSpPr/>
            <p:nvPr/>
          </p:nvSpPr>
          <p:spPr>
            <a:xfrm rot="20375149">
              <a:off x="5286762" y="4916769"/>
              <a:ext cx="1668187" cy="327807"/>
            </a:xfrm>
            <a:custGeom>
              <a:avLst/>
              <a:gdLst>
                <a:gd name="connsiteX0" fmla="*/ 0 w 1923083"/>
                <a:gd name="connsiteY0" fmla="*/ 0 h 297920"/>
                <a:gd name="connsiteX1" fmla="*/ 1923083 w 1923083"/>
                <a:gd name="connsiteY1" fmla="*/ 0 h 297920"/>
                <a:gd name="connsiteX2" fmla="*/ 1923083 w 1923083"/>
                <a:gd name="connsiteY2" fmla="*/ 297920 h 297920"/>
                <a:gd name="connsiteX3" fmla="*/ 0 w 1923083"/>
                <a:gd name="connsiteY3" fmla="*/ 297920 h 297920"/>
                <a:gd name="connsiteX4" fmla="*/ 0 w 1923083"/>
                <a:gd name="connsiteY4" fmla="*/ 0 h 297920"/>
                <a:gd name="connsiteX0" fmla="*/ 0 w 1923083"/>
                <a:gd name="connsiteY0" fmla="*/ 0 h 322805"/>
                <a:gd name="connsiteX1" fmla="*/ 1923083 w 1923083"/>
                <a:gd name="connsiteY1" fmla="*/ 0 h 322805"/>
                <a:gd name="connsiteX2" fmla="*/ 1541522 w 1923083"/>
                <a:gd name="connsiteY2" fmla="*/ 322805 h 322805"/>
                <a:gd name="connsiteX3" fmla="*/ 0 w 1923083"/>
                <a:gd name="connsiteY3" fmla="*/ 297920 h 322805"/>
                <a:gd name="connsiteX4" fmla="*/ 0 w 1923083"/>
                <a:gd name="connsiteY4" fmla="*/ 0 h 322805"/>
                <a:gd name="connsiteX0" fmla="*/ 0 w 1668187"/>
                <a:gd name="connsiteY0" fmla="*/ 5002 h 327807"/>
                <a:gd name="connsiteX1" fmla="*/ 1668187 w 1668187"/>
                <a:gd name="connsiteY1" fmla="*/ 0 h 327807"/>
                <a:gd name="connsiteX2" fmla="*/ 1541522 w 1668187"/>
                <a:gd name="connsiteY2" fmla="*/ 327807 h 327807"/>
                <a:gd name="connsiteX3" fmla="*/ 0 w 1668187"/>
                <a:gd name="connsiteY3" fmla="*/ 302922 h 327807"/>
                <a:gd name="connsiteX4" fmla="*/ 0 w 1668187"/>
                <a:gd name="connsiteY4" fmla="*/ 5002 h 327807"/>
                <a:gd name="connsiteX0" fmla="*/ 52183 w 1668187"/>
                <a:gd name="connsiteY0" fmla="*/ 37262 h 327807"/>
                <a:gd name="connsiteX1" fmla="*/ 1668187 w 1668187"/>
                <a:gd name="connsiteY1" fmla="*/ 0 h 327807"/>
                <a:gd name="connsiteX2" fmla="*/ 1541522 w 1668187"/>
                <a:gd name="connsiteY2" fmla="*/ 327807 h 327807"/>
                <a:gd name="connsiteX3" fmla="*/ 0 w 1668187"/>
                <a:gd name="connsiteY3" fmla="*/ 302922 h 327807"/>
                <a:gd name="connsiteX4" fmla="*/ 52183 w 1668187"/>
                <a:gd name="connsiteY4" fmla="*/ 37262 h 327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8187" h="327807">
                  <a:moveTo>
                    <a:pt x="52183" y="37262"/>
                  </a:moveTo>
                  <a:lnTo>
                    <a:pt x="1668187" y="0"/>
                  </a:lnTo>
                  <a:lnTo>
                    <a:pt x="1541522" y="327807"/>
                  </a:lnTo>
                  <a:lnTo>
                    <a:pt x="0" y="302922"/>
                  </a:lnTo>
                  <a:lnTo>
                    <a:pt x="52183" y="37262"/>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8" name="Straight Connector 117"/>
            <p:cNvCxnSpPr>
              <a:stCxn id="116" idx="2"/>
            </p:cNvCxnSpPr>
            <p:nvPr/>
          </p:nvCxnSpPr>
          <p:spPr>
            <a:xfrm flipH="1">
              <a:off x="6544349" y="5180034"/>
              <a:ext cx="2002823" cy="48684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1" name="Straight Connector 120"/>
            <p:cNvCxnSpPr/>
            <p:nvPr/>
          </p:nvCxnSpPr>
          <p:spPr>
            <a:xfrm>
              <a:off x="5397820" y="5512534"/>
              <a:ext cx="1146529" cy="1543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31" idx="0"/>
            </p:cNvCxnSpPr>
            <p:nvPr/>
          </p:nvCxnSpPr>
          <p:spPr>
            <a:xfrm flipH="1">
              <a:off x="5971087" y="5082533"/>
              <a:ext cx="1577611" cy="5071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31" idx="2"/>
            </p:cNvCxnSpPr>
            <p:nvPr/>
          </p:nvCxnSpPr>
          <p:spPr>
            <a:xfrm flipH="1">
              <a:off x="6171124" y="5107316"/>
              <a:ext cx="1696540" cy="5223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7773201" y="4735311"/>
              <a:ext cx="11231" cy="3453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Isosceles Triangle 130"/>
            <p:cNvSpPr/>
            <p:nvPr/>
          </p:nvSpPr>
          <p:spPr>
            <a:xfrm rot="427129">
              <a:off x="7562453" y="4861405"/>
              <a:ext cx="319578" cy="241862"/>
            </a:xfrm>
            <a:custGeom>
              <a:avLst/>
              <a:gdLst>
                <a:gd name="connsiteX0" fmla="*/ 0 w 426528"/>
                <a:gd name="connsiteY0" fmla="*/ 324437 h 324437"/>
                <a:gd name="connsiteX1" fmla="*/ 213264 w 426528"/>
                <a:gd name="connsiteY1" fmla="*/ 0 h 324437"/>
                <a:gd name="connsiteX2" fmla="*/ 426528 w 426528"/>
                <a:gd name="connsiteY2" fmla="*/ 324437 h 324437"/>
                <a:gd name="connsiteX3" fmla="*/ 0 w 426528"/>
                <a:gd name="connsiteY3" fmla="*/ 324437 h 324437"/>
                <a:gd name="connsiteX0" fmla="*/ 0 w 426528"/>
                <a:gd name="connsiteY0" fmla="*/ 251312 h 251312"/>
                <a:gd name="connsiteX1" fmla="*/ 210271 w 426528"/>
                <a:gd name="connsiteY1" fmla="*/ 0 h 251312"/>
                <a:gd name="connsiteX2" fmla="*/ 426528 w 426528"/>
                <a:gd name="connsiteY2" fmla="*/ 251312 h 251312"/>
                <a:gd name="connsiteX3" fmla="*/ 0 w 426528"/>
                <a:gd name="connsiteY3" fmla="*/ 251312 h 251312"/>
                <a:gd name="connsiteX0" fmla="*/ 0 w 319077"/>
                <a:gd name="connsiteY0" fmla="*/ 251312 h 264731"/>
                <a:gd name="connsiteX1" fmla="*/ 210271 w 319077"/>
                <a:gd name="connsiteY1" fmla="*/ 0 h 264731"/>
                <a:gd name="connsiteX2" fmla="*/ 319077 w 319077"/>
                <a:gd name="connsiteY2" fmla="*/ 264731 h 264731"/>
                <a:gd name="connsiteX3" fmla="*/ 0 w 319077"/>
                <a:gd name="connsiteY3" fmla="*/ 251312 h 264731"/>
                <a:gd name="connsiteX0" fmla="*/ 0 w 259383"/>
                <a:gd name="connsiteY0" fmla="*/ 243857 h 264731"/>
                <a:gd name="connsiteX1" fmla="*/ 150577 w 259383"/>
                <a:gd name="connsiteY1" fmla="*/ 0 h 264731"/>
                <a:gd name="connsiteX2" fmla="*/ 259383 w 259383"/>
                <a:gd name="connsiteY2" fmla="*/ 264731 h 264731"/>
                <a:gd name="connsiteX3" fmla="*/ 0 w 259383"/>
                <a:gd name="connsiteY3" fmla="*/ 243857 h 264731"/>
                <a:gd name="connsiteX0" fmla="*/ 0 w 319578"/>
                <a:gd name="connsiteY0" fmla="*/ 279667 h 279667"/>
                <a:gd name="connsiteX1" fmla="*/ 210772 w 319578"/>
                <a:gd name="connsiteY1" fmla="*/ 0 h 279667"/>
                <a:gd name="connsiteX2" fmla="*/ 319578 w 319578"/>
                <a:gd name="connsiteY2" fmla="*/ 264731 h 279667"/>
                <a:gd name="connsiteX3" fmla="*/ 0 w 319578"/>
                <a:gd name="connsiteY3" fmla="*/ 279667 h 279667"/>
                <a:gd name="connsiteX0" fmla="*/ 0 w 319578"/>
                <a:gd name="connsiteY0" fmla="*/ 241862 h 241862"/>
                <a:gd name="connsiteX1" fmla="*/ 199326 w 319578"/>
                <a:gd name="connsiteY1" fmla="*/ 0 h 241862"/>
                <a:gd name="connsiteX2" fmla="*/ 319578 w 319578"/>
                <a:gd name="connsiteY2" fmla="*/ 226926 h 241862"/>
                <a:gd name="connsiteX3" fmla="*/ 0 w 319578"/>
                <a:gd name="connsiteY3" fmla="*/ 241862 h 241862"/>
              </a:gdLst>
              <a:ahLst/>
              <a:cxnLst>
                <a:cxn ang="0">
                  <a:pos x="connsiteX0" y="connsiteY0"/>
                </a:cxn>
                <a:cxn ang="0">
                  <a:pos x="connsiteX1" y="connsiteY1"/>
                </a:cxn>
                <a:cxn ang="0">
                  <a:pos x="connsiteX2" y="connsiteY2"/>
                </a:cxn>
                <a:cxn ang="0">
                  <a:pos x="connsiteX3" y="connsiteY3"/>
                </a:cxn>
              </a:cxnLst>
              <a:rect l="l" t="t" r="r" b="b"/>
              <a:pathLst>
                <a:path w="319578" h="241862">
                  <a:moveTo>
                    <a:pt x="0" y="241862"/>
                  </a:moveTo>
                  <a:lnTo>
                    <a:pt x="199326" y="0"/>
                  </a:lnTo>
                  <a:lnTo>
                    <a:pt x="319578" y="226926"/>
                  </a:lnTo>
                  <a:lnTo>
                    <a:pt x="0" y="241862"/>
                  </a:ln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139" name="Straight Connector 138"/>
            <p:cNvCxnSpPr/>
            <p:nvPr/>
          </p:nvCxnSpPr>
          <p:spPr>
            <a:xfrm flipH="1" flipV="1">
              <a:off x="6067926" y="5558589"/>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2" name="Straight Connector 141"/>
            <p:cNvCxnSpPr/>
            <p:nvPr/>
          </p:nvCxnSpPr>
          <p:spPr>
            <a:xfrm flipH="1" flipV="1">
              <a:off x="6124212" y="554190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3" name="Straight Connector 142"/>
            <p:cNvCxnSpPr/>
            <p:nvPr/>
          </p:nvCxnSpPr>
          <p:spPr>
            <a:xfrm flipH="1" flipV="1">
              <a:off x="6165181" y="552184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4" name="Straight Connector 143"/>
            <p:cNvCxnSpPr/>
            <p:nvPr/>
          </p:nvCxnSpPr>
          <p:spPr>
            <a:xfrm flipH="1" flipV="1">
              <a:off x="6015465" y="557463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5" name="Straight Connector 144"/>
            <p:cNvCxnSpPr/>
            <p:nvPr/>
          </p:nvCxnSpPr>
          <p:spPr>
            <a:xfrm flipH="1" flipV="1">
              <a:off x="6266405" y="5490409"/>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6" name="Straight Connector 145"/>
            <p:cNvCxnSpPr/>
            <p:nvPr/>
          </p:nvCxnSpPr>
          <p:spPr>
            <a:xfrm flipH="1" flipV="1">
              <a:off x="6322691" y="547372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7" name="Straight Connector 146"/>
            <p:cNvCxnSpPr/>
            <p:nvPr/>
          </p:nvCxnSpPr>
          <p:spPr>
            <a:xfrm flipH="1" flipV="1">
              <a:off x="6363660" y="545366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8" name="Straight Connector 147"/>
            <p:cNvCxnSpPr/>
            <p:nvPr/>
          </p:nvCxnSpPr>
          <p:spPr>
            <a:xfrm flipH="1" flipV="1">
              <a:off x="6213944" y="550645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49" name="Straight Connector 148"/>
            <p:cNvCxnSpPr/>
            <p:nvPr/>
          </p:nvCxnSpPr>
          <p:spPr>
            <a:xfrm flipH="1" flipV="1">
              <a:off x="6489049" y="542222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0" name="Straight Connector 149"/>
            <p:cNvCxnSpPr/>
            <p:nvPr/>
          </p:nvCxnSpPr>
          <p:spPr>
            <a:xfrm flipH="1" flipV="1">
              <a:off x="6545335" y="540554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1" name="Straight Connector 150"/>
            <p:cNvCxnSpPr/>
            <p:nvPr/>
          </p:nvCxnSpPr>
          <p:spPr>
            <a:xfrm flipH="1" flipV="1">
              <a:off x="6586304" y="5385487"/>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2" name="Straight Connector 151"/>
            <p:cNvCxnSpPr/>
            <p:nvPr/>
          </p:nvCxnSpPr>
          <p:spPr>
            <a:xfrm flipH="1" flipV="1">
              <a:off x="6436588" y="543827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3" name="Straight Connector 152"/>
            <p:cNvCxnSpPr/>
            <p:nvPr/>
          </p:nvCxnSpPr>
          <p:spPr>
            <a:xfrm flipH="1" flipV="1">
              <a:off x="6687528" y="535404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4" name="Straight Connector 153"/>
            <p:cNvCxnSpPr/>
            <p:nvPr/>
          </p:nvCxnSpPr>
          <p:spPr>
            <a:xfrm flipH="1" flipV="1">
              <a:off x="6743814" y="533736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5" name="Straight Connector 154"/>
            <p:cNvCxnSpPr/>
            <p:nvPr/>
          </p:nvCxnSpPr>
          <p:spPr>
            <a:xfrm flipH="1" flipV="1">
              <a:off x="6784783" y="5317307"/>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6" name="Straight Connector 155"/>
            <p:cNvCxnSpPr/>
            <p:nvPr/>
          </p:nvCxnSpPr>
          <p:spPr>
            <a:xfrm flipH="1" flipV="1">
              <a:off x="6635067" y="537009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7" name="Straight Connector 156"/>
            <p:cNvCxnSpPr/>
            <p:nvPr/>
          </p:nvCxnSpPr>
          <p:spPr>
            <a:xfrm flipH="1" flipV="1">
              <a:off x="6874894" y="5306991"/>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8" name="Straight Connector 157"/>
            <p:cNvCxnSpPr/>
            <p:nvPr/>
          </p:nvCxnSpPr>
          <p:spPr>
            <a:xfrm flipH="1" flipV="1">
              <a:off x="6935918" y="5290947"/>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59" name="Straight Connector 158"/>
            <p:cNvCxnSpPr/>
            <p:nvPr/>
          </p:nvCxnSpPr>
          <p:spPr>
            <a:xfrm flipH="1" flipV="1">
              <a:off x="7037142" y="5251486"/>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0" name="Straight Connector 159"/>
            <p:cNvCxnSpPr/>
            <p:nvPr/>
          </p:nvCxnSpPr>
          <p:spPr>
            <a:xfrm flipH="1" flipV="1">
              <a:off x="7093428" y="5234800"/>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1" name="Straight Connector 160"/>
            <p:cNvCxnSpPr/>
            <p:nvPr/>
          </p:nvCxnSpPr>
          <p:spPr>
            <a:xfrm flipH="1" flipV="1">
              <a:off x="6996714" y="527555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2" name="Straight Connector 161"/>
            <p:cNvCxnSpPr/>
            <p:nvPr/>
          </p:nvCxnSpPr>
          <p:spPr>
            <a:xfrm flipH="1" flipV="1">
              <a:off x="7161153" y="521749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3" name="Straight Connector 162"/>
            <p:cNvCxnSpPr/>
            <p:nvPr/>
          </p:nvCxnSpPr>
          <p:spPr>
            <a:xfrm flipH="1" flipV="1">
              <a:off x="7262377" y="5186054"/>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4" name="Straight Connector 163"/>
            <p:cNvCxnSpPr/>
            <p:nvPr/>
          </p:nvCxnSpPr>
          <p:spPr>
            <a:xfrm flipH="1" flipV="1">
              <a:off x="7318663" y="516936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5" name="Straight Connector 164"/>
            <p:cNvCxnSpPr/>
            <p:nvPr/>
          </p:nvCxnSpPr>
          <p:spPr>
            <a:xfrm flipH="1" flipV="1">
              <a:off x="7359632" y="514931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6" name="Straight Connector 165"/>
            <p:cNvCxnSpPr/>
            <p:nvPr/>
          </p:nvCxnSpPr>
          <p:spPr>
            <a:xfrm flipH="1" flipV="1">
              <a:off x="7209916" y="5202098"/>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7" name="Straight Connector 166"/>
            <p:cNvCxnSpPr/>
            <p:nvPr/>
          </p:nvCxnSpPr>
          <p:spPr>
            <a:xfrm flipH="1" flipV="1">
              <a:off x="7485021" y="5117873"/>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8" name="Straight Connector 167"/>
            <p:cNvCxnSpPr/>
            <p:nvPr/>
          </p:nvCxnSpPr>
          <p:spPr>
            <a:xfrm flipH="1" flipV="1">
              <a:off x="7541307" y="5101187"/>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69" name="Straight Connector 168"/>
            <p:cNvCxnSpPr/>
            <p:nvPr/>
          </p:nvCxnSpPr>
          <p:spPr>
            <a:xfrm flipH="1" flipV="1">
              <a:off x="7582276" y="5081132"/>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70" name="Straight Connector 169"/>
            <p:cNvCxnSpPr/>
            <p:nvPr/>
          </p:nvCxnSpPr>
          <p:spPr>
            <a:xfrm flipH="1" flipV="1">
              <a:off x="7432560" y="5133917"/>
              <a:ext cx="206394" cy="31115"/>
            </a:xfrm>
            <a:prstGeom prst="line">
              <a:avLst/>
            </a:prstGeom>
          </p:spPr>
          <p:style>
            <a:lnRef idx="1">
              <a:schemeClr val="dk1"/>
            </a:lnRef>
            <a:fillRef idx="0">
              <a:schemeClr val="dk1"/>
            </a:fillRef>
            <a:effectRef idx="0">
              <a:schemeClr val="dk1"/>
            </a:effectRef>
            <a:fontRef idx="minor">
              <a:schemeClr val="tx1"/>
            </a:fontRef>
          </p:style>
        </p:cxnSp>
        <p:cxnSp>
          <p:nvCxnSpPr>
            <p:cNvPr id="171" name="Straight Connector 170"/>
            <p:cNvCxnSpPr/>
            <p:nvPr/>
          </p:nvCxnSpPr>
          <p:spPr>
            <a:xfrm flipH="1" flipV="1">
              <a:off x="7631039" y="5065737"/>
              <a:ext cx="206394" cy="31115"/>
            </a:xfrm>
            <a:prstGeom prst="line">
              <a:avLst/>
            </a:prstGeom>
          </p:spPr>
          <p:style>
            <a:lnRef idx="1">
              <a:schemeClr val="dk1"/>
            </a:lnRef>
            <a:fillRef idx="0">
              <a:schemeClr val="dk1"/>
            </a:fillRef>
            <a:effectRef idx="0">
              <a:schemeClr val="dk1"/>
            </a:effectRef>
            <a:fontRef idx="minor">
              <a:schemeClr val="tx1"/>
            </a:fontRef>
          </p:style>
        </p:cxnSp>
      </p:grpSp>
      <p:sp>
        <p:nvSpPr>
          <p:cNvPr id="173" name="Content Placeholder 2"/>
          <p:cNvSpPr>
            <a:spLocks noGrp="1"/>
          </p:cNvSpPr>
          <p:nvPr>
            <p:ph idx="1"/>
          </p:nvPr>
        </p:nvSpPr>
        <p:spPr>
          <a:xfrm>
            <a:off x="5616753" y="3009130"/>
            <a:ext cx="2441397" cy="464555"/>
          </a:xfrm>
        </p:spPr>
        <p:txBody>
          <a:bodyPr>
            <a:normAutofit/>
          </a:bodyPr>
          <a:lstStyle/>
          <a:p>
            <a:pPr marL="0" indent="0">
              <a:buNone/>
            </a:pPr>
            <a:r>
              <a:rPr lang="en-US" u="sng" dirty="0"/>
              <a:t>Horizontal Position</a:t>
            </a:r>
          </a:p>
        </p:txBody>
      </p:sp>
      <p:sp>
        <p:nvSpPr>
          <p:cNvPr id="174" name="Content Placeholder 2"/>
          <p:cNvSpPr txBox="1">
            <a:spLocks/>
          </p:cNvSpPr>
          <p:nvPr/>
        </p:nvSpPr>
        <p:spPr>
          <a:xfrm>
            <a:off x="5616753" y="5763643"/>
            <a:ext cx="2441397" cy="46455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u="sng" dirty="0"/>
              <a:t>Overhead Position</a:t>
            </a:r>
          </a:p>
        </p:txBody>
      </p:sp>
      <p:sp>
        <p:nvSpPr>
          <p:cNvPr id="175" name="Content Placeholder 2"/>
          <p:cNvSpPr txBox="1">
            <a:spLocks/>
          </p:cNvSpPr>
          <p:nvPr/>
        </p:nvSpPr>
        <p:spPr>
          <a:xfrm>
            <a:off x="126815" y="6143309"/>
            <a:ext cx="2441397" cy="46455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u="sng" dirty="0"/>
              <a:t>Vertical Position</a:t>
            </a:r>
          </a:p>
        </p:txBody>
      </p:sp>
      <p:sp>
        <p:nvSpPr>
          <p:cNvPr id="176" name="Content Placeholder 2"/>
          <p:cNvSpPr txBox="1">
            <a:spLocks/>
          </p:cNvSpPr>
          <p:nvPr/>
        </p:nvSpPr>
        <p:spPr>
          <a:xfrm>
            <a:off x="2956423" y="2713925"/>
            <a:ext cx="2441397" cy="464555"/>
          </a:xfrm>
          <a:prstGeom prst="rect">
            <a:avLst/>
          </a:prstGeom>
        </p:spPr>
        <p:txBody>
          <a:bodyPr vert="horz" lIns="45720" tIns="45720" rIns="4572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marL="0" indent="0">
              <a:buFont typeface="Tw Cen MT" panose="020B0602020104020603" pitchFamily="34" charset="0"/>
              <a:buNone/>
            </a:pPr>
            <a:r>
              <a:rPr lang="en-US" u="sng" dirty="0"/>
              <a:t>Flat Position</a:t>
            </a:r>
          </a:p>
        </p:txBody>
      </p:sp>
    </p:spTree>
    <p:extLst>
      <p:ext uri="{BB962C8B-B14F-4D97-AF65-F5344CB8AC3E}">
        <p14:creationId xmlns:p14="http://schemas.microsoft.com/office/powerpoint/2010/main" val="30686633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r>
              <a:rPr lang="en-US" b="1" u="sng" dirty="0">
                <a:solidFill>
                  <a:schemeClr val="tx2"/>
                </a:solidFill>
              </a:rPr>
              <a:t>Joint Types</a:t>
            </a:r>
            <a:r>
              <a:rPr lang="en-US" b="1" dirty="0">
                <a:solidFill>
                  <a:schemeClr val="tx2"/>
                </a:solidFill>
              </a:rPr>
              <a:t>: </a:t>
            </a:r>
            <a:r>
              <a:rPr lang="en-US" dirty="0"/>
              <a:t>affects the type of weld</a:t>
            </a:r>
          </a:p>
        </p:txBody>
      </p:sp>
      <p:sp>
        <p:nvSpPr>
          <p:cNvPr id="19" name="Slide Number Placeholder 18"/>
          <p:cNvSpPr>
            <a:spLocks noGrp="1"/>
          </p:cNvSpPr>
          <p:nvPr>
            <p:ph type="sldNum" sz="quarter" idx="12"/>
          </p:nvPr>
        </p:nvSpPr>
        <p:spPr/>
        <p:txBody>
          <a:bodyPr/>
          <a:lstStyle/>
          <a:p>
            <a:fld id="{9DBAC5ED-916B-4A4B-9960-52DDD2B57D0D}" type="slidenum">
              <a:rPr lang="en-US" altLang="en-US" smtClean="0"/>
              <a:pPr/>
              <a:t>79</a:t>
            </a:fld>
            <a:endParaRPr lang="en-US" altLang="en-US"/>
          </a:p>
        </p:txBody>
      </p:sp>
      <p:grpSp>
        <p:nvGrpSpPr>
          <p:cNvPr id="5" name="Group 4"/>
          <p:cNvGrpSpPr/>
          <p:nvPr/>
        </p:nvGrpSpPr>
        <p:grpSpPr>
          <a:xfrm>
            <a:off x="931382" y="2461458"/>
            <a:ext cx="6515781" cy="4146406"/>
            <a:chOff x="931382" y="2461458"/>
            <a:chExt cx="6515781" cy="4146406"/>
          </a:xfrm>
        </p:grpSpPr>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382" y="2461458"/>
              <a:ext cx="6515781" cy="4146406"/>
            </a:xfrm>
            <a:prstGeom prst="rect">
              <a:avLst/>
            </a:prstGeom>
          </p:spPr>
        </p:pic>
        <p:sp>
          <p:nvSpPr>
            <p:cNvPr id="4" name="Rectangle 3"/>
            <p:cNvSpPr/>
            <p:nvPr/>
          </p:nvSpPr>
          <p:spPr>
            <a:xfrm>
              <a:off x="4984955" y="4291781"/>
              <a:ext cx="2462208" cy="23160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740157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Structural Bolts</a:t>
            </a:r>
          </a:p>
        </p:txBody>
      </p:sp>
      <p:sp>
        <p:nvSpPr>
          <p:cNvPr id="3" name="Content Placeholder 2"/>
          <p:cNvSpPr>
            <a:spLocks noGrp="1"/>
          </p:cNvSpPr>
          <p:nvPr>
            <p:ph idx="1"/>
          </p:nvPr>
        </p:nvSpPr>
        <p:spPr>
          <a:xfrm>
            <a:off x="768096" y="1898469"/>
            <a:ext cx="8206284" cy="4410891"/>
          </a:xfrm>
        </p:spPr>
        <p:txBody>
          <a:bodyPr>
            <a:normAutofit/>
          </a:bodyPr>
          <a:lstStyle/>
          <a:p>
            <a:pPr lvl="1">
              <a:buFont typeface="Arial" panose="020B0604020202020204" pitchFamily="34" charset="0"/>
              <a:buChar char="•"/>
            </a:pPr>
            <a:r>
              <a:rPr lang="en-US" sz="2400" dirty="0"/>
              <a:t>  Structural bolts are commonly high strength bolts that comply </a:t>
            </a:r>
            <a:br>
              <a:rPr lang="en-US" sz="2400" dirty="0"/>
            </a:br>
            <a:r>
              <a:rPr lang="en-US" sz="2400" dirty="0"/>
              <a:t>  with ASTM F3125 or F3148. </a:t>
            </a:r>
          </a:p>
          <a:p>
            <a:pPr marL="128016" lvl="1" indent="0">
              <a:buNone/>
            </a:pPr>
            <a:endParaRPr lang="en-US" sz="2400" dirty="0"/>
          </a:p>
          <a:p>
            <a:pPr lvl="1">
              <a:buFont typeface="Arial" panose="020B0604020202020204" pitchFamily="34" charset="0"/>
              <a:buChar char="•"/>
            </a:pPr>
            <a:r>
              <a:rPr lang="en-US" sz="2400" dirty="0"/>
              <a:t>  They come in multiple types:</a:t>
            </a:r>
          </a:p>
          <a:p>
            <a:pPr marL="128016" lvl="1" indent="0">
              <a:buNone/>
            </a:pPr>
            <a:r>
              <a:rPr lang="en-US" sz="2400" dirty="0"/>
              <a:t>	-  Heavy hex head or button head</a:t>
            </a:r>
          </a:p>
          <a:p>
            <a:pPr marL="128016" lvl="1" indent="0">
              <a:buNone/>
            </a:pPr>
            <a:r>
              <a:rPr lang="en-US" sz="2400" dirty="0"/>
              <a:t>	-  Plain ends, fixed splines or twist-off splines</a:t>
            </a:r>
          </a:p>
          <a:p>
            <a:pPr marL="128016" lvl="1" indent="0">
              <a:buNone/>
            </a:pPr>
            <a:r>
              <a:rPr lang="en-US" sz="2400" dirty="0"/>
              <a:t>	-  Plain or weathering </a:t>
            </a:r>
          </a:p>
          <a:p>
            <a:pPr marL="128016" lvl="1" indent="0">
              <a:buNone/>
            </a:pPr>
            <a:r>
              <a:rPr lang="en-US" sz="2400" dirty="0"/>
              <a:t>	-  Different strengths (120, 144, 150 and 200 </a:t>
            </a:r>
            <a:r>
              <a:rPr lang="en-US" sz="2400" dirty="0" err="1"/>
              <a:t>ksi</a:t>
            </a:r>
            <a:r>
              <a:rPr lang="en-US" sz="2400" dirty="0"/>
              <a:t> tensile)</a:t>
            </a:r>
          </a:p>
          <a:p>
            <a:pPr marL="128016" lvl="1" indent="0">
              <a:buNone/>
            </a:pPr>
            <a:r>
              <a:rPr lang="en-US" sz="2400" dirty="0"/>
              <a:t>	-  Non-coated or coated</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8</a:t>
            </a:fld>
            <a:endParaRPr lang="en-US" altLang="en-US"/>
          </a:p>
        </p:txBody>
      </p:sp>
    </p:spTree>
    <p:extLst>
      <p:ext uri="{BB962C8B-B14F-4D97-AF65-F5344CB8AC3E}">
        <p14:creationId xmlns:p14="http://schemas.microsoft.com/office/powerpoint/2010/main" val="25151535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r>
              <a:rPr lang="en-US" b="1" u="sng" dirty="0">
                <a:solidFill>
                  <a:schemeClr val="tx2"/>
                </a:solidFill>
              </a:rPr>
              <a:t>Primary Weld Types</a:t>
            </a:r>
            <a:r>
              <a:rPr lang="en-US" b="1" dirty="0">
                <a:solidFill>
                  <a:schemeClr val="tx2"/>
                </a:solidFill>
              </a:rPr>
              <a:t>:</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80</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4411" t="6416" r="6360" b="11305"/>
          <a:stretch/>
        </p:blipFill>
        <p:spPr>
          <a:xfrm>
            <a:off x="1184031" y="2321169"/>
            <a:ext cx="6321016" cy="3845169"/>
          </a:xfrm>
          <a:prstGeom prst="rect">
            <a:avLst/>
          </a:prstGeom>
        </p:spPr>
      </p:pic>
    </p:spTree>
    <p:extLst>
      <p:ext uri="{BB962C8B-B14F-4D97-AF65-F5344CB8AC3E}">
        <p14:creationId xmlns:p14="http://schemas.microsoft.com/office/powerpoint/2010/main" val="85481872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endParaRPr lang="en-US"/>
          </a:p>
        </p:txBody>
      </p:sp>
      <p:grpSp>
        <p:nvGrpSpPr>
          <p:cNvPr id="4" name="Group 6"/>
          <p:cNvGrpSpPr>
            <a:grpSpLocks/>
          </p:cNvGrpSpPr>
          <p:nvPr/>
        </p:nvGrpSpPr>
        <p:grpSpPr bwMode="auto">
          <a:xfrm>
            <a:off x="632460" y="1706880"/>
            <a:ext cx="2590800" cy="3657600"/>
            <a:chOff x="1248" y="1296"/>
            <a:chExt cx="1632" cy="2304"/>
          </a:xfrm>
        </p:grpSpPr>
        <p:sp>
          <p:nvSpPr>
            <p:cNvPr id="5" name="Freeform 7"/>
            <p:cNvSpPr>
              <a:spLocks/>
            </p:cNvSpPr>
            <p:nvPr/>
          </p:nvSpPr>
          <p:spPr bwMode="auto">
            <a:xfrm flipV="1">
              <a:off x="1440" y="3072"/>
              <a:ext cx="256" cy="328"/>
            </a:xfrm>
            <a:custGeom>
              <a:avLst/>
              <a:gdLst>
                <a:gd name="T0" fmla="*/ 256 w 256"/>
                <a:gd name="T1" fmla="*/ 40 h 328"/>
                <a:gd name="T2" fmla="*/ 204 w 256"/>
                <a:gd name="T3" fmla="*/ 24 h 328"/>
                <a:gd name="T4" fmla="*/ 138 w 256"/>
                <a:gd name="T5" fmla="*/ 0 h 328"/>
                <a:gd name="T6" fmla="*/ 48 w 256"/>
                <a:gd name="T7" fmla="*/ 2 h 328"/>
                <a:gd name="T8" fmla="*/ 0 w 256"/>
                <a:gd name="T9" fmla="*/ 136 h 328"/>
                <a:gd name="T10" fmla="*/ 48 w 256"/>
                <a:gd name="T11" fmla="*/ 328 h 328"/>
                <a:gd name="T12" fmla="*/ 240 w 256"/>
                <a:gd name="T13" fmla="*/ 136 h 328"/>
                <a:gd name="T14" fmla="*/ 240 w 256"/>
                <a:gd name="T15" fmla="*/ 40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328">
                  <a:moveTo>
                    <a:pt x="256" y="40"/>
                  </a:moveTo>
                  <a:cubicBezTo>
                    <a:pt x="237" y="38"/>
                    <a:pt x="223" y="27"/>
                    <a:pt x="204" y="24"/>
                  </a:cubicBezTo>
                  <a:cubicBezTo>
                    <a:pt x="182" y="13"/>
                    <a:pt x="162" y="5"/>
                    <a:pt x="138" y="0"/>
                  </a:cubicBezTo>
                  <a:cubicBezTo>
                    <a:pt x="49" y="2"/>
                    <a:pt x="79" y="2"/>
                    <a:pt x="48" y="2"/>
                  </a:cubicBezTo>
                  <a:lnTo>
                    <a:pt x="0" y="136"/>
                  </a:lnTo>
                  <a:lnTo>
                    <a:pt x="48" y="328"/>
                  </a:lnTo>
                  <a:lnTo>
                    <a:pt x="240" y="136"/>
                  </a:lnTo>
                  <a:lnTo>
                    <a:pt x="240" y="40"/>
                  </a:lnTo>
                </a:path>
              </a:pathLst>
            </a:custGeom>
            <a:solidFill>
              <a:schemeClr val="tx1"/>
            </a:solidFill>
            <a:ln w="19050" cap="flat" cmpd="sng">
              <a:solidFill>
                <a:schemeClr val="tx1"/>
              </a:solidFill>
              <a:prstDash val="solid"/>
              <a:round/>
              <a:headEnd/>
              <a:tailEnd/>
            </a:ln>
            <a:effectLst/>
            <a:extLs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6" name="Freeform 8"/>
            <p:cNvSpPr>
              <a:spLocks/>
            </p:cNvSpPr>
            <p:nvPr/>
          </p:nvSpPr>
          <p:spPr bwMode="auto">
            <a:xfrm>
              <a:off x="1440" y="1592"/>
              <a:ext cx="256" cy="328"/>
            </a:xfrm>
            <a:custGeom>
              <a:avLst/>
              <a:gdLst>
                <a:gd name="T0" fmla="*/ 256 w 256"/>
                <a:gd name="T1" fmla="*/ 40 h 328"/>
                <a:gd name="T2" fmla="*/ 204 w 256"/>
                <a:gd name="T3" fmla="*/ 24 h 328"/>
                <a:gd name="T4" fmla="*/ 138 w 256"/>
                <a:gd name="T5" fmla="*/ 0 h 328"/>
                <a:gd name="T6" fmla="*/ 48 w 256"/>
                <a:gd name="T7" fmla="*/ 2 h 328"/>
                <a:gd name="T8" fmla="*/ 0 w 256"/>
                <a:gd name="T9" fmla="*/ 136 h 328"/>
                <a:gd name="T10" fmla="*/ 48 w 256"/>
                <a:gd name="T11" fmla="*/ 328 h 328"/>
                <a:gd name="T12" fmla="*/ 240 w 256"/>
                <a:gd name="T13" fmla="*/ 136 h 328"/>
                <a:gd name="T14" fmla="*/ 240 w 256"/>
                <a:gd name="T15" fmla="*/ 40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328">
                  <a:moveTo>
                    <a:pt x="256" y="40"/>
                  </a:moveTo>
                  <a:cubicBezTo>
                    <a:pt x="237" y="38"/>
                    <a:pt x="223" y="27"/>
                    <a:pt x="204" y="24"/>
                  </a:cubicBezTo>
                  <a:cubicBezTo>
                    <a:pt x="182" y="13"/>
                    <a:pt x="162" y="5"/>
                    <a:pt x="138" y="0"/>
                  </a:cubicBezTo>
                  <a:cubicBezTo>
                    <a:pt x="49" y="2"/>
                    <a:pt x="79" y="2"/>
                    <a:pt x="48" y="2"/>
                  </a:cubicBezTo>
                  <a:lnTo>
                    <a:pt x="0" y="136"/>
                  </a:lnTo>
                  <a:lnTo>
                    <a:pt x="48" y="328"/>
                  </a:lnTo>
                  <a:lnTo>
                    <a:pt x="240" y="136"/>
                  </a:lnTo>
                  <a:lnTo>
                    <a:pt x="240" y="40"/>
                  </a:lnTo>
                </a:path>
              </a:pathLst>
            </a:custGeom>
            <a:solidFill>
              <a:schemeClr val="tx1"/>
            </a:solidFill>
            <a:ln w="19050" cap="flat" cmpd="sng">
              <a:solidFill>
                <a:schemeClr val="tx1"/>
              </a:solidFill>
              <a:prstDash val="solid"/>
              <a:round/>
              <a:headEnd/>
              <a:tailEnd/>
            </a:ln>
            <a:effectLst/>
            <a:extLs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7" name="AutoShape 9"/>
            <p:cNvSpPr>
              <a:spLocks noChangeArrowheads="1"/>
            </p:cNvSpPr>
            <p:nvPr/>
          </p:nvSpPr>
          <p:spPr bwMode="auto">
            <a:xfrm>
              <a:off x="1488" y="1632"/>
              <a:ext cx="1392" cy="1728"/>
            </a:xfrm>
            <a:prstGeom prst="roundRect">
              <a:avLst>
                <a:gd name="adj" fmla="val 16667"/>
              </a:avLst>
            </a:prstGeom>
            <a:solidFill>
              <a:schemeClr val="bg2">
                <a:lumMod val="40000"/>
                <a:lumOff val="60000"/>
              </a:schemeClr>
            </a:solidFill>
            <a:ln w="19050">
              <a:solidFill>
                <a:schemeClr val="tx1"/>
              </a:solidFill>
              <a:round/>
              <a:headEnd/>
              <a:tailEnd/>
            </a:ln>
            <a:effectLst/>
            <a:extLs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useBgFill="1">
          <p:nvSpPr>
            <p:cNvPr id="8" name="AutoShape 10"/>
            <p:cNvSpPr>
              <a:spLocks noChangeArrowheads="1"/>
            </p:cNvSpPr>
            <p:nvPr/>
          </p:nvSpPr>
          <p:spPr bwMode="auto">
            <a:xfrm>
              <a:off x="1632" y="1776"/>
              <a:ext cx="1104" cy="1440"/>
            </a:xfrm>
            <a:prstGeom prst="roundRect">
              <a:avLst>
                <a:gd name="adj" fmla="val 16667"/>
              </a:avLst>
            </a:prstGeom>
            <a:ln w="19050">
              <a:solidFill>
                <a:schemeClr val="tx1"/>
              </a:solidFill>
              <a:round/>
              <a:headEnd/>
              <a:tailEnd/>
            </a:ln>
            <a:effectLst/>
            <a:extLs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sp>
          <p:nvSpPr>
            <p:cNvPr id="9" name="Rectangle 11"/>
            <p:cNvSpPr>
              <a:spLocks noChangeArrowheads="1"/>
            </p:cNvSpPr>
            <p:nvPr/>
          </p:nvSpPr>
          <p:spPr bwMode="auto">
            <a:xfrm>
              <a:off x="1248" y="1296"/>
              <a:ext cx="240" cy="2304"/>
            </a:xfrm>
            <a:prstGeom prst="rect">
              <a:avLst/>
            </a:prstGeom>
            <a:solidFill>
              <a:schemeClr val="bg2">
                <a:lumMod val="40000"/>
                <a:lumOff val="60000"/>
              </a:schemeClr>
            </a:solidFill>
            <a:ln w="19050">
              <a:solidFill>
                <a:schemeClr val="tx1"/>
              </a:solidFill>
              <a:miter lim="800000"/>
              <a:headEnd/>
              <a:tailEnd/>
            </a:ln>
            <a:effectLst/>
            <a:extLs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wrap="none" anchor="ctr"/>
            <a:lstStyle/>
            <a:p>
              <a:endParaRPr lang="en-US"/>
            </a:p>
          </p:txBody>
        </p:sp>
      </p:grpSp>
      <p:sp>
        <p:nvSpPr>
          <p:cNvPr id="10" name="Text Box 12"/>
          <p:cNvSpPr txBox="1">
            <a:spLocks noChangeArrowheads="1"/>
          </p:cNvSpPr>
          <p:nvPr/>
        </p:nvSpPr>
        <p:spPr bwMode="auto">
          <a:xfrm>
            <a:off x="1394460" y="5593080"/>
            <a:ext cx="1346200" cy="36671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19050">
                <a:solidFill>
                  <a:schemeClr val="tx2"/>
                </a:solidFill>
                <a:miter lim="800000"/>
                <a:headEnd/>
                <a:tailEnd/>
              </a14:hiddenLine>
            </a:ext>
            <a:ext uri="{AF507438-7753-43E0-B8FC-AC1667EBCBE1}">
              <a14:hiddenEffects xmlns:a14="http://schemas.microsoft.com/office/drawing/2010/main">
                <a:effectLst>
                  <a:outerShdw dist="17961" dir="2700000" algn="ctr" rotWithShape="0">
                    <a:srgbClr val="FF9900">
                      <a:gamma/>
                      <a:shade val="60000"/>
                      <a:invGamma/>
                    </a:srgbClr>
                  </a:outerShdw>
                </a:effectLst>
              </a14:hiddenEffects>
            </a:ext>
          </a:extLst>
        </p:spPr>
        <p:txBody>
          <a:bodyPr wrap="none">
            <a:spAutoFit/>
          </a:bodyPr>
          <a:lstStyle/>
          <a:p>
            <a:r>
              <a:rPr lang="en-US" dirty="0"/>
              <a:t>Flare Bevel</a:t>
            </a:r>
          </a:p>
        </p:txBody>
      </p:sp>
      <p:grpSp>
        <p:nvGrpSpPr>
          <p:cNvPr id="11" name="Group 10"/>
          <p:cNvGrpSpPr/>
          <p:nvPr/>
        </p:nvGrpSpPr>
        <p:grpSpPr>
          <a:xfrm>
            <a:off x="4800600" y="3934845"/>
            <a:ext cx="2895600" cy="338138"/>
            <a:chOff x="5486400" y="2133600"/>
            <a:chExt cx="2895600" cy="338138"/>
          </a:xfrm>
        </p:grpSpPr>
        <p:sp>
          <p:nvSpPr>
            <p:cNvPr id="12" name="Rectangle 5"/>
            <p:cNvSpPr>
              <a:spLocks noChangeArrowheads="1"/>
            </p:cNvSpPr>
            <p:nvPr/>
          </p:nvSpPr>
          <p:spPr bwMode="auto">
            <a:xfrm>
              <a:off x="5486400" y="2133600"/>
              <a:ext cx="2895600" cy="338138"/>
            </a:xfrm>
            <a:prstGeom prst="rect">
              <a:avLst/>
            </a:prstGeom>
            <a:solidFill>
              <a:schemeClr val="bg1">
                <a:lumMod val="75000"/>
              </a:schemeClr>
            </a:solidFill>
            <a:ln w="19050">
              <a:solidFill>
                <a:srgbClr val="000000"/>
              </a:solidFill>
              <a:miter lim="800000"/>
              <a:headEnd type="none" w="sm" len="sm"/>
              <a:tailEnd type="none" w="sm" len="sm"/>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Rectangle 7"/>
            <p:cNvSpPr>
              <a:spLocks noChangeArrowheads="1"/>
            </p:cNvSpPr>
            <p:nvPr/>
          </p:nvSpPr>
          <p:spPr bwMode="auto">
            <a:xfrm>
              <a:off x="6858000" y="2133600"/>
              <a:ext cx="152400" cy="338138"/>
            </a:xfrm>
            <a:prstGeom prst="rect">
              <a:avLst/>
            </a:prstGeom>
            <a:solidFill>
              <a:schemeClr val="tx1">
                <a:lumMod val="85000"/>
                <a:lumOff val="15000"/>
              </a:schemeClr>
            </a:solidFill>
            <a:ln w="19050">
              <a:solidFill>
                <a:srgbClr val="000000"/>
              </a:solidFill>
              <a:miter lim="800000"/>
              <a:headEnd type="none" w="sm" len="sm"/>
              <a:tailEnd type="none" w="sm" len="sm"/>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14" name="Text Box 12"/>
          <p:cNvSpPr txBox="1">
            <a:spLocks noChangeArrowheads="1"/>
          </p:cNvSpPr>
          <p:nvPr/>
        </p:nvSpPr>
        <p:spPr bwMode="auto">
          <a:xfrm>
            <a:off x="5651500" y="5593080"/>
            <a:ext cx="1603709" cy="369332"/>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19050">
                <a:solidFill>
                  <a:schemeClr val="tx2"/>
                </a:solidFill>
                <a:miter lim="800000"/>
                <a:headEnd/>
                <a:tailEnd/>
              </a14:hiddenLine>
            </a:ext>
            <a:ext uri="{AF507438-7753-43E0-B8FC-AC1667EBCBE1}">
              <a14:hiddenEffects xmlns:a14="http://schemas.microsoft.com/office/drawing/2010/main">
                <a:effectLst>
                  <a:outerShdw dist="17961" dir="2700000" algn="ctr" rotWithShape="0">
                    <a:srgbClr val="FF9900">
                      <a:gamma/>
                      <a:shade val="60000"/>
                      <a:invGamma/>
                    </a:srgbClr>
                  </a:outerShdw>
                </a:effectLst>
              </a14:hiddenEffects>
            </a:ext>
          </a:extLst>
        </p:spPr>
        <p:txBody>
          <a:bodyPr wrap="none">
            <a:spAutoFit/>
          </a:bodyPr>
          <a:lstStyle/>
          <a:p>
            <a:r>
              <a:rPr lang="en-US" dirty="0"/>
              <a:t>Square Groove</a:t>
            </a:r>
          </a:p>
        </p:txBody>
      </p:sp>
      <p:sp>
        <p:nvSpPr>
          <p:cNvPr id="15" name="Slide Number Placeholder 14"/>
          <p:cNvSpPr>
            <a:spLocks noGrp="1"/>
          </p:cNvSpPr>
          <p:nvPr>
            <p:ph type="sldNum" sz="quarter" idx="12"/>
          </p:nvPr>
        </p:nvSpPr>
        <p:spPr/>
        <p:txBody>
          <a:bodyPr/>
          <a:lstStyle/>
          <a:p>
            <a:fld id="{9DBAC5ED-916B-4A4B-9960-52DDD2B57D0D}" type="slidenum">
              <a:rPr lang="en-US" altLang="en-US" smtClean="0"/>
              <a:pPr/>
              <a:t>81</a:t>
            </a:fld>
            <a:endParaRPr lang="en-US" altLang="en-US"/>
          </a:p>
        </p:txBody>
      </p:sp>
    </p:spTree>
    <p:extLst>
      <p:ext uri="{BB962C8B-B14F-4D97-AF65-F5344CB8AC3E}">
        <p14:creationId xmlns:p14="http://schemas.microsoft.com/office/powerpoint/2010/main" val="305416970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r>
              <a:rPr lang="en-US" b="1" u="sng" dirty="0">
                <a:solidFill>
                  <a:schemeClr val="tx2"/>
                </a:solidFill>
              </a:rPr>
              <a:t>Groove Weld Preparations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82</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982" y="2400300"/>
            <a:ext cx="8318975" cy="3717471"/>
          </a:xfrm>
          <a:prstGeom prst="rect">
            <a:avLst/>
          </a:prstGeom>
        </p:spPr>
      </p:pic>
    </p:spTree>
    <p:extLst>
      <p:ext uri="{BB962C8B-B14F-4D97-AF65-F5344CB8AC3E}">
        <p14:creationId xmlns:p14="http://schemas.microsoft.com/office/powerpoint/2010/main" val="100654830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a:xfrm>
            <a:off x="622300" y="5829300"/>
            <a:ext cx="3511551" cy="915724"/>
          </a:xfrm>
        </p:spPr>
        <p:txBody>
          <a:bodyPr>
            <a:normAutofit/>
          </a:bodyPr>
          <a:lstStyle/>
          <a:p>
            <a:pPr algn="ctr"/>
            <a:r>
              <a:rPr lang="en-US" dirty="0"/>
              <a:t>Complete joint penetration (CJP) groove weld</a:t>
            </a:r>
          </a:p>
        </p:txBody>
      </p:sp>
      <p:pic>
        <p:nvPicPr>
          <p:cNvPr id="1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141" r="13983"/>
          <a:stretch/>
        </p:blipFill>
        <p:spPr bwMode="auto">
          <a:xfrm>
            <a:off x="1072638" y="2543719"/>
            <a:ext cx="2861187" cy="3120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3251" r="13206"/>
          <a:stretch/>
        </p:blipFill>
        <p:spPr bwMode="auto">
          <a:xfrm>
            <a:off x="5296515" y="2543719"/>
            <a:ext cx="2939845" cy="3118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Content Placeholder 2"/>
          <p:cNvSpPr txBox="1">
            <a:spLocks/>
          </p:cNvSpPr>
          <p:nvPr/>
        </p:nvSpPr>
        <p:spPr>
          <a:xfrm>
            <a:off x="4699000" y="5826233"/>
            <a:ext cx="3949701" cy="480060"/>
          </a:xfrm>
          <a:prstGeom prst="rect">
            <a:avLst/>
          </a:prstGeom>
        </p:spPr>
        <p:txBody>
          <a:bodyPr vert="horz" lIns="45720" tIns="45720" rIns="4572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200" kern="1200">
                <a:solidFill>
                  <a:schemeClr val="tx1"/>
                </a:solidFill>
                <a:latin typeface="+mn-lt"/>
                <a:ea typeface="+mn-ea"/>
                <a:cs typeface="+mn-cs"/>
              </a:defRPr>
            </a:lvl9pPr>
          </a:lstStyle>
          <a:p>
            <a:pPr algn="ctr"/>
            <a:r>
              <a:rPr lang="en-US" dirty="0"/>
              <a:t>   Partial joint penetration (PJP) groove weld</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83</a:t>
            </a:fld>
            <a:endParaRPr lang="en-US" altLang="en-US"/>
          </a:p>
        </p:txBody>
      </p:sp>
    </p:spTree>
    <p:extLst>
      <p:ext uri="{BB962C8B-B14F-4D97-AF65-F5344CB8AC3E}">
        <p14:creationId xmlns:p14="http://schemas.microsoft.com/office/powerpoint/2010/main" val="1221665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0-#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r>
              <a:rPr lang="en-US" b="1" u="sng" dirty="0">
                <a:solidFill>
                  <a:schemeClr val="tx2"/>
                </a:solidFill>
              </a:rPr>
              <a:t>Weld Terminology</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84</a:t>
            </a:fld>
            <a:endParaRPr lang="en-US" altLang="en-US"/>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t="-1" b="54444"/>
          <a:stretch/>
        </p:blipFill>
        <p:spPr>
          <a:xfrm>
            <a:off x="274844" y="2499613"/>
            <a:ext cx="8583406" cy="3269815"/>
          </a:xfrm>
          <a:prstGeom prst="rect">
            <a:avLst/>
          </a:prstGeom>
        </p:spPr>
      </p:pic>
    </p:spTree>
    <p:extLst>
      <p:ext uri="{BB962C8B-B14F-4D97-AF65-F5344CB8AC3E}">
        <p14:creationId xmlns:p14="http://schemas.microsoft.com/office/powerpoint/2010/main" val="27380377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3" name="Content Placeholder 2"/>
          <p:cNvSpPr>
            <a:spLocks noGrp="1"/>
          </p:cNvSpPr>
          <p:nvPr>
            <p:ph idx="1"/>
          </p:nvPr>
        </p:nvSpPr>
        <p:spPr/>
        <p:txBody>
          <a:bodyPr/>
          <a:lstStyle/>
          <a:p>
            <a:r>
              <a:rPr lang="en-US" b="1" u="sng" dirty="0">
                <a:solidFill>
                  <a:schemeClr val="tx2"/>
                </a:solidFill>
              </a:rPr>
              <a:t>Fillet Weld Terminology</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85</a:t>
            </a:fld>
            <a:endParaRPr lang="en-US" altLang="en-US"/>
          </a:p>
        </p:txBody>
      </p:sp>
      <p:pic>
        <p:nvPicPr>
          <p:cNvPr id="35" name="Picture 34"/>
          <p:cNvPicPr>
            <a:picLocks noChangeAspect="1"/>
          </p:cNvPicPr>
          <p:nvPr/>
        </p:nvPicPr>
        <p:blipFill rotWithShape="1">
          <a:blip r:embed="rId3">
            <a:extLst>
              <a:ext uri="{28A0092B-C50C-407E-A947-70E740481C1C}">
                <a14:useLocalDpi xmlns:a14="http://schemas.microsoft.com/office/drawing/2010/main" val="0"/>
              </a:ext>
            </a:extLst>
          </a:blip>
          <a:srcRect t="46314" b="1968"/>
          <a:stretch/>
        </p:blipFill>
        <p:spPr>
          <a:xfrm>
            <a:off x="560594" y="2514599"/>
            <a:ext cx="8583406" cy="3712029"/>
          </a:xfrm>
          <a:prstGeom prst="rect">
            <a:avLst/>
          </a:prstGeom>
        </p:spPr>
      </p:pic>
    </p:spTree>
    <p:extLst>
      <p:ext uri="{BB962C8B-B14F-4D97-AF65-F5344CB8AC3E}">
        <p14:creationId xmlns:p14="http://schemas.microsoft.com/office/powerpoint/2010/main" val="20511631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Types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86</a:t>
            </a:fld>
            <a:endParaRPr lang="en-US" altLang="en-US"/>
          </a:p>
        </p:txBody>
      </p:sp>
      <p:sp>
        <p:nvSpPr>
          <p:cNvPr id="11" name="Content Placeholder 2"/>
          <p:cNvSpPr>
            <a:spLocks noGrp="1"/>
          </p:cNvSpPr>
          <p:nvPr>
            <p:ph idx="1"/>
          </p:nvPr>
        </p:nvSpPr>
        <p:spPr>
          <a:xfrm>
            <a:off x="768096" y="1898469"/>
            <a:ext cx="8090154" cy="4410891"/>
          </a:xfrm>
        </p:spPr>
        <p:txBody>
          <a:bodyPr/>
          <a:lstStyle/>
          <a:p>
            <a:pPr marL="0" indent="0">
              <a:buNone/>
            </a:pPr>
            <a:r>
              <a:rPr lang="en-US" dirty="0"/>
              <a:t>F</a:t>
            </a:r>
            <a:r>
              <a:rPr lang="en-US" baseline="-25000" dirty="0"/>
              <a:t>EXX</a:t>
            </a:r>
            <a:r>
              <a:rPr lang="en-US" dirty="0"/>
              <a:t> = filler metal classification strength, </a:t>
            </a:r>
            <a:r>
              <a:rPr lang="en-US" dirty="0" err="1"/>
              <a:t>ksi</a:t>
            </a:r>
            <a:endParaRPr lang="en-US" dirty="0"/>
          </a:p>
          <a:p>
            <a:pPr marL="0" indent="0">
              <a:buNone/>
            </a:pPr>
            <a:r>
              <a:rPr lang="en-US" dirty="0"/>
              <a:t>This is also known as the minimum specified tensile strength of the weld electrode (i.e. 60, 70, 80, 90, 100, 110 or 120 </a:t>
            </a:r>
            <a:r>
              <a:rPr lang="en-US" dirty="0" err="1"/>
              <a:t>ksi</a:t>
            </a:r>
            <a:r>
              <a:rPr lang="en-US" dirty="0"/>
              <a:t>)</a:t>
            </a:r>
          </a:p>
          <a:p>
            <a:pPr marL="0" indent="0">
              <a:buNone/>
            </a:pPr>
            <a:endParaRPr lang="en-US" dirty="0"/>
          </a:p>
          <a:p>
            <a:pPr marL="0" indent="0">
              <a:buNone/>
            </a:pPr>
            <a:r>
              <a:rPr lang="en-US" dirty="0"/>
              <a:t>E70XX (F</a:t>
            </a:r>
            <a:r>
              <a:rPr lang="en-US" baseline="-25000" dirty="0"/>
              <a:t>EXX</a:t>
            </a:r>
            <a:r>
              <a:rPr lang="en-US" dirty="0"/>
              <a:t> = 70 </a:t>
            </a:r>
            <a:r>
              <a:rPr lang="en-US" dirty="0" err="1"/>
              <a:t>ksi</a:t>
            </a:r>
            <a:r>
              <a:rPr lang="en-US" dirty="0"/>
              <a:t>) is considered matching for 36 and 50 </a:t>
            </a:r>
            <a:r>
              <a:rPr lang="en-US" dirty="0" err="1"/>
              <a:t>ksi</a:t>
            </a:r>
            <a:r>
              <a:rPr lang="en-US" dirty="0"/>
              <a:t> (F</a:t>
            </a:r>
            <a:r>
              <a:rPr lang="en-US" baseline="-25000" dirty="0"/>
              <a:t>y</a:t>
            </a:r>
            <a:r>
              <a:rPr lang="en-US" dirty="0"/>
              <a:t>) base metals so it is the most common electrode in structural welds</a:t>
            </a:r>
          </a:p>
          <a:p>
            <a:endParaRPr lang="en-US" dirty="0"/>
          </a:p>
        </p:txBody>
      </p:sp>
    </p:spTree>
    <p:extLst>
      <p:ext uri="{BB962C8B-B14F-4D97-AF65-F5344CB8AC3E}">
        <p14:creationId xmlns:p14="http://schemas.microsoft.com/office/powerpoint/2010/main" val="380111228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p:sp>
        <p:nvSpPr>
          <p:cNvPr id="3" name="Content Placeholder 2"/>
          <p:cNvSpPr>
            <a:spLocks noGrp="1"/>
          </p:cNvSpPr>
          <p:nvPr>
            <p:ph idx="1"/>
          </p:nvPr>
        </p:nvSpPr>
        <p:spPr>
          <a:xfrm>
            <a:off x="768097" y="1898469"/>
            <a:ext cx="3586190" cy="4410891"/>
          </a:xfrm>
        </p:spPr>
        <p:txBody>
          <a:bodyPr/>
          <a:lstStyle/>
          <a:p>
            <a:r>
              <a:rPr lang="en-US" b="1" u="sng" dirty="0">
                <a:solidFill>
                  <a:schemeClr val="tx2"/>
                </a:solidFill>
              </a:rPr>
              <a:t>Effective Areas</a:t>
            </a:r>
            <a:r>
              <a:rPr lang="en-US" dirty="0">
                <a:solidFill>
                  <a:schemeClr val="tx2"/>
                </a:solidFill>
              </a:rPr>
              <a:t> (J2.1a)</a:t>
            </a:r>
            <a:endParaRPr lang="en-US" dirty="0"/>
          </a:p>
          <a:p>
            <a:r>
              <a:rPr lang="en-US" dirty="0"/>
              <a:t>The effective length, </a:t>
            </a:r>
            <a:r>
              <a:rPr lang="en-US" dirty="0" err="1"/>
              <a:t>L</a:t>
            </a:r>
            <a:r>
              <a:rPr lang="en-US" baseline="-25000" dirty="0" err="1"/>
              <a:t>weld</a:t>
            </a:r>
            <a:r>
              <a:rPr lang="en-US" dirty="0"/>
              <a:t> ,  multiplied by the effective throat, </a:t>
            </a:r>
            <a:r>
              <a:rPr lang="en-US" dirty="0" err="1"/>
              <a:t>t</a:t>
            </a:r>
            <a:r>
              <a:rPr lang="en-US" baseline="-25000" dirty="0" err="1"/>
              <a:t>eff</a:t>
            </a:r>
            <a:endParaRPr lang="en-US" baseline="-25000" dirty="0"/>
          </a:p>
          <a:p>
            <a:endParaRPr lang="en-US" dirty="0"/>
          </a:p>
          <a:p>
            <a:r>
              <a:rPr lang="en-US" dirty="0"/>
              <a:t>A</a:t>
            </a:r>
            <a:r>
              <a:rPr lang="en-US" baseline="-25000" dirty="0"/>
              <a:t>w</a:t>
            </a:r>
            <a:r>
              <a:rPr lang="en-US" dirty="0"/>
              <a:t> = </a:t>
            </a:r>
            <a:r>
              <a:rPr lang="en-US" dirty="0" err="1"/>
              <a:t>t</a:t>
            </a:r>
            <a:r>
              <a:rPr lang="en-US" baseline="-25000" dirty="0" err="1"/>
              <a:t>eff</a:t>
            </a:r>
            <a:r>
              <a:rPr lang="en-US" dirty="0"/>
              <a:t> x </a:t>
            </a:r>
            <a:r>
              <a:rPr lang="en-US" dirty="0" err="1"/>
              <a:t>L</a:t>
            </a:r>
            <a:r>
              <a:rPr lang="en-US" baseline="-25000" dirty="0" err="1"/>
              <a:t>weld</a:t>
            </a:r>
            <a:endParaRPr lang="en-US" baseline="-25000" dirty="0"/>
          </a:p>
          <a:p>
            <a:endParaRPr lang="en-US" baseline="-25000" dirty="0"/>
          </a:p>
          <a:p>
            <a:r>
              <a:rPr lang="en-US" dirty="0" err="1"/>
              <a:t>t</a:t>
            </a:r>
            <a:r>
              <a:rPr lang="en-US" baseline="-25000" dirty="0" err="1"/>
              <a:t>eff</a:t>
            </a:r>
            <a:r>
              <a:rPr lang="en-US" baseline="30000" dirty="0"/>
              <a:t>= </a:t>
            </a:r>
            <a:r>
              <a:rPr lang="en-US" dirty="0"/>
              <a:t>0.707t</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87</a:t>
            </a:fld>
            <a:endParaRPr lang="en-US" altLang="en-US"/>
          </a:p>
        </p:txBody>
      </p:sp>
      <p:sp>
        <p:nvSpPr>
          <p:cNvPr id="6" name="Rectangle 2"/>
          <p:cNvSpPr>
            <a:spLocks noChangeArrowheads="1"/>
          </p:cNvSpPr>
          <p:nvPr/>
        </p:nvSpPr>
        <p:spPr bwMode="auto">
          <a:xfrm rot="5400000">
            <a:off x="6872424" y="3711212"/>
            <a:ext cx="1143000" cy="3073581"/>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7" name="Rectangle 3"/>
          <p:cNvSpPr>
            <a:spLocks noChangeArrowheads="1"/>
          </p:cNvSpPr>
          <p:nvPr/>
        </p:nvSpPr>
        <p:spPr bwMode="auto">
          <a:xfrm>
            <a:off x="4764133" y="2009503"/>
            <a:ext cx="1143000" cy="3810000"/>
          </a:xfrm>
          <a:prstGeom prst="rect">
            <a:avLst/>
          </a:prstGeom>
          <a:solidFill>
            <a:schemeClr val="bg2">
              <a:lumMod val="40000"/>
              <a:lumOff val="60000"/>
            </a:schemeClr>
          </a:solidFill>
          <a:ln w="19050">
            <a:solidFill>
              <a:schemeClr val="tx1"/>
            </a:solidFill>
            <a:miter lim="800000"/>
            <a:headEnd type="none" w="sm" len="sm"/>
            <a:tailEnd type="none" w="sm" len="sm"/>
          </a:ln>
          <a:effectLst/>
        </p:spPr>
        <p:txBody>
          <a:bodyPr wrap="none" anchor="ctr"/>
          <a:lstStyle/>
          <a:p>
            <a:endParaRPr lang="en-US"/>
          </a:p>
        </p:txBody>
      </p:sp>
      <p:sp>
        <p:nvSpPr>
          <p:cNvPr id="9" name="Freeform 5"/>
          <p:cNvSpPr>
            <a:spLocks/>
          </p:cNvSpPr>
          <p:nvPr/>
        </p:nvSpPr>
        <p:spPr bwMode="auto">
          <a:xfrm>
            <a:off x="5896021" y="3093766"/>
            <a:ext cx="1617662" cy="1630362"/>
          </a:xfrm>
          <a:custGeom>
            <a:avLst/>
            <a:gdLst>
              <a:gd name="T0" fmla="*/ 0 w 1019"/>
              <a:gd name="T1" fmla="*/ 8 h 1027"/>
              <a:gd name="T2" fmla="*/ 1008 w 1019"/>
              <a:gd name="T3" fmla="*/ 1016 h 1027"/>
              <a:gd name="T4" fmla="*/ 1002 w 1019"/>
              <a:gd name="T5" fmla="*/ 971 h 1027"/>
              <a:gd name="T6" fmla="*/ 966 w 1019"/>
              <a:gd name="T7" fmla="*/ 908 h 1027"/>
              <a:gd name="T8" fmla="*/ 945 w 1019"/>
              <a:gd name="T9" fmla="*/ 881 h 1027"/>
              <a:gd name="T10" fmla="*/ 894 w 1019"/>
              <a:gd name="T11" fmla="*/ 824 h 1027"/>
              <a:gd name="T12" fmla="*/ 822 w 1019"/>
              <a:gd name="T13" fmla="*/ 710 h 1027"/>
              <a:gd name="T14" fmla="*/ 750 w 1019"/>
              <a:gd name="T15" fmla="*/ 617 h 1027"/>
              <a:gd name="T16" fmla="*/ 729 w 1019"/>
              <a:gd name="T17" fmla="*/ 596 h 1027"/>
              <a:gd name="T18" fmla="*/ 723 w 1019"/>
              <a:gd name="T19" fmla="*/ 584 h 1027"/>
              <a:gd name="T20" fmla="*/ 669 w 1019"/>
              <a:gd name="T21" fmla="*/ 554 h 1027"/>
              <a:gd name="T22" fmla="*/ 633 w 1019"/>
              <a:gd name="T23" fmla="*/ 527 h 1027"/>
              <a:gd name="T24" fmla="*/ 567 w 1019"/>
              <a:gd name="T25" fmla="*/ 437 h 1027"/>
              <a:gd name="T26" fmla="*/ 540 w 1019"/>
              <a:gd name="T27" fmla="*/ 404 h 1027"/>
              <a:gd name="T28" fmla="*/ 516 w 1019"/>
              <a:gd name="T29" fmla="*/ 374 h 1027"/>
              <a:gd name="T30" fmla="*/ 453 w 1019"/>
              <a:gd name="T31" fmla="*/ 317 h 1027"/>
              <a:gd name="T32" fmla="*/ 414 w 1019"/>
              <a:gd name="T33" fmla="*/ 272 h 1027"/>
              <a:gd name="T34" fmla="*/ 381 w 1019"/>
              <a:gd name="T35" fmla="*/ 254 h 1027"/>
              <a:gd name="T36" fmla="*/ 345 w 1019"/>
              <a:gd name="T37" fmla="*/ 221 h 1027"/>
              <a:gd name="T38" fmla="*/ 285 w 1019"/>
              <a:gd name="T39" fmla="*/ 167 h 1027"/>
              <a:gd name="T40" fmla="*/ 162 w 1019"/>
              <a:gd name="T41" fmla="*/ 104 h 1027"/>
              <a:gd name="T42" fmla="*/ 129 w 1019"/>
              <a:gd name="T43" fmla="*/ 86 h 1027"/>
              <a:gd name="T44" fmla="*/ 66 w 1019"/>
              <a:gd name="T45" fmla="*/ 23 h 1027"/>
              <a:gd name="T46" fmla="*/ 21 w 1019"/>
              <a:gd name="T47" fmla="*/ 8 h 1027"/>
              <a:gd name="T48" fmla="*/ 0 w 1019"/>
              <a:gd name="T49" fmla="*/ 8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9" h="1027">
                <a:moveTo>
                  <a:pt x="0" y="8"/>
                </a:moveTo>
                <a:cubicBezTo>
                  <a:pt x="336" y="344"/>
                  <a:pt x="669" y="683"/>
                  <a:pt x="1008" y="1016"/>
                </a:cubicBezTo>
                <a:cubicBezTo>
                  <a:pt x="1019" y="1027"/>
                  <a:pt x="1005" y="986"/>
                  <a:pt x="1002" y="971"/>
                </a:cubicBezTo>
                <a:cubicBezTo>
                  <a:pt x="997" y="948"/>
                  <a:pt x="982" y="924"/>
                  <a:pt x="966" y="908"/>
                </a:cubicBezTo>
                <a:cubicBezTo>
                  <a:pt x="962" y="892"/>
                  <a:pt x="960" y="888"/>
                  <a:pt x="945" y="881"/>
                </a:cubicBezTo>
                <a:cubicBezTo>
                  <a:pt x="935" y="861"/>
                  <a:pt x="914" y="832"/>
                  <a:pt x="894" y="824"/>
                </a:cubicBezTo>
                <a:cubicBezTo>
                  <a:pt x="873" y="791"/>
                  <a:pt x="848" y="736"/>
                  <a:pt x="822" y="710"/>
                </a:cubicBezTo>
                <a:cubicBezTo>
                  <a:pt x="808" y="669"/>
                  <a:pt x="782" y="643"/>
                  <a:pt x="750" y="617"/>
                </a:cubicBezTo>
                <a:cubicBezTo>
                  <a:pt x="742" y="611"/>
                  <a:pt x="733" y="605"/>
                  <a:pt x="729" y="596"/>
                </a:cubicBezTo>
                <a:cubicBezTo>
                  <a:pt x="727" y="592"/>
                  <a:pt x="726" y="587"/>
                  <a:pt x="723" y="584"/>
                </a:cubicBezTo>
                <a:cubicBezTo>
                  <a:pt x="711" y="572"/>
                  <a:pt x="684" y="560"/>
                  <a:pt x="669" y="554"/>
                </a:cubicBezTo>
                <a:cubicBezTo>
                  <a:pt x="657" y="542"/>
                  <a:pt x="646" y="537"/>
                  <a:pt x="633" y="527"/>
                </a:cubicBezTo>
                <a:cubicBezTo>
                  <a:pt x="626" y="499"/>
                  <a:pt x="590" y="454"/>
                  <a:pt x="567" y="437"/>
                </a:cubicBezTo>
                <a:cubicBezTo>
                  <a:pt x="552" y="408"/>
                  <a:pt x="563" y="418"/>
                  <a:pt x="540" y="404"/>
                </a:cubicBezTo>
                <a:cubicBezTo>
                  <a:pt x="530" y="390"/>
                  <a:pt x="534" y="379"/>
                  <a:pt x="516" y="374"/>
                </a:cubicBezTo>
                <a:cubicBezTo>
                  <a:pt x="500" y="353"/>
                  <a:pt x="476" y="327"/>
                  <a:pt x="453" y="317"/>
                </a:cubicBezTo>
                <a:cubicBezTo>
                  <a:pt x="446" y="303"/>
                  <a:pt x="427" y="281"/>
                  <a:pt x="414" y="272"/>
                </a:cubicBezTo>
                <a:cubicBezTo>
                  <a:pt x="407" y="267"/>
                  <a:pt x="389" y="261"/>
                  <a:pt x="381" y="254"/>
                </a:cubicBezTo>
                <a:cubicBezTo>
                  <a:pt x="338" y="215"/>
                  <a:pt x="373" y="242"/>
                  <a:pt x="345" y="221"/>
                </a:cubicBezTo>
                <a:cubicBezTo>
                  <a:pt x="338" y="191"/>
                  <a:pt x="309" y="180"/>
                  <a:pt x="285" y="167"/>
                </a:cubicBezTo>
                <a:cubicBezTo>
                  <a:pt x="247" y="146"/>
                  <a:pt x="205" y="115"/>
                  <a:pt x="162" y="104"/>
                </a:cubicBezTo>
                <a:cubicBezTo>
                  <a:pt x="152" y="97"/>
                  <a:pt x="129" y="86"/>
                  <a:pt x="129" y="86"/>
                </a:cubicBezTo>
                <a:cubicBezTo>
                  <a:pt x="123" y="73"/>
                  <a:pt x="78" y="30"/>
                  <a:pt x="66" y="23"/>
                </a:cubicBezTo>
                <a:cubicBezTo>
                  <a:pt x="52" y="15"/>
                  <a:pt x="21" y="8"/>
                  <a:pt x="21" y="8"/>
                </a:cubicBezTo>
                <a:cubicBezTo>
                  <a:pt x="8" y="0"/>
                  <a:pt x="15" y="0"/>
                  <a:pt x="0" y="8"/>
                </a:cubicBezTo>
                <a:close/>
              </a:path>
            </a:pathLst>
          </a:custGeom>
          <a:solidFill>
            <a:schemeClr val="tx1">
              <a:lumMod val="75000"/>
              <a:lumOff val="25000"/>
            </a:schemeClr>
          </a:solidFill>
          <a:ln w="19050" cap="flat">
            <a:solidFill>
              <a:schemeClr val="tx1"/>
            </a:solidFill>
            <a:prstDash val="solid"/>
            <a:round/>
            <a:headEnd type="none" w="sm" len="sm"/>
            <a:tailEnd type="none" w="sm" len="sm"/>
          </a:ln>
          <a:effectLst/>
        </p:spPr>
        <p:txBody>
          <a:bodyPr/>
          <a:lstStyle/>
          <a:p>
            <a:endParaRPr lang="en-US"/>
          </a:p>
        </p:txBody>
      </p:sp>
      <p:sp>
        <p:nvSpPr>
          <p:cNvPr id="10" name="Freeform 7"/>
          <p:cNvSpPr>
            <a:spLocks/>
          </p:cNvSpPr>
          <p:nvPr/>
        </p:nvSpPr>
        <p:spPr bwMode="auto">
          <a:xfrm>
            <a:off x="5678533" y="3081066"/>
            <a:ext cx="1828800" cy="1884362"/>
          </a:xfrm>
          <a:custGeom>
            <a:avLst/>
            <a:gdLst>
              <a:gd name="T0" fmla="*/ 144 w 1152"/>
              <a:gd name="T1" fmla="*/ 0 h 1187"/>
              <a:gd name="T2" fmla="*/ 174 w 1152"/>
              <a:gd name="T3" fmla="*/ 93 h 1187"/>
              <a:gd name="T4" fmla="*/ 180 w 1152"/>
              <a:gd name="T5" fmla="*/ 126 h 1187"/>
              <a:gd name="T6" fmla="*/ 198 w 1152"/>
              <a:gd name="T7" fmla="*/ 189 h 1187"/>
              <a:gd name="T8" fmla="*/ 216 w 1152"/>
              <a:gd name="T9" fmla="*/ 432 h 1187"/>
              <a:gd name="T10" fmla="*/ 222 w 1152"/>
              <a:gd name="T11" fmla="*/ 477 h 1187"/>
              <a:gd name="T12" fmla="*/ 255 w 1152"/>
              <a:gd name="T13" fmla="*/ 531 h 1187"/>
              <a:gd name="T14" fmla="*/ 294 w 1152"/>
              <a:gd name="T15" fmla="*/ 600 h 1187"/>
              <a:gd name="T16" fmla="*/ 300 w 1152"/>
              <a:gd name="T17" fmla="*/ 612 h 1187"/>
              <a:gd name="T18" fmla="*/ 306 w 1152"/>
              <a:gd name="T19" fmla="*/ 633 h 1187"/>
              <a:gd name="T20" fmla="*/ 330 w 1152"/>
              <a:gd name="T21" fmla="*/ 666 h 1187"/>
              <a:gd name="T22" fmla="*/ 339 w 1152"/>
              <a:gd name="T23" fmla="*/ 687 h 1187"/>
              <a:gd name="T24" fmla="*/ 417 w 1152"/>
              <a:gd name="T25" fmla="*/ 732 h 1187"/>
              <a:gd name="T26" fmla="*/ 471 w 1152"/>
              <a:gd name="T27" fmla="*/ 765 h 1187"/>
              <a:gd name="T28" fmla="*/ 582 w 1152"/>
              <a:gd name="T29" fmla="*/ 816 h 1187"/>
              <a:gd name="T30" fmla="*/ 732 w 1152"/>
              <a:gd name="T31" fmla="*/ 855 h 1187"/>
              <a:gd name="T32" fmla="*/ 906 w 1152"/>
              <a:gd name="T33" fmla="*/ 906 h 1187"/>
              <a:gd name="T34" fmla="*/ 1035 w 1152"/>
              <a:gd name="T35" fmla="*/ 951 h 1187"/>
              <a:gd name="T36" fmla="*/ 1086 w 1152"/>
              <a:gd name="T37" fmla="*/ 963 h 1187"/>
              <a:gd name="T38" fmla="*/ 1131 w 1152"/>
              <a:gd name="T39" fmla="*/ 984 h 1187"/>
              <a:gd name="T40" fmla="*/ 1152 w 1152"/>
              <a:gd name="T41" fmla="*/ 1014 h 1187"/>
              <a:gd name="T42" fmla="*/ 1065 w 1152"/>
              <a:gd name="T43" fmla="*/ 1074 h 1187"/>
              <a:gd name="T44" fmla="*/ 750 w 1152"/>
              <a:gd name="T45" fmla="*/ 1152 h 1187"/>
              <a:gd name="T46" fmla="*/ 501 w 1152"/>
              <a:gd name="T47" fmla="*/ 1161 h 1187"/>
              <a:gd name="T48" fmla="*/ 135 w 1152"/>
              <a:gd name="T49" fmla="*/ 1134 h 1187"/>
              <a:gd name="T50" fmla="*/ 96 w 1152"/>
              <a:gd name="T51" fmla="*/ 1101 h 1187"/>
              <a:gd name="T52" fmla="*/ 39 w 1152"/>
              <a:gd name="T53" fmla="*/ 1026 h 1187"/>
              <a:gd name="T54" fmla="*/ 12 w 1152"/>
              <a:gd name="T55" fmla="*/ 939 h 1187"/>
              <a:gd name="T56" fmla="*/ 0 w 1152"/>
              <a:gd name="T57" fmla="*/ 582 h 1187"/>
              <a:gd name="T58" fmla="*/ 3 w 1152"/>
              <a:gd name="T59" fmla="*/ 387 h 1187"/>
              <a:gd name="T60" fmla="*/ 51 w 1152"/>
              <a:gd name="T61" fmla="*/ 252 h 1187"/>
              <a:gd name="T62" fmla="*/ 72 w 1152"/>
              <a:gd name="T63" fmla="*/ 144 h 1187"/>
              <a:gd name="T64" fmla="*/ 141 w 1152"/>
              <a:gd name="T65" fmla="*/ 15 h 1187"/>
              <a:gd name="T66" fmla="*/ 144 w 1152"/>
              <a:gd name="T67"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2" h="1187">
                <a:moveTo>
                  <a:pt x="144" y="0"/>
                </a:moveTo>
                <a:cubicBezTo>
                  <a:pt x="155" y="32"/>
                  <a:pt x="157" y="64"/>
                  <a:pt x="174" y="93"/>
                </a:cubicBezTo>
                <a:cubicBezTo>
                  <a:pt x="176" y="104"/>
                  <a:pt x="177" y="115"/>
                  <a:pt x="180" y="126"/>
                </a:cubicBezTo>
                <a:cubicBezTo>
                  <a:pt x="185" y="147"/>
                  <a:pt x="198" y="189"/>
                  <a:pt x="198" y="189"/>
                </a:cubicBezTo>
                <a:cubicBezTo>
                  <a:pt x="201" y="253"/>
                  <a:pt x="194" y="366"/>
                  <a:pt x="216" y="432"/>
                </a:cubicBezTo>
                <a:cubicBezTo>
                  <a:pt x="218" y="447"/>
                  <a:pt x="219" y="462"/>
                  <a:pt x="222" y="477"/>
                </a:cubicBezTo>
                <a:cubicBezTo>
                  <a:pt x="226" y="497"/>
                  <a:pt x="245" y="514"/>
                  <a:pt x="255" y="531"/>
                </a:cubicBezTo>
                <a:cubicBezTo>
                  <a:pt x="268" y="555"/>
                  <a:pt x="280" y="577"/>
                  <a:pt x="294" y="600"/>
                </a:cubicBezTo>
                <a:cubicBezTo>
                  <a:pt x="296" y="604"/>
                  <a:pt x="298" y="608"/>
                  <a:pt x="300" y="612"/>
                </a:cubicBezTo>
                <a:cubicBezTo>
                  <a:pt x="302" y="619"/>
                  <a:pt x="302" y="627"/>
                  <a:pt x="306" y="633"/>
                </a:cubicBezTo>
                <a:cubicBezTo>
                  <a:pt x="313" y="645"/>
                  <a:pt x="325" y="653"/>
                  <a:pt x="330" y="666"/>
                </a:cubicBezTo>
                <a:cubicBezTo>
                  <a:pt x="333" y="673"/>
                  <a:pt x="335" y="681"/>
                  <a:pt x="339" y="687"/>
                </a:cubicBezTo>
                <a:cubicBezTo>
                  <a:pt x="357" y="712"/>
                  <a:pt x="387" y="728"/>
                  <a:pt x="417" y="732"/>
                </a:cubicBezTo>
                <a:cubicBezTo>
                  <a:pt x="435" y="745"/>
                  <a:pt x="452" y="755"/>
                  <a:pt x="471" y="765"/>
                </a:cubicBezTo>
                <a:cubicBezTo>
                  <a:pt x="496" y="798"/>
                  <a:pt x="543" y="809"/>
                  <a:pt x="582" y="816"/>
                </a:cubicBezTo>
                <a:cubicBezTo>
                  <a:pt x="631" y="836"/>
                  <a:pt x="681" y="841"/>
                  <a:pt x="732" y="855"/>
                </a:cubicBezTo>
                <a:cubicBezTo>
                  <a:pt x="790" y="871"/>
                  <a:pt x="848" y="889"/>
                  <a:pt x="906" y="906"/>
                </a:cubicBezTo>
                <a:cubicBezTo>
                  <a:pt x="949" y="918"/>
                  <a:pt x="991" y="941"/>
                  <a:pt x="1035" y="951"/>
                </a:cubicBezTo>
                <a:cubicBezTo>
                  <a:pt x="1057" y="956"/>
                  <a:pt x="1067" y="955"/>
                  <a:pt x="1086" y="963"/>
                </a:cubicBezTo>
                <a:cubicBezTo>
                  <a:pt x="1101" y="970"/>
                  <a:pt x="1114" y="980"/>
                  <a:pt x="1131" y="984"/>
                </a:cubicBezTo>
                <a:cubicBezTo>
                  <a:pt x="1138" y="997"/>
                  <a:pt x="1145" y="1001"/>
                  <a:pt x="1152" y="1014"/>
                </a:cubicBezTo>
                <a:cubicBezTo>
                  <a:pt x="1147" y="1049"/>
                  <a:pt x="1098" y="1066"/>
                  <a:pt x="1065" y="1074"/>
                </a:cubicBezTo>
                <a:cubicBezTo>
                  <a:pt x="966" y="1099"/>
                  <a:pt x="852" y="1146"/>
                  <a:pt x="750" y="1152"/>
                </a:cubicBezTo>
                <a:cubicBezTo>
                  <a:pt x="667" y="1157"/>
                  <a:pt x="584" y="1158"/>
                  <a:pt x="501" y="1161"/>
                </a:cubicBezTo>
                <a:cubicBezTo>
                  <a:pt x="57" y="1157"/>
                  <a:pt x="293" y="1187"/>
                  <a:pt x="135" y="1134"/>
                </a:cubicBezTo>
                <a:cubicBezTo>
                  <a:pt x="125" y="1121"/>
                  <a:pt x="111" y="1108"/>
                  <a:pt x="96" y="1101"/>
                </a:cubicBezTo>
                <a:cubicBezTo>
                  <a:pt x="83" y="1074"/>
                  <a:pt x="66" y="1039"/>
                  <a:pt x="39" y="1026"/>
                </a:cubicBezTo>
                <a:cubicBezTo>
                  <a:pt x="29" y="997"/>
                  <a:pt x="20" y="969"/>
                  <a:pt x="12" y="939"/>
                </a:cubicBezTo>
                <a:cubicBezTo>
                  <a:pt x="4" y="792"/>
                  <a:pt x="1" y="766"/>
                  <a:pt x="0" y="582"/>
                </a:cubicBezTo>
                <a:cubicBezTo>
                  <a:pt x="0" y="517"/>
                  <a:pt x="0" y="452"/>
                  <a:pt x="3" y="387"/>
                </a:cubicBezTo>
                <a:cubicBezTo>
                  <a:pt x="5" y="339"/>
                  <a:pt x="35" y="296"/>
                  <a:pt x="51" y="252"/>
                </a:cubicBezTo>
                <a:cubicBezTo>
                  <a:pt x="63" y="218"/>
                  <a:pt x="66" y="180"/>
                  <a:pt x="72" y="144"/>
                </a:cubicBezTo>
                <a:cubicBezTo>
                  <a:pt x="80" y="96"/>
                  <a:pt x="89" y="28"/>
                  <a:pt x="141" y="15"/>
                </a:cubicBezTo>
                <a:cubicBezTo>
                  <a:pt x="148" y="2"/>
                  <a:pt x="150" y="6"/>
                  <a:pt x="144" y="0"/>
                </a:cubicBezTo>
                <a:close/>
              </a:path>
            </a:pathLst>
          </a:custGeom>
          <a:solidFill>
            <a:schemeClr val="tx1">
              <a:lumMod val="75000"/>
              <a:lumOff val="25000"/>
            </a:schemeClr>
          </a:solidFill>
          <a:ln w="19050" cap="flat">
            <a:solidFill>
              <a:schemeClr val="tx2"/>
            </a:solidFill>
            <a:prstDash val="solid"/>
            <a:round/>
            <a:headEnd type="none" w="sm" len="sm"/>
            <a:tailEnd type="none" w="sm" len="sm"/>
          </a:ln>
          <a:effectLst/>
        </p:spPr>
        <p:txBody>
          <a:bodyPr/>
          <a:lstStyle/>
          <a:p>
            <a:endParaRPr lang="en-US"/>
          </a:p>
        </p:txBody>
      </p:sp>
      <p:sp>
        <p:nvSpPr>
          <p:cNvPr id="11" name="AutoShape 8"/>
          <p:cNvSpPr>
            <a:spLocks noChangeArrowheads="1"/>
          </p:cNvSpPr>
          <p:nvPr/>
        </p:nvSpPr>
        <p:spPr bwMode="auto">
          <a:xfrm>
            <a:off x="5907133" y="3076303"/>
            <a:ext cx="1600200" cy="1600200"/>
          </a:xfrm>
          <a:prstGeom prst="rtTriangle">
            <a:avLst/>
          </a:prstGeom>
          <a:solidFill>
            <a:schemeClr val="tx1">
              <a:lumMod val="75000"/>
              <a:lumOff val="25000"/>
            </a:schemeClr>
          </a:solidFill>
          <a:ln>
            <a:noFill/>
          </a:ln>
          <a:effectLst/>
        </p:spPr>
        <p:txBody>
          <a:bodyPr wrap="none" anchor="ctr"/>
          <a:lstStyle/>
          <a:p>
            <a:endParaRPr lang="en-US"/>
          </a:p>
        </p:txBody>
      </p:sp>
      <p:sp>
        <p:nvSpPr>
          <p:cNvPr id="12" name="Line 9"/>
          <p:cNvSpPr>
            <a:spLocks noChangeShapeType="1"/>
          </p:cNvSpPr>
          <p:nvPr/>
        </p:nvSpPr>
        <p:spPr bwMode="auto">
          <a:xfrm>
            <a:off x="5907133" y="3076303"/>
            <a:ext cx="0" cy="1600200"/>
          </a:xfrm>
          <a:prstGeom prst="line">
            <a:avLst/>
          </a:prstGeom>
          <a:noFill/>
          <a:ln w="19050">
            <a:solidFill>
              <a:schemeClr val="tx2"/>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a:lstStyle/>
          <a:p>
            <a:endParaRPr lang="en-US"/>
          </a:p>
        </p:txBody>
      </p:sp>
      <p:sp>
        <p:nvSpPr>
          <p:cNvPr id="13" name="Line 10"/>
          <p:cNvSpPr>
            <a:spLocks noChangeShapeType="1"/>
          </p:cNvSpPr>
          <p:nvPr/>
        </p:nvSpPr>
        <p:spPr bwMode="auto">
          <a:xfrm flipH="1">
            <a:off x="5907133" y="4676503"/>
            <a:ext cx="1905000" cy="0"/>
          </a:xfrm>
          <a:prstGeom prst="line">
            <a:avLst/>
          </a:prstGeom>
          <a:noFill/>
          <a:ln w="19050">
            <a:solidFill>
              <a:schemeClr val="tx2"/>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chemeClr val="tx2">
                      <a:gamma/>
                      <a:shade val="60000"/>
                      <a:invGamma/>
                    </a:schemeClr>
                  </a:outerShdw>
                </a:effectLst>
              </a14:hiddenEffects>
            </a:ext>
          </a:extLst>
        </p:spPr>
        <p:txBody>
          <a:bodyPr/>
          <a:lstStyle/>
          <a:p>
            <a:endParaRPr lang="en-US"/>
          </a:p>
        </p:txBody>
      </p:sp>
      <p:sp>
        <p:nvSpPr>
          <p:cNvPr id="15" name="Text Box 12"/>
          <p:cNvSpPr txBox="1">
            <a:spLocks noChangeArrowheads="1"/>
          </p:cNvSpPr>
          <p:nvPr/>
        </p:nvSpPr>
        <p:spPr bwMode="auto">
          <a:xfrm>
            <a:off x="7501074" y="4686207"/>
            <a:ext cx="500062" cy="304800"/>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1400" dirty="0">
                <a:latin typeface="Arial" charset="0"/>
              </a:rPr>
              <a:t>Toe</a:t>
            </a:r>
          </a:p>
        </p:txBody>
      </p:sp>
      <p:sp>
        <p:nvSpPr>
          <p:cNvPr id="16" name="Text Box 13"/>
          <p:cNvSpPr txBox="1">
            <a:spLocks noChangeArrowheads="1"/>
          </p:cNvSpPr>
          <p:nvPr/>
        </p:nvSpPr>
        <p:spPr bwMode="auto">
          <a:xfrm>
            <a:off x="5847035" y="2809148"/>
            <a:ext cx="498475" cy="304800"/>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1400">
                <a:latin typeface="Arial" charset="0"/>
              </a:rPr>
              <a:t>Toe</a:t>
            </a:r>
          </a:p>
        </p:txBody>
      </p:sp>
      <p:sp>
        <p:nvSpPr>
          <p:cNvPr id="20" name="Text Box 17"/>
          <p:cNvSpPr txBox="1">
            <a:spLocks noChangeArrowheads="1"/>
          </p:cNvSpPr>
          <p:nvPr/>
        </p:nvSpPr>
        <p:spPr bwMode="auto">
          <a:xfrm>
            <a:off x="7890828" y="5435328"/>
            <a:ext cx="1109662" cy="304800"/>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1400" dirty="0">
                <a:latin typeface="Arial" charset="0"/>
              </a:rPr>
              <a:t>Base Metal</a:t>
            </a:r>
          </a:p>
        </p:txBody>
      </p:sp>
      <p:sp>
        <p:nvSpPr>
          <p:cNvPr id="21" name="Text Box 18"/>
          <p:cNvSpPr txBox="1">
            <a:spLocks noChangeArrowheads="1"/>
          </p:cNvSpPr>
          <p:nvPr/>
        </p:nvSpPr>
        <p:spPr bwMode="auto">
          <a:xfrm>
            <a:off x="4781596" y="2044428"/>
            <a:ext cx="1109662" cy="304800"/>
          </a:xfrm>
          <a:prstGeom prst="rect">
            <a:avLst/>
          </a:prstGeom>
          <a:noFill/>
          <a:ln>
            <a:noFill/>
          </a:ln>
          <a:effectLst>
            <a:prstShdw prst="shdw17" dist="17961" dir="2700000">
              <a:schemeClr val="bg1">
                <a:gamma/>
                <a:shade val="60000"/>
                <a:invGamma/>
              </a:scheme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38100" cmpd="dbl">
                <a:solidFill>
                  <a:schemeClr val="bg1"/>
                </a:solidFill>
                <a:miter lim="800000"/>
                <a:headEnd type="none" w="sm" len="sm"/>
                <a:tailEnd type="none" w="sm" len="sm"/>
              </a14:hiddenLine>
            </a:ext>
          </a:extLst>
        </p:spPr>
        <p:txBody>
          <a:bodyPr wrap="none">
            <a:spAutoFit/>
          </a:bodyPr>
          <a:lstStyle/>
          <a:p>
            <a:pPr algn="l"/>
            <a:r>
              <a:rPr lang="en-US" sz="1400" dirty="0">
                <a:latin typeface="Arial" charset="0"/>
              </a:rPr>
              <a:t>Base Metal</a:t>
            </a:r>
          </a:p>
        </p:txBody>
      </p:sp>
      <p:cxnSp>
        <p:nvCxnSpPr>
          <p:cNvPr id="23" name="Straight Connector 22"/>
          <p:cNvCxnSpPr>
            <a:endCxn id="9" idx="12"/>
          </p:cNvCxnSpPr>
          <p:nvPr/>
        </p:nvCxnSpPr>
        <p:spPr>
          <a:xfrm flipV="1">
            <a:off x="5907133" y="3787503"/>
            <a:ext cx="889000" cy="885826"/>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4905646" y="2971073"/>
            <a:ext cx="889000" cy="88900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2" idx="1"/>
          </p:cNvCxnSpPr>
          <p:nvPr/>
        </p:nvCxnSpPr>
        <p:spPr>
          <a:xfrm flipH="1" flipV="1">
            <a:off x="4866527" y="3876403"/>
            <a:ext cx="1040607" cy="800100"/>
          </a:xfrm>
          <a:prstGeom prst="line">
            <a:avLst/>
          </a:prstGeom>
        </p:spPr>
        <p:style>
          <a:lnRef idx="1">
            <a:schemeClr val="dk1"/>
          </a:lnRef>
          <a:fillRef idx="0">
            <a:schemeClr val="dk1"/>
          </a:fillRef>
          <a:effectRef idx="0">
            <a:schemeClr val="dk1"/>
          </a:effectRef>
          <a:fontRef idx="minor">
            <a:schemeClr val="tx1"/>
          </a:fontRef>
        </p:style>
      </p:cxnSp>
      <p:cxnSp>
        <p:nvCxnSpPr>
          <p:cNvPr id="29" name="Straight Connector 28"/>
          <p:cNvCxnSpPr/>
          <p:nvPr/>
        </p:nvCxnSpPr>
        <p:spPr>
          <a:xfrm flipH="1" flipV="1">
            <a:off x="5733018" y="2929343"/>
            <a:ext cx="1040607" cy="80010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a:off x="5918245" y="5351828"/>
            <a:ext cx="1552562" cy="21012"/>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rot="18958618">
            <a:off x="4830251" y="3020923"/>
            <a:ext cx="508473" cy="461665"/>
          </a:xfrm>
          <a:prstGeom prst="rect">
            <a:avLst/>
          </a:prstGeom>
        </p:spPr>
        <p:txBody>
          <a:bodyPr wrap="none">
            <a:spAutoFit/>
          </a:bodyPr>
          <a:lstStyle/>
          <a:p>
            <a:r>
              <a:rPr lang="en-US" sz="2400" dirty="0" err="1"/>
              <a:t>t</a:t>
            </a:r>
            <a:r>
              <a:rPr lang="en-US" sz="2400" baseline="-25000" dirty="0" err="1"/>
              <a:t>eff</a:t>
            </a:r>
            <a:endParaRPr lang="en-US" sz="2400" baseline="-25000" dirty="0"/>
          </a:p>
        </p:txBody>
      </p:sp>
      <p:cxnSp>
        <p:nvCxnSpPr>
          <p:cNvPr id="34" name="Straight Connector 33"/>
          <p:cNvCxnSpPr/>
          <p:nvPr/>
        </p:nvCxnSpPr>
        <p:spPr>
          <a:xfrm flipV="1">
            <a:off x="7490582" y="4620940"/>
            <a:ext cx="31038" cy="798515"/>
          </a:xfrm>
          <a:prstGeom prst="line">
            <a:avLst/>
          </a:prstGeom>
        </p:spPr>
        <p:style>
          <a:lnRef idx="1">
            <a:schemeClr val="dk1"/>
          </a:lnRef>
          <a:fillRef idx="0">
            <a:schemeClr val="dk1"/>
          </a:fillRef>
          <a:effectRef idx="0">
            <a:schemeClr val="dk1"/>
          </a:effectRef>
          <a:fontRef idx="minor">
            <a:schemeClr val="tx1"/>
          </a:fontRef>
        </p:style>
      </p:cxnSp>
      <p:sp>
        <p:nvSpPr>
          <p:cNvPr id="40" name="Rectangle 39"/>
          <p:cNvSpPr/>
          <p:nvPr/>
        </p:nvSpPr>
        <p:spPr>
          <a:xfrm>
            <a:off x="6551988" y="4928939"/>
            <a:ext cx="268022" cy="461665"/>
          </a:xfrm>
          <a:prstGeom prst="rect">
            <a:avLst/>
          </a:prstGeom>
        </p:spPr>
        <p:txBody>
          <a:bodyPr wrap="none">
            <a:spAutoFit/>
          </a:bodyPr>
          <a:lstStyle/>
          <a:p>
            <a:r>
              <a:rPr lang="en-US" sz="2400" dirty="0"/>
              <a:t>t</a:t>
            </a:r>
            <a:endParaRPr lang="en-US" sz="2400" baseline="-25000" dirty="0"/>
          </a:p>
        </p:txBody>
      </p:sp>
      <p:cxnSp>
        <p:nvCxnSpPr>
          <p:cNvPr id="41" name="Straight Arrow Connector 40"/>
          <p:cNvCxnSpPr/>
          <p:nvPr/>
        </p:nvCxnSpPr>
        <p:spPr>
          <a:xfrm>
            <a:off x="7814590" y="3093765"/>
            <a:ext cx="1178" cy="155714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2" name="Rectangle 41"/>
          <p:cNvSpPr/>
          <p:nvPr/>
        </p:nvSpPr>
        <p:spPr>
          <a:xfrm>
            <a:off x="7997948" y="3498610"/>
            <a:ext cx="268022" cy="461665"/>
          </a:xfrm>
          <a:prstGeom prst="rect">
            <a:avLst/>
          </a:prstGeom>
        </p:spPr>
        <p:txBody>
          <a:bodyPr wrap="none">
            <a:spAutoFit/>
          </a:bodyPr>
          <a:lstStyle/>
          <a:p>
            <a:r>
              <a:rPr lang="en-US" sz="2400" dirty="0"/>
              <a:t>t</a:t>
            </a:r>
            <a:endParaRPr lang="en-US" sz="2400" baseline="-25000" dirty="0"/>
          </a:p>
        </p:txBody>
      </p:sp>
      <p:cxnSp>
        <p:nvCxnSpPr>
          <p:cNvPr id="43" name="Straight Connector 42"/>
          <p:cNvCxnSpPr/>
          <p:nvPr/>
        </p:nvCxnSpPr>
        <p:spPr>
          <a:xfrm flipH="1" flipV="1">
            <a:off x="5879694" y="3081295"/>
            <a:ext cx="2118254" cy="36949"/>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891770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p:sp>
        <p:nvSpPr>
          <p:cNvPr id="5" name="Slide Number Placeholder 4"/>
          <p:cNvSpPr>
            <a:spLocks noGrp="1"/>
          </p:cNvSpPr>
          <p:nvPr>
            <p:ph type="sldNum" sz="quarter" idx="12"/>
          </p:nvPr>
        </p:nvSpPr>
        <p:spPr/>
        <p:txBody>
          <a:bodyPr/>
          <a:lstStyle/>
          <a:p>
            <a:fld id="{9DBAC5ED-916B-4A4B-9960-52DDD2B57D0D}" type="slidenum">
              <a:rPr lang="en-US" altLang="en-US" smtClean="0"/>
              <a:pPr/>
              <a:t>88</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82" y="1776549"/>
            <a:ext cx="8188635" cy="4052751"/>
          </a:xfrm>
          <a:prstGeom prst="rect">
            <a:avLst/>
          </a:prstGeom>
        </p:spPr>
      </p:pic>
    </p:spTree>
    <p:extLst>
      <p:ext uri="{BB962C8B-B14F-4D97-AF65-F5344CB8AC3E}">
        <p14:creationId xmlns:p14="http://schemas.microsoft.com/office/powerpoint/2010/main" val="267809418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599819" y="2059813"/>
                <a:ext cx="7290055" cy="4410891"/>
              </a:xfrm>
            </p:spPr>
            <p:txBody>
              <a:bodyPr>
                <a:normAutofit/>
              </a:bodyPr>
              <a:lstStyle/>
              <a:p>
                <a:r>
                  <a:rPr lang="en-US" b="1" u="sng" dirty="0">
                    <a:solidFill>
                      <a:schemeClr val="tx2"/>
                    </a:solidFill>
                  </a:rPr>
                  <a:t>Maximum Fillet Weld Sizes</a:t>
                </a:r>
                <a:r>
                  <a:rPr lang="en-US" dirty="0">
                    <a:solidFill>
                      <a:schemeClr val="tx2"/>
                    </a:solidFill>
                  </a:rPr>
                  <a:t> (J2.2b(a) and (b))</a:t>
                </a:r>
                <a:r>
                  <a:rPr lang="en-US" b="1" dirty="0"/>
                  <a:t> </a:t>
                </a:r>
                <a:endParaRPr lang="en-US" dirty="0"/>
              </a:p>
              <a:p>
                <a:r>
                  <a:rPr lang="en-US" dirty="0"/>
                  <a:t>Depends on the thickness of the connecting parts:</a:t>
                </a:r>
              </a:p>
              <a:p>
                <a:endParaRPr lang="en-US" sz="1800" dirty="0"/>
              </a:p>
              <a:p>
                <a:pPr marL="310896" lvl="2" indent="0">
                  <a:buNone/>
                </a:pPr>
                <a:r>
                  <a:rPr lang="en-US" sz="1800" dirty="0"/>
                  <a:t>	</a:t>
                </a:r>
                <a14:m>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𝑝</m:t>
                        </m:r>
                      </m:sub>
                    </m:sSub>
                    <m:r>
                      <a:rPr lang="en-US" sz="2400" b="0" i="1" smtClean="0">
                        <a:latin typeface="Cambria Math" panose="02040503050406030204" pitchFamily="18" charset="0"/>
                      </a:rPr>
                      <m:t>&lt;</m:t>
                    </m:r>
                    <m:f>
                      <m:fPr>
                        <m:type m:val="skw"/>
                        <m:ctrlPr>
                          <a:rPr lang="en-US" sz="2400" b="0" i="1" smtClean="0">
                            <a:latin typeface="Cambria Math" panose="02040503050406030204" pitchFamily="18" charset="0"/>
                          </a:rPr>
                        </m:ctrlPr>
                      </m:fPr>
                      <m:num>
                        <m:r>
                          <a:rPr lang="en-US" sz="2400" b="0" i="1" smtClean="0">
                            <a:latin typeface="Cambria Math" panose="02040503050406030204" pitchFamily="18" charset="0"/>
                          </a:rPr>
                          <m:t>1</m:t>
                        </m:r>
                      </m:num>
                      <m:den>
                        <m:r>
                          <a:rPr lang="en-US" sz="2400" b="0" i="1" smtClean="0">
                            <a:latin typeface="Cambria Math" panose="02040503050406030204" pitchFamily="18" charset="0"/>
                          </a:rPr>
                          <m:t>4</m:t>
                        </m:r>
                      </m:den>
                    </m:f>
                    <m:r>
                      <a:rPr lang="en-US" sz="2400" b="0" i="1" smtClean="0">
                        <a:latin typeface="Cambria Math" panose="02040503050406030204" pitchFamily="18" charset="0"/>
                      </a:rPr>
                      <m:t>𝑖𝑛</m:t>
                    </m:r>
                    <m:r>
                      <a:rPr lang="en-US" sz="2400" b="0" i="1" smtClean="0">
                        <a:latin typeface="Cambria Math" panose="02040503050406030204" pitchFamily="18" charset="0"/>
                      </a:rPr>
                      <m:t>.       </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𝑤</m:t>
                        </m:r>
                        <m:r>
                          <a:rPr lang="en-US" sz="2400" b="0" i="1" smtClean="0">
                            <a:latin typeface="Cambria Math" panose="02040503050406030204" pitchFamily="18" charset="0"/>
                          </a:rPr>
                          <m:t>, </m:t>
                        </m:r>
                        <m:r>
                          <a:rPr lang="en-US" sz="2400" b="0" i="1" smtClean="0">
                            <a:latin typeface="Cambria Math" panose="02040503050406030204" pitchFamily="18" charset="0"/>
                          </a:rPr>
                          <m:t>𝑚𝑎𝑥</m:t>
                        </m:r>
                      </m:sub>
                    </m:sSub>
                    <m:r>
                      <a:rPr lang="en-US" sz="2400" b="0" i="1" smtClean="0">
                        <a:latin typeface="Cambria Math" panose="02040503050406030204" pitchFamily="18" charset="0"/>
                      </a:rPr>
                      <m:t>=</m:t>
                    </m:r>
                    <m:sSub>
                      <m:sSubPr>
                        <m:ctrlPr>
                          <a:rPr lang="en-US" sz="2400" b="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𝑝</m:t>
                        </m:r>
                      </m:sub>
                    </m:sSub>
                  </m:oMath>
                </a14:m>
                <a:endParaRPr lang="en-US" sz="2400" b="0" dirty="0">
                  <a:latin typeface="+mj-lt"/>
                </a:endParaRPr>
              </a:p>
              <a:p>
                <a:pPr marL="310896" lvl="2" indent="0">
                  <a:buNone/>
                </a:pPr>
                <a:endParaRPr lang="en-US" sz="2400" dirty="0">
                  <a:latin typeface="+mj-lt"/>
                </a:endParaRPr>
              </a:p>
              <a:p>
                <a:pPr marL="310896" lvl="2" indent="0">
                  <a:buNone/>
                </a:pPr>
                <a:r>
                  <a:rPr lang="en-US" sz="2400" dirty="0">
                    <a:latin typeface="+mj-lt"/>
                  </a:rPr>
                  <a:t>	</a:t>
                </a:r>
                <a14:m>
                  <m:oMath xmlns:m="http://schemas.openxmlformats.org/officeDocument/2006/math">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𝑡</m:t>
                        </m:r>
                      </m:e>
                      <m:sub>
                        <m:r>
                          <a:rPr lang="en-US" sz="2400" b="0" i="1" smtClean="0">
                            <a:latin typeface="Cambria Math" panose="02040503050406030204" pitchFamily="18" charset="0"/>
                          </a:rPr>
                          <m:t>𝑝</m:t>
                        </m:r>
                      </m:sub>
                    </m:sSub>
                    <m:r>
                      <a:rPr lang="en-US" sz="2400" i="1" smtClean="0">
                        <a:latin typeface="Cambria Math" panose="02040503050406030204" pitchFamily="18" charset="0"/>
                        <a:ea typeface="Cambria Math" panose="02040503050406030204" pitchFamily="18" charset="0"/>
                      </a:rPr>
                      <m:t>≥</m:t>
                    </m:r>
                    <m:f>
                      <m:fPr>
                        <m:type m:val="skw"/>
                        <m:ctrlPr>
                          <a:rPr lang="en-US" sz="240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m:t>
                        </m:r>
                      </m:num>
                      <m:den>
                        <m:r>
                          <a:rPr lang="en-US" sz="2400" b="0" i="1" smtClean="0">
                            <a:latin typeface="Cambria Math" panose="02040503050406030204" pitchFamily="18" charset="0"/>
                            <a:ea typeface="Cambria Math" panose="02040503050406030204" pitchFamily="18" charset="0"/>
                          </a:rPr>
                          <m:t>4</m:t>
                        </m:r>
                      </m:den>
                    </m:f>
                    <m:r>
                      <a:rPr lang="en-US" sz="2400" b="0" i="1" smtClean="0">
                        <a:latin typeface="Cambria Math" panose="02040503050406030204" pitchFamily="18" charset="0"/>
                        <a:ea typeface="Cambria Math" panose="02040503050406030204" pitchFamily="18" charset="0"/>
                      </a:rPr>
                      <m:t>𝑖𝑛</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𝑡</m:t>
                        </m:r>
                      </m:e>
                      <m:sub>
                        <m:r>
                          <a:rPr lang="en-US" sz="2400" b="0" i="1" smtClean="0">
                            <a:latin typeface="Cambria Math" panose="02040503050406030204" pitchFamily="18" charset="0"/>
                            <a:ea typeface="Cambria Math" panose="02040503050406030204" pitchFamily="18" charset="0"/>
                          </a:rPr>
                          <m:t>𝑤</m:t>
                        </m:r>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𝑚𝑎𝑥</m:t>
                        </m:r>
                      </m:sub>
                    </m:sSub>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𝑡</m:t>
                        </m:r>
                      </m:e>
                      <m:sub>
                        <m:r>
                          <a:rPr lang="en-US" sz="2400" b="0" i="1" smtClean="0">
                            <a:latin typeface="Cambria Math" panose="02040503050406030204" pitchFamily="18" charset="0"/>
                            <a:ea typeface="Cambria Math" panose="02040503050406030204" pitchFamily="18" charset="0"/>
                          </a:rPr>
                          <m:t>𝑝</m:t>
                        </m:r>
                      </m:sub>
                    </m:sSub>
                    <m:r>
                      <a:rPr lang="en-US" sz="2400" b="0" i="1" smtClean="0">
                        <a:latin typeface="Cambria Math" panose="02040503050406030204" pitchFamily="18" charset="0"/>
                        <a:ea typeface="Cambria Math" panose="02040503050406030204" pitchFamily="18" charset="0"/>
                      </a:rPr>
                      <m:t>−</m:t>
                    </m:r>
                    <m:f>
                      <m:fPr>
                        <m:type m:val="skw"/>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1</m:t>
                        </m:r>
                      </m:num>
                      <m:den>
                        <m:r>
                          <a:rPr lang="en-US" sz="2400" b="0" i="1" smtClean="0">
                            <a:latin typeface="Cambria Math" panose="02040503050406030204" pitchFamily="18" charset="0"/>
                            <a:ea typeface="Cambria Math" panose="02040503050406030204" pitchFamily="18" charset="0"/>
                          </a:rPr>
                          <m:t>16</m:t>
                        </m:r>
                      </m:den>
                    </m:f>
                    <m:r>
                      <a:rPr lang="en-US" sz="2400" b="0" i="1" smtClean="0">
                        <a:latin typeface="Cambria Math" panose="02040503050406030204" pitchFamily="18" charset="0"/>
                        <a:ea typeface="Cambria Math" panose="02040503050406030204" pitchFamily="18" charset="0"/>
                      </a:rPr>
                      <m:t>𝑖𝑛</m:t>
                    </m:r>
                    <m:r>
                      <a:rPr lang="en-US" sz="2400" b="0" i="1" smtClean="0">
                        <a:latin typeface="Cambria Math" panose="02040503050406030204" pitchFamily="18" charset="0"/>
                        <a:ea typeface="Cambria Math" panose="02040503050406030204" pitchFamily="18" charset="0"/>
                      </a:rPr>
                      <m:t>.</m:t>
                    </m:r>
                  </m:oMath>
                </a14:m>
                <a:endParaRPr lang="en-US" sz="2400" dirty="0">
                  <a:latin typeface="+mj-l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599819" y="2059813"/>
                <a:ext cx="7290055" cy="4410891"/>
              </a:xfrm>
              <a:blipFill>
                <a:blip r:embed="rId3"/>
                <a:stretch>
                  <a:fillRect l="-669" t="-193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9DBAC5ED-916B-4A4B-9960-52DDD2B57D0D}" type="slidenum">
              <a:rPr lang="en-US" altLang="en-US" smtClean="0"/>
              <a:pPr/>
              <a:t>89</a:t>
            </a:fld>
            <a:endParaRPr lang="en-US" alt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5368" y="4896869"/>
            <a:ext cx="4081342" cy="1848155"/>
          </a:xfrm>
          <a:prstGeom prst="rect">
            <a:avLst/>
          </a:prstGeom>
        </p:spPr>
      </p:pic>
    </p:spTree>
    <p:extLst>
      <p:ext uri="{BB962C8B-B14F-4D97-AF65-F5344CB8AC3E}">
        <p14:creationId xmlns:p14="http://schemas.microsoft.com/office/powerpoint/2010/main" val="3316973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096" y="836023"/>
            <a:ext cx="7734220" cy="940526"/>
          </a:xfrm>
        </p:spPr>
        <p:txBody>
          <a:bodyPr>
            <a:normAutofit/>
          </a:bodyPr>
          <a:lstStyle/>
          <a:p>
            <a:r>
              <a:rPr lang="en-US" dirty="0"/>
              <a:t>Specifying bolt design</a:t>
            </a:r>
          </a:p>
        </p:txBody>
      </p:sp>
      <p:sp>
        <p:nvSpPr>
          <p:cNvPr id="3" name="Content Placeholder 2"/>
          <p:cNvSpPr>
            <a:spLocks noGrp="1"/>
          </p:cNvSpPr>
          <p:nvPr>
            <p:ph idx="1"/>
          </p:nvPr>
        </p:nvSpPr>
        <p:spPr>
          <a:xfrm>
            <a:off x="768096" y="1898469"/>
            <a:ext cx="8206284" cy="4410891"/>
          </a:xfrm>
        </p:spPr>
        <p:txBody>
          <a:bodyPr>
            <a:normAutofit/>
          </a:bodyPr>
          <a:lstStyle/>
          <a:p>
            <a:pPr lvl="1">
              <a:buFont typeface="Arial" panose="020B0604020202020204" pitchFamily="34" charset="0"/>
              <a:buChar char="•"/>
            </a:pPr>
            <a:r>
              <a:rPr lang="en-US" sz="2400" dirty="0"/>
              <a:t>  Connection designer typically specifies bolt grade, nominal </a:t>
            </a:r>
            <a:br>
              <a:rPr lang="en-US" sz="2400" dirty="0"/>
            </a:br>
            <a:r>
              <a:rPr lang="en-US" sz="2400" dirty="0"/>
              <a:t>  diameter, hole size, and whether threads are permitted in the </a:t>
            </a:r>
            <a:br>
              <a:rPr lang="en-US" sz="2400" dirty="0"/>
            </a:br>
            <a:r>
              <a:rPr lang="en-US" sz="2400" dirty="0"/>
              <a:t>  shear plane. </a:t>
            </a:r>
          </a:p>
          <a:p>
            <a:pPr lvl="1">
              <a:buFont typeface="Arial" panose="020B0604020202020204" pitchFamily="34" charset="0"/>
              <a:buChar char="•"/>
            </a:pPr>
            <a:r>
              <a:rPr lang="en-US" sz="2400" dirty="0"/>
              <a:t>  Bolt length determined by steel detailer/ fabricator. </a:t>
            </a:r>
          </a:p>
          <a:p>
            <a:pPr lvl="1">
              <a:buFont typeface="Arial" panose="020B0604020202020204" pitchFamily="34" charset="0"/>
              <a:buChar char="•"/>
            </a:pPr>
            <a:endParaRPr lang="en-US" sz="2400" dirty="0"/>
          </a:p>
          <a:p>
            <a:pPr marL="128016" lvl="1" indent="0">
              <a:buNone/>
            </a:pPr>
            <a:r>
              <a:rPr lang="en-US" sz="2400" dirty="0"/>
              <a:t>i.e. </a:t>
            </a:r>
          </a:p>
          <a:p>
            <a:pPr marL="128016" lvl="1" indent="0">
              <a:buNone/>
            </a:pPr>
            <a:r>
              <a:rPr lang="en-US" sz="2400" i="1" dirty="0"/>
              <a:t>     ¾” diameter ASTM F3125 Grade A325 </a:t>
            </a:r>
            <a:r>
              <a:rPr lang="en-US" sz="2400" dirty="0"/>
              <a:t>N with standard hole</a:t>
            </a:r>
            <a:endParaRPr lang="en-US" dirty="0"/>
          </a:p>
        </p:txBody>
      </p:sp>
      <p:sp>
        <p:nvSpPr>
          <p:cNvPr id="4" name="Left Brace 3"/>
          <p:cNvSpPr/>
          <p:nvPr/>
        </p:nvSpPr>
        <p:spPr>
          <a:xfrm rot="16200000">
            <a:off x="1854843" y="3967222"/>
            <a:ext cx="428263" cy="1626243"/>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e 10"/>
          <p:cNvSpPr/>
          <p:nvPr/>
        </p:nvSpPr>
        <p:spPr>
          <a:xfrm rot="16200000">
            <a:off x="4328704" y="3246470"/>
            <a:ext cx="428263" cy="3067746"/>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Left Brace 11"/>
          <p:cNvSpPr/>
          <p:nvPr/>
        </p:nvSpPr>
        <p:spPr>
          <a:xfrm rot="16200000">
            <a:off x="6169081" y="4600706"/>
            <a:ext cx="428263" cy="359273"/>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Left Brace 12"/>
          <p:cNvSpPr/>
          <p:nvPr/>
        </p:nvSpPr>
        <p:spPr>
          <a:xfrm rot="16200000">
            <a:off x="7677565" y="3875280"/>
            <a:ext cx="428263" cy="1810124"/>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ectangle 4"/>
          <p:cNvSpPr/>
          <p:nvPr/>
        </p:nvSpPr>
        <p:spPr>
          <a:xfrm>
            <a:off x="1062929" y="5040363"/>
            <a:ext cx="2012089" cy="400110"/>
          </a:xfrm>
          <a:prstGeom prst="rect">
            <a:avLst/>
          </a:prstGeom>
        </p:spPr>
        <p:txBody>
          <a:bodyPr wrap="none">
            <a:spAutoFit/>
          </a:bodyPr>
          <a:lstStyle/>
          <a:p>
            <a:r>
              <a:rPr lang="en-US" sz="2000" dirty="0">
                <a:solidFill>
                  <a:schemeClr val="tx2"/>
                </a:solidFill>
              </a:rPr>
              <a:t>Nominal diameter</a:t>
            </a:r>
          </a:p>
        </p:txBody>
      </p:sp>
      <p:sp>
        <p:nvSpPr>
          <p:cNvPr id="14" name="Rectangle 13"/>
          <p:cNvSpPr/>
          <p:nvPr/>
        </p:nvSpPr>
        <p:spPr>
          <a:xfrm>
            <a:off x="3536790" y="5040363"/>
            <a:ext cx="2272482" cy="400110"/>
          </a:xfrm>
          <a:prstGeom prst="rect">
            <a:avLst/>
          </a:prstGeom>
        </p:spPr>
        <p:txBody>
          <a:bodyPr wrap="none">
            <a:spAutoFit/>
          </a:bodyPr>
          <a:lstStyle/>
          <a:p>
            <a:r>
              <a:rPr lang="en-US" sz="2000" dirty="0">
                <a:solidFill>
                  <a:schemeClr val="tx2"/>
                </a:solidFill>
              </a:rPr>
              <a:t>Bolt type and grade</a:t>
            </a:r>
          </a:p>
        </p:txBody>
      </p:sp>
      <p:sp>
        <p:nvSpPr>
          <p:cNvPr id="15" name="Rectangle 14"/>
          <p:cNvSpPr/>
          <p:nvPr/>
        </p:nvSpPr>
        <p:spPr>
          <a:xfrm>
            <a:off x="5914663" y="5040363"/>
            <a:ext cx="1192193" cy="707886"/>
          </a:xfrm>
          <a:prstGeom prst="rect">
            <a:avLst/>
          </a:prstGeom>
        </p:spPr>
        <p:txBody>
          <a:bodyPr wrap="square">
            <a:spAutoFit/>
          </a:bodyPr>
          <a:lstStyle/>
          <a:p>
            <a:r>
              <a:rPr lang="en-US" sz="2000" dirty="0">
                <a:solidFill>
                  <a:schemeClr val="tx2"/>
                </a:solidFill>
              </a:rPr>
              <a:t>Threaded condition</a:t>
            </a:r>
          </a:p>
        </p:txBody>
      </p:sp>
      <p:sp>
        <p:nvSpPr>
          <p:cNvPr id="16" name="Rectangle 15"/>
          <p:cNvSpPr/>
          <p:nvPr/>
        </p:nvSpPr>
        <p:spPr>
          <a:xfrm>
            <a:off x="7367998" y="5040363"/>
            <a:ext cx="1192193" cy="400110"/>
          </a:xfrm>
          <a:prstGeom prst="rect">
            <a:avLst/>
          </a:prstGeom>
        </p:spPr>
        <p:txBody>
          <a:bodyPr wrap="square">
            <a:spAutoFit/>
          </a:bodyPr>
          <a:lstStyle/>
          <a:p>
            <a:r>
              <a:rPr lang="en-US" sz="2000" dirty="0">
                <a:solidFill>
                  <a:schemeClr val="tx2"/>
                </a:solidFill>
              </a:rPr>
              <a:t>Hole size</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a:t>
            </a:fld>
            <a:endParaRPr lang="en-US" altLang="en-US"/>
          </a:p>
        </p:txBody>
      </p:sp>
    </p:spTree>
    <p:extLst>
      <p:ext uri="{BB962C8B-B14F-4D97-AF65-F5344CB8AC3E}">
        <p14:creationId xmlns:p14="http://schemas.microsoft.com/office/powerpoint/2010/main" val="125735026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p:sp>
        <p:nvSpPr>
          <p:cNvPr id="3" name="Content Placeholder 2"/>
          <p:cNvSpPr>
            <a:spLocks noGrp="1"/>
          </p:cNvSpPr>
          <p:nvPr>
            <p:ph idx="1"/>
          </p:nvPr>
        </p:nvSpPr>
        <p:spPr>
          <a:xfrm>
            <a:off x="599819" y="2059813"/>
            <a:ext cx="7290055" cy="4410891"/>
          </a:xfrm>
        </p:spPr>
        <p:txBody>
          <a:bodyPr>
            <a:normAutofit/>
          </a:bodyPr>
          <a:lstStyle/>
          <a:p>
            <a:r>
              <a:rPr lang="en-US" b="1" u="sng" dirty="0">
                <a:solidFill>
                  <a:schemeClr val="tx2"/>
                </a:solidFill>
              </a:rPr>
              <a:t>Maximum Fillet Weld Sizes</a:t>
            </a:r>
            <a:r>
              <a:rPr lang="en-US" dirty="0">
                <a:solidFill>
                  <a:schemeClr val="tx2"/>
                </a:solidFill>
              </a:rPr>
              <a:t> (J2.2b(a) and (b))</a:t>
            </a:r>
            <a:r>
              <a:rPr lang="en-US" b="1" dirty="0"/>
              <a:t> </a:t>
            </a:r>
            <a:endParaRPr lang="en-US" dirty="0"/>
          </a:p>
          <a:p>
            <a:r>
              <a:rPr lang="en-US" dirty="0"/>
              <a:t>Only applies to welds along edges (i.e., not T-joints) </a:t>
            </a:r>
          </a:p>
          <a:p>
            <a:endParaRPr lang="en-US" sz="1800" dirty="0"/>
          </a:p>
          <a:p>
            <a:pPr marL="310896" lvl="2" indent="0">
              <a:buNone/>
            </a:pPr>
            <a:r>
              <a:rPr lang="en-US" sz="1800" dirty="0"/>
              <a:t>	</a:t>
            </a:r>
            <a:endParaRPr lang="en-US" sz="2400" dirty="0">
              <a:latin typeface="+mj-lt"/>
            </a:endParaRP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90</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799" y="2994406"/>
            <a:ext cx="5519435" cy="3791713"/>
          </a:xfrm>
          <a:prstGeom prst="rect">
            <a:avLst/>
          </a:prstGeom>
        </p:spPr>
      </p:pic>
    </p:spTree>
    <p:extLst>
      <p:ext uri="{BB962C8B-B14F-4D97-AF65-F5344CB8AC3E}">
        <p14:creationId xmlns:p14="http://schemas.microsoft.com/office/powerpoint/2010/main" val="400467861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91</a:t>
            </a:fld>
            <a:endParaRPr lang="en-US" alt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850" y="1776549"/>
            <a:ext cx="7677150" cy="4991100"/>
          </a:xfrm>
          <a:prstGeom prst="rect">
            <a:avLst/>
          </a:prstGeom>
        </p:spPr>
      </p:pic>
    </p:spTree>
    <p:extLst>
      <p:ext uri="{BB962C8B-B14F-4D97-AF65-F5344CB8AC3E}">
        <p14:creationId xmlns:p14="http://schemas.microsoft.com/office/powerpoint/2010/main" val="352727944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F756A759-892A-44DF-BD8F-0908B9F46420}"/>
                  </a:ext>
                </a:extLst>
              </p:cNvPr>
              <p:cNvSpPr txBox="1"/>
              <p:nvPr/>
            </p:nvSpPr>
            <p:spPr>
              <a:xfrm>
                <a:off x="556590" y="1987826"/>
                <a:ext cx="8301659" cy="2585323"/>
              </a:xfrm>
              <a:prstGeom prst="rect">
                <a:avLst/>
              </a:prstGeom>
              <a:noFill/>
            </p:spPr>
            <p:txBody>
              <a:bodyPr wrap="square" rtlCol="0">
                <a:spAutoFit/>
              </a:bodyPr>
              <a:lstStyle/>
              <a:p>
                <a:r>
                  <a:rPr lang="en-US" sz="2400" b="1" u="sng" dirty="0">
                    <a:solidFill>
                      <a:schemeClr val="tx2"/>
                    </a:solidFill>
                  </a:rPr>
                  <a:t>Minimum Weld Length</a:t>
                </a:r>
                <a:r>
                  <a:rPr lang="en-US" sz="2400" dirty="0">
                    <a:solidFill>
                      <a:schemeClr val="tx2"/>
                    </a:solidFill>
                  </a:rPr>
                  <a:t> (J2.2b(c))</a:t>
                </a:r>
                <a:r>
                  <a:rPr lang="en-US" sz="2400" b="1" dirty="0"/>
                  <a:t> </a:t>
                </a:r>
                <a:endParaRPr lang="en-US" sz="2400" dirty="0"/>
              </a:p>
              <a:p>
                <a:r>
                  <a:rPr lang="en-US" dirty="0"/>
                  <a:t>	</a:t>
                </a:r>
              </a:p>
              <a:p>
                <a:r>
                  <a:rPr lang="en-US" dirty="0"/>
                  <a:t>	</a:t>
                </a:r>
                <a14:m>
                  <m:oMath xmlns:m="http://schemas.openxmlformats.org/officeDocument/2006/math">
                    <m:r>
                      <a:rPr lang="en-US" sz="2400" b="0" i="0" smtClean="0">
                        <a:latin typeface="Cambria Math" panose="02040503050406030204" pitchFamily="18" charset="0"/>
                      </a:rPr>
                      <m:t>                                      </m:t>
                    </m:r>
                    <m:sSub>
                      <m:sSubPr>
                        <m:ctrlPr>
                          <a:rPr lang="en-US" sz="2400" i="1" smtClean="0">
                            <a:latin typeface="Cambria Math" panose="02040503050406030204" pitchFamily="18" charset="0"/>
                          </a:rPr>
                        </m:ctrlPr>
                      </m:sSubPr>
                      <m:e>
                        <m:r>
                          <a:rPr lang="en-US" sz="2400" b="0" i="1" smtClean="0">
                            <a:latin typeface="Cambria Math" panose="02040503050406030204" pitchFamily="18" charset="0"/>
                          </a:rPr>
                          <m:t>𝐿</m:t>
                        </m:r>
                      </m:e>
                      <m:sub>
                        <m:r>
                          <a:rPr lang="en-US" sz="2400" b="0" i="1" smtClean="0">
                            <a:latin typeface="Cambria Math" panose="02040503050406030204" pitchFamily="18" charset="0"/>
                          </a:rPr>
                          <m:t>𝑤𝑒𝑙𝑑</m:t>
                        </m:r>
                      </m:sub>
                    </m:sSub>
                    <m:r>
                      <a:rPr lang="en-US" sz="2400" i="1" smtClean="0">
                        <a:latin typeface="Cambria Math" panose="02040503050406030204" pitchFamily="18" charset="0"/>
                        <a:ea typeface="Cambria Math" panose="02040503050406030204" pitchFamily="18" charset="0"/>
                      </a:rPr>
                      <m:t>≥</m:t>
                    </m:r>
                    <m:sSub>
                      <m:sSubPr>
                        <m:ctrlPr>
                          <a:rPr lang="en-US" sz="240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4</m:t>
                        </m:r>
                        <m:r>
                          <a:rPr lang="en-US" sz="2400" b="0" i="1" smtClean="0">
                            <a:latin typeface="Cambria Math" panose="02040503050406030204" pitchFamily="18" charset="0"/>
                            <a:ea typeface="Cambria Math" panose="02040503050406030204" pitchFamily="18" charset="0"/>
                          </a:rPr>
                          <m:t>𝑡</m:t>
                        </m:r>
                      </m:e>
                      <m:sub>
                        <m:r>
                          <a:rPr lang="en-US" sz="2400" b="0" i="1" smtClean="0">
                            <a:latin typeface="Cambria Math" panose="02040503050406030204" pitchFamily="18" charset="0"/>
                            <a:ea typeface="Cambria Math" panose="02040503050406030204" pitchFamily="18" charset="0"/>
                          </a:rPr>
                          <m:t>𝑤</m:t>
                        </m:r>
                      </m:sub>
                    </m:sSub>
                  </m:oMath>
                </a14:m>
                <a:r>
                  <a:rPr lang="en-US" sz="2400" dirty="0"/>
                  <a:t> </a:t>
                </a:r>
              </a:p>
              <a:p>
                <a:endParaRPr lang="en-US" sz="2400" i="1" dirty="0"/>
              </a:p>
              <a:p>
                <a:r>
                  <a:rPr lang="en-US" sz="2400" i="1" dirty="0"/>
                  <a:t>                                          or</a:t>
                </a:r>
              </a:p>
              <a:p>
                <a:r>
                  <a:rPr lang="en-US" sz="2400" i="1" dirty="0"/>
                  <a:t>       </a:t>
                </a:r>
              </a:p>
              <a:p>
                <a:r>
                  <a:rPr lang="en-US" sz="2400" dirty="0"/>
                  <a:t>Size of weld shall not be taken to exceed one-quarter of its length</a:t>
                </a:r>
              </a:p>
            </p:txBody>
          </p:sp>
        </mc:Choice>
        <mc:Fallback xmlns="">
          <p:sp>
            <p:nvSpPr>
              <p:cNvPr id="9" name="TextBox 8">
                <a:extLst>
                  <a:ext uri="{FF2B5EF4-FFF2-40B4-BE49-F238E27FC236}">
                    <a16:creationId xmlns:a16="http://schemas.microsoft.com/office/drawing/2014/main" id="{F756A759-892A-44DF-BD8F-0908B9F46420}"/>
                  </a:ext>
                </a:extLst>
              </p:cNvPr>
              <p:cNvSpPr txBox="1">
                <a:spLocks noRot="1" noChangeAspect="1" noMove="1" noResize="1" noEditPoints="1" noAdjustHandles="1" noChangeArrowheads="1" noChangeShapeType="1" noTextEdit="1"/>
              </p:cNvSpPr>
              <p:nvPr/>
            </p:nvSpPr>
            <p:spPr>
              <a:xfrm>
                <a:off x="556590" y="1987826"/>
                <a:ext cx="8301659" cy="2585323"/>
              </a:xfrm>
              <a:prstGeom prst="rect">
                <a:avLst/>
              </a:prstGeom>
              <a:blipFill>
                <a:blip r:embed="rId3"/>
                <a:stretch>
                  <a:fillRect l="-1101" t="-1887" r="-661" b="-4481"/>
                </a:stretch>
              </a:blipFill>
            </p:spPr>
            <p:txBody>
              <a:bodyPr/>
              <a:lstStyle/>
              <a:p>
                <a:r>
                  <a:rPr lang="en-US">
                    <a:noFill/>
                  </a:rPr>
                  <a:t> </a:t>
                </a:r>
              </a:p>
            </p:txBody>
          </p:sp>
        </mc:Fallback>
      </mc:AlternateContent>
      <p:sp>
        <p:nvSpPr>
          <p:cNvPr id="2" name="Title 1"/>
          <p:cNvSpPr>
            <a:spLocks noGrp="1"/>
          </p:cNvSpPr>
          <p:nvPr>
            <p:ph type="title"/>
          </p:nvPr>
        </p:nvSpPr>
        <p:spPr>
          <a:xfrm>
            <a:off x="768096" y="796266"/>
            <a:ext cx="7290054" cy="940526"/>
          </a:xfrm>
        </p:spPr>
        <p:txBody>
          <a:bodyPr/>
          <a:lstStyle/>
          <a:p>
            <a:r>
              <a:rPr lang="en-US" dirty="0"/>
              <a:t>Weld Dimensional limitations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92</a:t>
            </a:fld>
            <a:endParaRPr lang="en-US" altLang="en-US"/>
          </a:p>
        </p:txBody>
      </p:sp>
    </p:spTree>
    <p:extLst>
      <p:ext uri="{BB962C8B-B14F-4D97-AF65-F5344CB8AC3E}">
        <p14:creationId xmlns:p14="http://schemas.microsoft.com/office/powerpoint/2010/main" val="17659171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756A759-892A-44DF-BD8F-0908B9F46420}"/>
              </a:ext>
            </a:extLst>
          </p:cNvPr>
          <p:cNvSpPr txBox="1"/>
          <p:nvPr/>
        </p:nvSpPr>
        <p:spPr>
          <a:xfrm>
            <a:off x="556590" y="1987826"/>
            <a:ext cx="8301659" cy="3693319"/>
          </a:xfrm>
          <a:prstGeom prst="rect">
            <a:avLst/>
          </a:prstGeom>
          <a:noFill/>
        </p:spPr>
        <p:txBody>
          <a:bodyPr wrap="square" rtlCol="0">
            <a:spAutoFit/>
          </a:bodyPr>
          <a:lstStyle/>
          <a:p>
            <a:r>
              <a:rPr lang="en-US" sz="2400" b="1" u="sng" dirty="0">
                <a:solidFill>
                  <a:schemeClr val="tx2"/>
                </a:solidFill>
              </a:rPr>
              <a:t>End-Loaded Fillet Welds – Effective Length</a:t>
            </a:r>
            <a:r>
              <a:rPr lang="en-US" sz="2400" b="1" dirty="0">
                <a:solidFill>
                  <a:schemeClr val="tx2"/>
                </a:solidFill>
              </a:rPr>
              <a:t> (</a:t>
            </a:r>
            <a:r>
              <a:rPr lang="en-US" sz="2400" dirty="0">
                <a:solidFill>
                  <a:schemeClr val="tx2"/>
                </a:solidFill>
              </a:rPr>
              <a:t>J2.2b(d))</a:t>
            </a:r>
          </a:p>
          <a:p>
            <a:pPr marL="342900" indent="-342900">
              <a:buFont typeface="Arial" panose="020B0604020202020204" pitchFamily="34" charset="0"/>
              <a:buChar char="•"/>
            </a:pPr>
            <a:endParaRPr lang="en-US" sz="2400" dirty="0"/>
          </a:p>
          <a:p>
            <a:pPr marL="342900" indent="-342900">
              <a:buFont typeface="Arial" panose="020B0604020202020204" pitchFamily="34" charset="0"/>
              <a:buChar char="•"/>
            </a:pPr>
            <a:r>
              <a:rPr lang="en-US" sz="2400" dirty="0"/>
              <a:t>For end-loaded fillet welds with a length up to 100 times the weld size, it is permitted to take the effective length equal to the actual length.</a:t>
            </a:r>
          </a:p>
          <a:p>
            <a:endParaRPr lang="en-US" sz="2400" dirty="0"/>
          </a:p>
          <a:p>
            <a:pPr marL="342900" indent="-342900">
              <a:buFont typeface="Arial" panose="020B0604020202020204" pitchFamily="34" charset="0"/>
              <a:buChar char="•"/>
            </a:pPr>
            <a:r>
              <a:rPr lang="en-US" sz="2400" dirty="0"/>
              <a:t>When the length of the weld exceeds 300 times the leg size, w, the effective length shall be taken as 180w.</a:t>
            </a:r>
          </a:p>
          <a:p>
            <a:endParaRPr lang="en-US" sz="2400" dirty="0"/>
          </a:p>
          <a:p>
            <a:r>
              <a:rPr lang="en-US" dirty="0"/>
              <a:t>	</a:t>
            </a:r>
          </a:p>
        </p:txBody>
      </p:sp>
      <p:sp>
        <p:nvSpPr>
          <p:cNvPr id="2" name="Title 1"/>
          <p:cNvSpPr>
            <a:spLocks noGrp="1"/>
          </p:cNvSpPr>
          <p:nvPr>
            <p:ph type="title"/>
          </p:nvPr>
        </p:nvSpPr>
        <p:spPr>
          <a:xfrm>
            <a:off x="768096" y="796266"/>
            <a:ext cx="7290054" cy="940526"/>
          </a:xfrm>
        </p:spPr>
        <p:txBody>
          <a:bodyPr/>
          <a:lstStyle/>
          <a:p>
            <a:r>
              <a:rPr lang="en-US" dirty="0"/>
              <a:t>Weld Dimensional limitations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93</a:t>
            </a:fld>
            <a:endParaRPr lang="en-US" altLang="en-US"/>
          </a:p>
        </p:txBody>
      </p:sp>
    </p:spTree>
    <p:extLst>
      <p:ext uri="{BB962C8B-B14F-4D97-AF65-F5344CB8AC3E}">
        <p14:creationId xmlns:p14="http://schemas.microsoft.com/office/powerpoint/2010/main" val="34656320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Dimensional limitations</a:t>
            </a:r>
          </a:p>
        </p:txBody>
      </p:sp>
      <p:sp>
        <p:nvSpPr>
          <p:cNvPr id="4" name="Slide Number Placeholder 3"/>
          <p:cNvSpPr>
            <a:spLocks noGrp="1"/>
          </p:cNvSpPr>
          <p:nvPr>
            <p:ph type="sldNum" sz="quarter" idx="12"/>
          </p:nvPr>
        </p:nvSpPr>
        <p:spPr/>
        <p:txBody>
          <a:bodyPr/>
          <a:lstStyle/>
          <a:p>
            <a:fld id="{9DBAC5ED-916B-4A4B-9960-52DDD2B57D0D}" type="slidenum">
              <a:rPr lang="en-US" altLang="en-US" smtClean="0"/>
              <a:pPr/>
              <a:t>94</a:t>
            </a:fld>
            <a:endParaRPr lang="en-US" alt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618" y="2382982"/>
            <a:ext cx="4928951" cy="2881077"/>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0145" y="2307412"/>
            <a:ext cx="3538105" cy="2814989"/>
          </a:xfrm>
          <a:prstGeom prst="rect">
            <a:avLst/>
          </a:prstGeom>
        </p:spPr>
      </p:pic>
      <p:sp>
        <p:nvSpPr>
          <p:cNvPr id="7" name="Rectangle 6"/>
          <p:cNvSpPr/>
          <p:nvPr/>
        </p:nvSpPr>
        <p:spPr>
          <a:xfrm>
            <a:off x="1002460" y="5264059"/>
            <a:ext cx="2395207" cy="369332"/>
          </a:xfrm>
          <a:prstGeom prst="rect">
            <a:avLst/>
          </a:prstGeom>
        </p:spPr>
        <p:txBody>
          <a:bodyPr wrap="none">
            <a:spAutoFit/>
          </a:bodyPr>
          <a:lstStyle/>
          <a:p>
            <a:r>
              <a:rPr lang="en-US" b="1" u="sng" dirty="0"/>
              <a:t>End-loaded Connection</a:t>
            </a:r>
          </a:p>
        </p:txBody>
      </p:sp>
      <p:sp>
        <p:nvSpPr>
          <p:cNvPr id="8" name="Rectangle 7"/>
          <p:cNvSpPr/>
          <p:nvPr/>
        </p:nvSpPr>
        <p:spPr>
          <a:xfrm>
            <a:off x="5320145" y="5264059"/>
            <a:ext cx="3538105" cy="923330"/>
          </a:xfrm>
          <a:prstGeom prst="rect">
            <a:avLst/>
          </a:prstGeom>
        </p:spPr>
        <p:txBody>
          <a:bodyPr wrap="square">
            <a:spAutoFit/>
          </a:bodyPr>
          <a:lstStyle/>
          <a:p>
            <a:pPr algn="ctr"/>
            <a:r>
              <a:rPr lang="en-US" b="1" u="sng" dirty="0"/>
              <a:t>Weld subject to shear loading due to bending forces</a:t>
            </a:r>
          </a:p>
          <a:p>
            <a:pPr algn="ctr"/>
            <a:r>
              <a:rPr lang="en-US" dirty="0"/>
              <a:t>NOT end-loaded</a:t>
            </a:r>
          </a:p>
        </p:txBody>
      </p:sp>
      <p:sp>
        <p:nvSpPr>
          <p:cNvPr id="9" name="Rectangle 8"/>
          <p:cNvSpPr/>
          <p:nvPr/>
        </p:nvSpPr>
        <p:spPr>
          <a:xfrm>
            <a:off x="533092" y="1934921"/>
            <a:ext cx="7760061" cy="461665"/>
          </a:xfrm>
          <a:prstGeom prst="rect">
            <a:avLst/>
          </a:prstGeom>
        </p:spPr>
        <p:txBody>
          <a:bodyPr wrap="square">
            <a:spAutoFit/>
          </a:bodyPr>
          <a:lstStyle/>
          <a:p>
            <a:r>
              <a:rPr lang="en-US" sz="2400" b="1" u="sng" dirty="0">
                <a:solidFill>
                  <a:schemeClr val="tx2"/>
                </a:solidFill>
              </a:rPr>
              <a:t>End-Loaded Fillet Welds</a:t>
            </a:r>
            <a:endParaRPr lang="en-US" sz="2400" dirty="0">
              <a:solidFill>
                <a:schemeClr val="tx2"/>
              </a:solidFill>
            </a:endParaRPr>
          </a:p>
        </p:txBody>
      </p:sp>
    </p:spTree>
    <p:extLst>
      <p:ext uri="{BB962C8B-B14F-4D97-AF65-F5344CB8AC3E}">
        <p14:creationId xmlns:p14="http://schemas.microsoft.com/office/powerpoint/2010/main" val="22988656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756A759-892A-44DF-BD8F-0908B9F46420}"/>
              </a:ext>
            </a:extLst>
          </p:cNvPr>
          <p:cNvSpPr txBox="1"/>
          <p:nvPr/>
        </p:nvSpPr>
        <p:spPr>
          <a:xfrm>
            <a:off x="556590" y="1987826"/>
            <a:ext cx="8301659" cy="4801314"/>
          </a:xfrm>
          <a:prstGeom prst="rect">
            <a:avLst/>
          </a:prstGeom>
          <a:noFill/>
        </p:spPr>
        <p:txBody>
          <a:bodyPr wrap="square" rtlCol="0">
            <a:spAutoFit/>
          </a:bodyPr>
          <a:lstStyle/>
          <a:p>
            <a:r>
              <a:rPr lang="en-US" sz="2400" b="1" u="sng" dirty="0">
                <a:solidFill>
                  <a:schemeClr val="tx2"/>
                </a:solidFill>
              </a:rPr>
              <a:t>End-Loaded Fillet Welds – Effective Length</a:t>
            </a:r>
            <a:r>
              <a:rPr lang="en-US" sz="2400" b="1" dirty="0">
                <a:solidFill>
                  <a:schemeClr val="tx2"/>
                </a:solidFill>
              </a:rPr>
              <a:t> (</a:t>
            </a:r>
            <a:r>
              <a:rPr lang="en-US" sz="2400" dirty="0">
                <a:solidFill>
                  <a:schemeClr val="tx2"/>
                </a:solidFill>
              </a:rPr>
              <a:t>J2.2b(d))</a:t>
            </a:r>
          </a:p>
          <a:p>
            <a:endParaRPr lang="en-US" sz="2400" dirty="0">
              <a:solidFill>
                <a:schemeClr val="tx2"/>
              </a:solidFill>
            </a:endParaRPr>
          </a:p>
          <a:p>
            <a:pPr marL="342900" indent="-342900">
              <a:buFont typeface="Arial" panose="020B0604020202020204" pitchFamily="34" charset="0"/>
              <a:buChar char="•"/>
            </a:pPr>
            <a:r>
              <a:rPr lang="en-US" sz="2400" dirty="0"/>
              <a:t>When the length of the end-loaded fillet weld exceeds 100 times the weld size, the effective length shall be determined by multiplying the actual length by the reduction factor, β, determined as:</a:t>
            </a:r>
          </a:p>
          <a:p>
            <a:r>
              <a:rPr lang="en-US" sz="2400" dirty="0"/>
              <a:t>			β = 1.2 − 0.002(l /w) ≤ 1.0 					(J2-1) </a:t>
            </a:r>
          </a:p>
          <a:p>
            <a:endParaRPr lang="en-US" sz="2400" dirty="0"/>
          </a:p>
          <a:p>
            <a:r>
              <a:rPr lang="en-US" sz="2400" dirty="0"/>
              <a:t>where l = actual length of end-loaded weld</a:t>
            </a:r>
          </a:p>
          <a:p>
            <a:r>
              <a:rPr lang="en-US" sz="2400" dirty="0"/>
              <a:t>         w = size of weld leg </a:t>
            </a:r>
          </a:p>
          <a:p>
            <a:endParaRPr lang="en-US" sz="2400" dirty="0"/>
          </a:p>
          <a:p>
            <a:endParaRPr lang="en-US" sz="2400" dirty="0"/>
          </a:p>
          <a:p>
            <a:r>
              <a:rPr lang="en-US" dirty="0"/>
              <a:t>	</a:t>
            </a:r>
          </a:p>
        </p:txBody>
      </p:sp>
      <p:sp>
        <p:nvSpPr>
          <p:cNvPr id="2" name="Title 1"/>
          <p:cNvSpPr>
            <a:spLocks noGrp="1"/>
          </p:cNvSpPr>
          <p:nvPr>
            <p:ph type="title"/>
          </p:nvPr>
        </p:nvSpPr>
        <p:spPr>
          <a:xfrm>
            <a:off x="768096" y="796266"/>
            <a:ext cx="7290054" cy="940526"/>
          </a:xfrm>
        </p:spPr>
        <p:txBody>
          <a:bodyPr/>
          <a:lstStyle/>
          <a:p>
            <a:r>
              <a:rPr lang="en-US" dirty="0"/>
              <a:t>Weld Dimensional limitations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95</a:t>
            </a:fld>
            <a:endParaRPr lang="en-US" altLang="en-US"/>
          </a:p>
        </p:txBody>
      </p:sp>
    </p:spTree>
    <p:extLst>
      <p:ext uri="{BB962C8B-B14F-4D97-AF65-F5344CB8AC3E}">
        <p14:creationId xmlns:p14="http://schemas.microsoft.com/office/powerpoint/2010/main" val="163463608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756A759-892A-44DF-BD8F-0908B9F46420}"/>
              </a:ext>
            </a:extLst>
          </p:cNvPr>
          <p:cNvSpPr txBox="1"/>
          <p:nvPr/>
        </p:nvSpPr>
        <p:spPr>
          <a:xfrm>
            <a:off x="556590" y="1987826"/>
            <a:ext cx="8301659" cy="1846659"/>
          </a:xfrm>
          <a:prstGeom prst="rect">
            <a:avLst/>
          </a:prstGeom>
          <a:noFill/>
        </p:spPr>
        <p:txBody>
          <a:bodyPr wrap="square" rtlCol="0">
            <a:spAutoFit/>
          </a:bodyPr>
          <a:lstStyle/>
          <a:p>
            <a:r>
              <a:rPr lang="en-US" sz="2400" b="1" u="sng" dirty="0">
                <a:solidFill>
                  <a:schemeClr val="tx2"/>
                </a:solidFill>
              </a:rPr>
              <a:t>End-Loaded Fillet Welds – Effective Length</a:t>
            </a:r>
            <a:r>
              <a:rPr lang="en-US" sz="2400" b="1" dirty="0">
                <a:solidFill>
                  <a:schemeClr val="tx2"/>
                </a:solidFill>
              </a:rPr>
              <a:t> (</a:t>
            </a:r>
            <a:r>
              <a:rPr lang="en-US" sz="2400" dirty="0">
                <a:solidFill>
                  <a:schemeClr val="tx2"/>
                </a:solidFill>
              </a:rPr>
              <a:t>J2.2b(d))</a:t>
            </a:r>
          </a:p>
          <a:p>
            <a:endParaRPr lang="en-US" sz="2400" dirty="0">
              <a:solidFill>
                <a:schemeClr val="tx2"/>
              </a:solidFill>
            </a:endParaRPr>
          </a:p>
          <a:p>
            <a:endParaRPr lang="en-US" sz="2400" dirty="0"/>
          </a:p>
          <a:p>
            <a:endParaRPr lang="en-US" sz="2400" dirty="0"/>
          </a:p>
          <a:p>
            <a:r>
              <a:rPr lang="en-US" dirty="0"/>
              <a:t>	</a:t>
            </a:r>
          </a:p>
        </p:txBody>
      </p:sp>
      <p:sp>
        <p:nvSpPr>
          <p:cNvPr id="2" name="Title 1"/>
          <p:cNvSpPr>
            <a:spLocks noGrp="1"/>
          </p:cNvSpPr>
          <p:nvPr>
            <p:ph type="title"/>
          </p:nvPr>
        </p:nvSpPr>
        <p:spPr>
          <a:xfrm>
            <a:off x="768096" y="796266"/>
            <a:ext cx="7290054" cy="940526"/>
          </a:xfrm>
        </p:spPr>
        <p:txBody>
          <a:bodyPr/>
          <a:lstStyle/>
          <a:p>
            <a:r>
              <a:rPr lang="en-US" dirty="0"/>
              <a:t>Weld Dimensional limitations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96</a:t>
            </a:fld>
            <a:endParaRPr lang="en-US" alt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1016"/>
          <a:stretch/>
        </p:blipFill>
        <p:spPr>
          <a:xfrm>
            <a:off x="933932" y="2494844"/>
            <a:ext cx="6499460" cy="4250180"/>
          </a:xfrm>
          <a:prstGeom prst="rect">
            <a:avLst/>
          </a:prstGeom>
        </p:spPr>
      </p:pic>
    </p:spTree>
    <p:extLst>
      <p:ext uri="{BB962C8B-B14F-4D97-AF65-F5344CB8AC3E}">
        <p14:creationId xmlns:p14="http://schemas.microsoft.com/office/powerpoint/2010/main" val="252654687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756A759-892A-44DF-BD8F-0908B9F46420}"/>
              </a:ext>
            </a:extLst>
          </p:cNvPr>
          <p:cNvSpPr txBox="1"/>
          <p:nvPr/>
        </p:nvSpPr>
        <p:spPr>
          <a:xfrm>
            <a:off x="556590" y="1987826"/>
            <a:ext cx="8301659" cy="2308324"/>
          </a:xfrm>
          <a:prstGeom prst="rect">
            <a:avLst/>
          </a:prstGeom>
          <a:noFill/>
        </p:spPr>
        <p:txBody>
          <a:bodyPr wrap="square" rtlCol="0">
            <a:spAutoFit/>
          </a:bodyPr>
          <a:lstStyle/>
          <a:p>
            <a:r>
              <a:rPr lang="en-US" sz="2400" b="1" u="sng" dirty="0">
                <a:solidFill>
                  <a:schemeClr val="tx2"/>
                </a:solidFill>
              </a:rPr>
              <a:t>Intermittent Fillet Welds</a:t>
            </a:r>
            <a:r>
              <a:rPr lang="en-US" sz="2400" dirty="0">
                <a:solidFill>
                  <a:schemeClr val="tx2"/>
                </a:solidFill>
              </a:rPr>
              <a:t> (J2.2b(e))</a:t>
            </a:r>
          </a:p>
          <a:p>
            <a:endParaRPr lang="en-US" sz="2400" b="1" u="sng" dirty="0">
              <a:solidFill>
                <a:schemeClr val="tx2"/>
              </a:solidFill>
            </a:endParaRPr>
          </a:p>
          <a:p>
            <a:r>
              <a:rPr lang="en-US" sz="2400" dirty="0"/>
              <a:t>Intermittent fillet welds are permitted to be used to transfer calculated stress across a joint or faying surfaces and to join components of built-up members. </a:t>
            </a:r>
          </a:p>
          <a:p>
            <a:endParaRPr lang="en-US" sz="2400" dirty="0"/>
          </a:p>
        </p:txBody>
      </p:sp>
      <p:sp>
        <p:nvSpPr>
          <p:cNvPr id="2" name="Title 1"/>
          <p:cNvSpPr>
            <a:spLocks noGrp="1"/>
          </p:cNvSpPr>
          <p:nvPr>
            <p:ph type="title"/>
          </p:nvPr>
        </p:nvSpPr>
        <p:spPr>
          <a:xfrm>
            <a:off x="768096" y="796266"/>
            <a:ext cx="7290054" cy="940526"/>
          </a:xfrm>
        </p:spPr>
        <p:txBody>
          <a:bodyPr/>
          <a:lstStyle/>
          <a:p>
            <a:r>
              <a:rPr lang="en-US" dirty="0"/>
              <a:t>Weld Dimensional limitations</a:t>
            </a:r>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97</a:t>
            </a:fld>
            <a:endParaRPr lang="en-US" altLang="en-US"/>
          </a:p>
        </p:txBody>
      </p:sp>
      <p:sp>
        <p:nvSpPr>
          <p:cNvPr id="31" name="Rectangle 30"/>
          <p:cNvSpPr/>
          <p:nvPr/>
        </p:nvSpPr>
        <p:spPr>
          <a:xfrm>
            <a:off x="556589" y="4085519"/>
            <a:ext cx="4785877" cy="1569660"/>
          </a:xfrm>
          <a:prstGeom prst="rect">
            <a:avLst/>
          </a:prstGeom>
        </p:spPr>
        <p:txBody>
          <a:bodyPr wrap="square">
            <a:spAutoFit/>
          </a:bodyPr>
          <a:lstStyle/>
          <a:p>
            <a:r>
              <a:rPr lang="en-US" sz="2400" dirty="0"/>
              <a:t>The length of any segment of intermittent fillet welding shall be not less than four times the weld size, with a minimum of 1 1/2 in. </a:t>
            </a:r>
          </a:p>
        </p:txBody>
      </p:sp>
      <p:sp>
        <p:nvSpPr>
          <p:cNvPr id="32" name="Rectangle 31"/>
          <p:cNvSpPr/>
          <p:nvPr/>
        </p:nvSpPr>
        <p:spPr>
          <a:xfrm>
            <a:off x="5806179" y="3818467"/>
            <a:ext cx="1686821" cy="1496646"/>
          </a:xfrm>
          <a:custGeom>
            <a:avLst/>
            <a:gdLst>
              <a:gd name="connsiteX0" fmla="*/ 0 w 1634067"/>
              <a:gd name="connsiteY0" fmla="*/ 0 h 1456267"/>
              <a:gd name="connsiteX1" fmla="*/ 1634067 w 1634067"/>
              <a:gd name="connsiteY1" fmla="*/ 0 h 1456267"/>
              <a:gd name="connsiteX2" fmla="*/ 1634067 w 1634067"/>
              <a:gd name="connsiteY2" fmla="*/ 1456267 h 1456267"/>
              <a:gd name="connsiteX3" fmla="*/ 0 w 1634067"/>
              <a:gd name="connsiteY3" fmla="*/ 1456267 h 1456267"/>
              <a:gd name="connsiteX4" fmla="*/ 0 w 1634067"/>
              <a:gd name="connsiteY4" fmla="*/ 0 h 1456267"/>
              <a:gd name="connsiteX0" fmla="*/ 931333 w 1634067"/>
              <a:gd name="connsiteY0" fmla="*/ 50800 h 1456267"/>
              <a:gd name="connsiteX1" fmla="*/ 1634067 w 1634067"/>
              <a:gd name="connsiteY1" fmla="*/ 0 h 1456267"/>
              <a:gd name="connsiteX2" fmla="*/ 1634067 w 1634067"/>
              <a:gd name="connsiteY2" fmla="*/ 1456267 h 1456267"/>
              <a:gd name="connsiteX3" fmla="*/ 0 w 1634067"/>
              <a:gd name="connsiteY3" fmla="*/ 1456267 h 1456267"/>
              <a:gd name="connsiteX4" fmla="*/ 931333 w 1634067"/>
              <a:gd name="connsiteY4" fmla="*/ 50800 h 1456267"/>
              <a:gd name="connsiteX0" fmla="*/ 1456266 w 1634067"/>
              <a:gd name="connsiteY0" fmla="*/ 0 h 1473200"/>
              <a:gd name="connsiteX1" fmla="*/ 1634067 w 1634067"/>
              <a:gd name="connsiteY1" fmla="*/ 16933 h 1473200"/>
              <a:gd name="connsiteX2" fmla="*/ 1634067 w 1634067"/>
              <a:gd name="connsiteY2" fmla="*/ 1473200 h 1473200"/>
              <a:gd name="connsiteX3" fmla="*/ 0 w 1634067"/>
              <a:gd name="connsiteY3" fmla="*/ 1473200 h 1473200"/>
              <a:gd name="connsiteX4" fmla="*/ 1456266 w 1634067"/>
              <a:gd name="connsiteY4" fmla="*/ 0 h 1473200"/>
              <a:gd name="connsiteX0" fmla="*/ 1456266 w 1634067"/>
              <a:gd name="connsiteY0" fmla="*/ 0 h 1473200"/>
              <a:gd name="connsiteX1" fmla="*/ 1634067 w 1634067"/>
              <a:gd name="connsiteY1" fmla="*/ 16933 h 1473200"/>
              <a:gd name="connsiteX2" fmla="*/ 160867 w 1634067"/>
              <a:gd name="connsiteY2" fmla="*/ 1473200 h 1473200"/>
              <a:gd name="connsiteX3" fmla="*/ 0 w 1634067"/>
              <a:gd name="connsiteY3" fmla="*/ 1473200 h 1473200"/>
              <a:gd name="connsiteX4" fmla="*/ 1456266 w 1634067"/>
              <a:gd name="connsiteY4" fmla="*/ 0 h 1473200"/>
              <a:gd name="connsiteX0" fmla="*/ 1509020 w 1686821"/>
              <a:gd name="connsiteY0" fmla="*/ 0 h 1496646"/>
              <a:gd name="connsiteX1" fmla="*/ 1686821 w 1686821"/>
              <a:gd name="connsiteY1" fmla="*/ 16933 h 1496646"/>
              <a:gd name="connsiteX2" fmla="*/ 213621 w 1686821"/>
              <a:gd name="connsiteY2" fmla="*/ 1473200 h 1496646"/>
              <a:gd name="connsiteX3" fmla="*/ 0 w 1686821"/>
              <a:gd name="connsiteY3" fmla="*/ 1496646 h 1496646"/>
              <a:gd name="connsiteX4" fmla="*/ 1509020 w 1686821"/>
              <a:gd name="connsiteY4" fmla="*/ 0 h 1496646"/>
              <a:gd name="connsiteX0" fmla="*/ 1509020 w 1686821"/>
              <a:gd name="connsiteY0" fmla="*/ 0 h 1496646"/>
              <a:gd name="connsiteX1" fmla="*/ 1686821 w 1686821"/>
              <a:gd name="connsiteY1" fmla="*/ 16933 h 1496646"/>
              <a:gd name="connsiteX2" fmla="*/ 196037 w 1686821"/>
              <a:gd name="connsiteY2" fmla="*/ 1479061 h 1496646"/>
              <a:gd name="connsiteX3" fmla="*/ 0 w 1686821"/>
              <a:gd name="connsiteY3" fmla="*/ 1496646 h 1496646"/>
              <a:gd name="connsiteX4" fmla="*/ 1509020 w 1686821"/>
              <a:gd name="connsiteY4" fmla="*/ 0 h 149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6821" h="1496646">
                <a:moveTo>
                  <a:pt x="1509020" y="0"/>
                </a:moveTo>
                <a:lnTo>
                  <a:pt x="1686821" y="16933"/>
                </a:lnTo>
                <a:lnTo>
                  <a:pt x="196037" y="1479061"/>
                </a:lnTo>
                <a:lnTo>
                  <a:pt x="0" y="1496646"/>
                </a:lnTo>
                <a:lnTo>
                  <a:pt x="1509020" y="0"/>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813995" y="5317067"/>
            <a:ext cx="177800" cy="965200"/>
          </a:xfrm>
          <a:prstGeom prst="rect">
            <a:avLst/>
          </a:prstGeom>
          <a:solidFill>
            <a:schemeClr val="bg1"/>
          </a:solidFill>
          <a:ln w="2857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35" name="Straight Connector 34"/>
          <p:cNvCxnSpPr/>
          <p:nvPr/>
        </p:nvCxnSpPr>
        <p:spPr>
          <a:xfrm flipH="1">
            <a:off x="5219699" y="5697415"/>
            <a:ext cx="588434" cy="584852"/>
          </a:xfrm>
          <a:prstGeom prst="line">
            <a:avLst/>
          </a:prstGeom>
          <a:ln w="28575"/>
        </p:spPr>
        <p:style>
          <a:lnRef idx="1">
            <a:schemeClr val="dk1"/>
          </a:lnRef>
          <a:fillRef idx="0">
            <a:schemeClr val="dk1"/>
          </a:fillRef>
          <a:effectRef idx="0">
            <a:schemeClr val="dk1"/>
          </a:effectRef>
          <a:fontRef idx="minor">
            <a:schemeClr val="tx1"/>
          </a:fontRef>
        </p:style>
      </p:cxnSp>
      <p:sp>
        <p:nvSpPr>
          <p:cNvPr id="36" name="Rectangle 35"/>
          <p:cNvSpPr/>
          <p:nvPr/>
        </p:nvSpPr>
        <p:spPr>
          <a:xfrm>
            <a:off x="5219699" y="6307667"/>
            <a:ext cx="1401234" cy="163037"/>
          </a:xfrm>
          <a:prstGeom prst="rect">
            <a:avLst/>
          </a:prstGeom>
          <a:solidFill>
            <a:schemeClr val="bg1"/>
          </a:solidFill>
          <a:ln w="28575"/>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39" name="Straight Connector 38"/>
          <p:cNvCxnSpPr>
            <a:stCxn id="32" idx="1"/>
          </p:cNvCxnSpPr>
          <p:nvPr/>
        </p:nvCxnSpPr>
        <p:spPr>
          <a:xfrm>
            <a:off x="7493000" y="3835400"/>
            <a:ext cx="0" cy="973667"/>
          </a:xfrm>
          <a:prstGeom prst="line">
            <a:avLst/>
          </a:prstGeom>
          <a:ln w="28575"/>
        </p:spPr>
        <p:style>
          <a:lnRef idx="1">
            <a:schemeClr val="dk1"/>
          </a:lnRef>
          <a:fillRef idx="0">
            <a:schemeClr val="dk1"/>
          </a:fillRef>
          <a:effectRef idx="0">
            <a:schemeClr val="dk1"/>
          </a:effectRef>
          <a:fontRef idx="minor">
            <a:schemeClr val="tx1"/>
          </a:fontRef>
        </p:style>
      </p:cxnSp>
      <p:sp>
        <p:nvSpPr>
          <p:cNvPr id="41" name="Rectangle 31"/>
          <p:cNvSpPr/>
          <p:nvPr/>
        </p:nvSpPr>
        <p:spPr>
          <a:xfrm>
            <a:off x="6601883" y="4809068"/>
            <a:ext cx="1524000" cy="1656860"/>
          </a:xfrm>
          <a:custGeom>
            <a:avLst/>
            <a:gdLst>
              <a:gd name="connsiteX0" fmla="*/ 0 w 1634067"/>
              <a:gd name="connsiteY0" fmla="*/ 0 h 1456267"/>
              <a:gd name="connsiteX1" fmla="*/ 1634067 w 1634067"/>
              <a:gd name="connsiteY1" fmla="*/ 0 h 1456267"/>
              <a:gd name="connsiteX2" fmla="*/ 1634067 w 1634067"/>
              <a:gd name="connsiteY2" fmla="*/ 1456267 h 1456267"/>
              <a:gd name="connsiteX3" fmla="*/ 0 w 1634067"/>
              <a:gd name="connsiteY3" fmla="*/ 1456267 h 1456267"/>
              <a:gd name="connsiteX4" fmla="*/ 0 w 1634067"/>
              <a:gd name="connsiteY4" fmla="*/ 0 h 1456267"/>
              <a:gd name="connsiteX0" fmla="*/ 931333 w 1634067"/>
              <a:gd name="connsiteY0" fmla="*/ 50800 h 1456267"/>
              <a:gd name="connsiteX1" fmla="*/ 1634067 w 1634067"/>
              <a:gd name="connsiteY1" fmla="*/ 0 h 1456267"/>
              <a:gd name="connsiteX2" fmla="*/ 1634067 w 1634067"/>
              <a:gd name="connsiteY2" fmla="*/ 1456267 h 1456267"/>
              <a:gd name="connsiteX3" fmla="*/ 0 w 1634067"/>
              <a:gd name="connsiteY3" fmla="*/ 1456267 h 1456267"/>
              <a:gd name="connsiteX4" fmla="*/ 931333 w 1634067"/>
              <a:gd name="connsiteY4" fmla="*/ 50800 h 1456267"/>
              <a:gd name="connsiteX0" fmla="*/ 1456266 w 1634067"/>
              <a:gd name="connsiteY0" fmla="*/ 0 h 1473200"/>
              <a:gd name="connsiteX1" fmla="*/ 1634067 w 1634067"/>
              <a:gd name="connsiteY1" fmla="*/ 16933 h 1473200"/>
              <a:gd name="connsiteX2" fmla="*/ 1634067 w 1634067"/>
              <a:gd name="connsiteY2" fmla="*/ 1473200 h 1473200"/>
              <a:gd name="connsiteX3" fmla="*/ 0 w 1634067"/>
              <a:gd name="connsiteY3" fmla="*/ 1473200 h 1473200"/>
              <a:gd name="connsiteX4" fmla="*/ 1456266 w 1634067"/>
              <a:gd name="connsiteY4" fmla="*/ 0 h 1473200"/>
              <a:gd name="connsiteX0" fmla="*/ 1456266 w 1634067"/>
              <a:gd name="connsiteY0" fmla="*/ 0 h 1473200"/>
              <a:gd name="connsiteX1" fmla="*/ 1634067 w 1634067"/>
              <a:gd name="connsiteY1" fmla="*/ 16933 h 1473200"/>
              <a:gd name="connsiteX2" fmla="*/ 160867 w 1634067"/>
              <a:gd name="connsiteY2" fmla="*/ 1473200 h 1473200"/>
              <a:gd name="connsiteX3" fmla="*/ 0 w 1634067"/>
              <a:gd name="connsiteY3" fmla="*/ 1473200 h 1473200"/>
              <a:gd name="connsiteX4" fmla="*/ 1456266 w 1634067"/>
              <a:gd name="connsiteY4" fmla="*/ 0 h 1473200"/>
              <a:gd name="connsiteX0" fmla="*/ 1456266 w 1524000"/>
              <a:gd name="connsiteY0" fmla="*/ 0 h 1473200"/>
              <a:gd name="connsiteX1" fmla="*/ 1524000 w 1524000"/>
              <a:gd name="connsiteY1" fmla="*/ 160867 h 1473200"/>
              <a:gd name="connsiteX2" fmla="*/ 160867 w 1524000"/>
              <a:gd name="connsiteY2" fmla="*/ 1473200 h 1473200"/>
              <a:gd name="connsiteX3" fmla="*/ 0 w 1524000"/>
              <a:gd name="connsiteY3" fmla="*/ 1473200 h 1473200"/>
              <a:gd name="connsiteX4" fmla="*/ 1456266 w 1524000"/>
              <a:gd name="connsiteY4" fmla="*/ 0 h 1473200"/>
              <a:gd name="connsiteX0" fmla="*/ 1524000 w 1524000"/>
              <a:gd name="connsiteY0" fmla="*/ 0 h 1490133"/>
              <a:gd name="connsiteX1" fmla="*/ 1524000 w 1524000"/>
              <a:gd name="connsiteY1" fmla="*/ 177800 h 1490133"/>
              <a:gd name="connsiteX2" fmla="*/ 160867 w 1524000"/>
              <a:gd name="connsiteY2" fmla="*/ 1490133 h 1490133"/>
              <a:gd name="connsiteX3" fmla="*/ 0 w 1524000"/>
              <a:gd name="connsiteY3" fmla="*/ 1490133 h 1490133"/>
              <a:gd name="connsiteX4" fmla="*/ 1524000 w 1524000"/>
              <a:gd name="connsiteY4" fmla="*/ 0 h 1490133"/>
              <a:gd name="connsiteX0" fmla="*/ 1524000 w 1524000"/>
              <a:gd name="connsiteY0" fmla="*/ 0 h 1490133"/>
              <a:gd name="connsiteX1" fmla="*/ 1524000 w 1524000"/>
              <a:gd name="connsiteY1" fmla="*/ 177800 h 1490133"/>
              <a:gd name="connsiteX2" fmla="*/ 160867 w 1524000"/>
              <a:gd name="connsiteY2" fmla="*/ 1490133 h 1490133"/>
              <a:gd name="connsiteX3" fmla="*/ 0 w 1524000"/>
              <a:gd name="connsiteY3" fmla="*/ 1490133 h 1490133"/>
              <a:gd name="connsiteX4" fmla="*/ 1524000 w 1524000"/>
              <a:gd name="connsiteY4" fmla="*/ 0 h 1490133"/>
              <a:gd name="connsiteX0" fmla="*/ 1473200 w 1524000"/>
              <a:gd name="connsiteY0" fmla="*/ 0 h 1473200"/>
              <a:gd name="connsiteX1" fmla="*/ 1524000 w 1524000"/>
              <a:gd name="connsiteY1" fmla="*/ 160867 h 1473200"/>
              <a:gd name="connsiteX2" fmla="*/ 160867 w 1524000"/>
              <a:gd name="connsiteY2" fmla="*/ 1473200 h 1473200"/>
              <a:gd name="connsiteX3" fmla="*/ 0 w 1524000"/>
              <a:gd name="connsiteY3" fmla="*/ 1473200 h 1473200"/>
              <a:gd name="connsiteX4" fmla="*/ 1473200 w 1524000"/>
              <a:gd name="connsiteY4" fmla="*/ 0 h 1473200"/>
              <a:gd name="connsiteX0" fmla="*/ 1473200 w 1524000"/>
              <a:gd name="connsiteY0" fmla="*/ 0 h 1659466"/>
              <a:gd name="connsiteX1" fmla="*/ 1524000 w 1524000"/>
              <a:gd name="connsiteY1" fmla="*/ 160867 h 1659466"/>
              <a:gd name="connsiteX2" fmla="*/ 50800 w 1524000"/>
              <a:gd name="connsiteY2" fmla="*/ 1659466 h 1659466"/>
              <a:gd name="connsiteX3" fmla="*/ 0 w 1524000"/>
              <a:gd name="connsiteY3" fmla="*/ 1473200 h 1659466"/>
              <a:gd name="connsiteX4" fmla="*/ 1473200 w 1524000"/>
              <a:gd name="connsiteY4" fmla="*/ 0 h 1659466"/>
              <a:gd name="connsiteX0" fmla="*/ 1473200 w 1524000"/>
              <a:gd name="connsiteY0" fmla="*/ 0 h 1634066"/>
              <a:gd name="connsiteX1" fmla="*/ 1524000 w 1524000"/>
              <a:gd name="connsiteY1" fmla="*/ 160867 h 1634066"/>
              <a:gd name="connsiteX2" fmla="*/ 8467 w 1524000"/>
              <a:gd name="connsiteY2" fmla="*/ 1634066 h 1634066"/>
              <a:gd name="connsiteX3" fmla="*/ 0 w 1524000"/>
              <a:gd name="connsiteY3" fmla="*/ 1473200 h 1634066"/>
              <a:gd name="connsiteX4" fmla="*/ 1473200 w 1524000"/>
              <a:gd name="connsiteY4" fmla="*/ 0 h 1634066"/>
              <a:gd name="connsiteX0" fmla="*/ 1473200 w 1524000"/>
              <a:gd name="connsiteY0" fmla="*/ 0 h 1634066"/>
              <a:gd name="connsiteX1" fmla="*/ 1524000 w 1524000"/>
              <a:gd name="connsiteY1" fmla="*/ 160867 h 1634066"/>
              <a:gd name="connsiteX2" fmla="*/ 59267 w 1524000"/>
              <a:gd name="connsiteY2" fmla="*/ 1634066 h 1634066"/>
              <a:gd name="connsiteX3" fmla="*/ 0 w 1524000"/>
              <a:gd name="connsiteY3" fmla="*/ 1473200 h 1634066"/>
              <a:gd name="connsiteX4" fmla="*/ 1473200 w 1524000"/>
              <a:gd name="connsiteY4" fmla="*/ 0 h 1634066"/>
              <a:gd name="connsiteX0" fmla="*/ 1498600 w 1524000"/>
              <a:gd name="connsiteY0" fmla="*/ 0 h 1634066"/>
              <a:gd name="connsiteX1" fmla="*/ 1524000 w 1524000"/>
              <a:gd name="connsiteY1" fmla="*/ 160867 h 1634066"/>
              <a:gd name="connsiteX2" fmla="*/ 59267 w 1524000"/>
              <a:gd name="connsiteY2" fmla="*/ 1634066 h 1634066"/>
              <a:gd name="connsiteX3" fmla="*/ 0 w 1524000"/>
              <a:gd name="connsiteY3" fmla="*/ 1473200 h 1634066"/>
              <a:gd name="connsiteX4" fmla="*/ 1498600 w 1524000"/>
              <a:gd name="connsiteY4" fmla="*/ 0 h 1634066"/>
              <a:gd name="connsiteX0" fmla="*/ 1498600 w 1524000"/>
              <a:gd name="connsiteY0" fmla="*/ 0 h 1650999"/>
              <a:gd name="connsiteX1" fmla="*/ 1524000 w 1524000"/>
              <a:gd name="connsiteY1" fmla="*/ 177800 h 1650999"/>
              <a:gd name="connsiteX2" fmla="*/ 59267 w 1524000"/>
              <a:gd name="connsiteY2" fmla="*/ 1650999 h 1650999"/>
              <a:gd name="connsiteX3" fmla="*/ 0 w 1524000"/>
              <a:gd name="connsiteY3" fmla="*/ 1490133 h 1650999"/>
              <a:gd name="connsiteX4" fmla="*/ 1498600 w 1524000"/>
              <a:gd name="connsiteY4" fmla="*/ 0 h 1650999"/>
              <a:gd name="connsiteX0" fmla="*/ 1498600 w 1524000"/>
              <a:gd name="connsiteY0" fmla="*/ 0 h 1656860"/>
              <a:gd name="connsiteX1" fmla="*/ 1524000 w 1524000"/>
              <a:gd name="connsiteY1" fmla="*/ 177800 h 1656860"/>
              <a:gd name="connsiteX2" fmla="*/ 41683 w 1524000"/>
              <a:gd name="connsiteY2" fmla="*/ 1656860 h 1656860"/>
              <a:gd name="connsiteX3" fmla="*/ 0 w 1524000"/>
              <a:gd name="connsiteY3" fmla="*/ 1490133 h 1656860"/>
              <a:gd name="connsiteX4" fmla="*/ 1498600 w 1524000"/>
              <a:gd name="connsiteY4" fmla="*/ 0 h 1656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656860">
                <a:moveTo>
                  <a:pt x="1498600" y="0"/>
                </a:moveTo>
                <a:lnTo>
                  <a:pt x="1524000" y="177800"/>
                </a:lnTo>
                <a:lnTo>
                  <a:pt x="41683" y="1656860"/>
                </a:lnTo>
                <a:lnTo>
                  <a:pt x="0" y="1490133"/>
                </a:lnTo>
                <a:lnTo>
                  <a:pt x="1498600" y="0"/>
                </a:lnTo>
                <a:close/>
              </a:path>
            </a:pathLst>
          </a:cu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p:cNvCxnSpPr/>
          <p:nvPr/>
        </p:nvCxnSpPr>
        <p:spPr>
          <a:xfrm flipH="1">
            <a:off x="7484533" y="4809067"/>
            <a:ext cx="8467" cy="16933"/>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a:stCxn id="36" idx="0"/>
          </p:cNvCxnSpPr>
          <p:nvPr/>
        </p:nvCxnSpPr>
        <p:spPr>
          <a:xfrm flipV="1">
            <a:off x="5920316" y="4809069"/>
            <a:ext cx="1568451" cy="1498598"/>
          </a:xfrm>
          <a:prstGeom prst="line">
            <a:avLst/>
          </a:prstGeom>
          <a:ln w="28575"/>
        </p:spPr>
        <p:style>
          <a:lnRef idx="1">
            <a:schemeClr val="dk1"/>
          </a:lnRef>
          <a:fillRef idx="0">
            <a:schemeClr val="dk1"/>
          </a:fillRef>
          <a:effectRef idx="0">
            <a:schemeClr val="dk1"/>
          </a:effectRef>
          <a:fontRef idx="minor">
            <a:schemeClr val="tx1"/>
          </a:fontRef>
        </p:style>
      </p:cxnSp>
      <p:cxnSp>
        <p:nvCxnSpPr>
          <p:cNvPr id="47" name="Straight Connector 46"/>
          <p:cNvCxnSpPr>
            <a:stCxn id="41" idx="0"/>
          </p:cNvCxnSpPr>
          <p:nvPr/>
        </p:nvCxnSpPr>
        <p:spPr>
          <a:xfrm flipH="1" flipV="1">
            <a:off x="7493001" y="4809067"/>
            <a:ext cx="607482" cy="1"/>
          </a:xfrm>
          <a:prstGeom prst="line">
            <a:avLst/>
          </a:prstGeom>
          <a:ln w="28575"/>
        </p:spPr>
        <p:style>
          <a:lnRef idx="1">
            <a:schemeClr val="dk1"/>
          </a:lnRef>
          <a:fillRef idx="0">
            <a:schemeClr val="dk1"/>
          </a:fillRef>
          <a:effectRef idx="0">
            <a:schemeClr val="dk1"/>
          </a:effectRef>
          <a:fontRef idx="minor">
            <a:schemeClr val="tx1"/>
          </a:fontRef>
        </p:style>
      </p:cxnSp>
      <p:sp>
        <p:nvSpPr>
          <p:cNvPr id="51" name="Isosceles Triangle 50"/>
          <p:cNvSpPr/>
          <p:nvPr/>
        </p:nvSpPr>
        <p:spPr>
          <a:xfrm>
            <a:off x="6093068" y="6043246"/>
            <a:ext cx="149470" cy="111369"/>
          </a:xfrm>
          <a:custGeom>
            <a:avLst/>
            <a:gdLst>
              <a:gd name="connsiteX0" fmla="*/ 0 w 134816"/>
              <a:gd name="connsiteY0" fmla="*/ 111369 h 111369"/>
              <a:gd name="connsiteX1" fmla="*/ 67408 w 134816"/>
              <a:gd name="connsiteY1" fmla="*/ 0 h 111369"/>
              <a:gd name="connsiteX2" fmla="*/ 134816 w 134816"/>
              <a:gd name="connsiteY2" fmla="*/ 111369 h 111369"/>
              <a:gd name="connsiteX3" fmla="*/ 0 w 134816"/>
              <a:gd name="connsiteY3" fmla="*/ 111369 h 111369"/>
              <a:gd name="connsiteX0" fmla="*/ 14654 w 149470"/>
              <a:gd name="connsiteY0" fmla="*/ 111369 h 111369"/>
              <a:gd name="connsiteX1" fmla="*/ 0 w 149470"/>
              <a:gd name="connsiteY1" fmla="*/ 0 h 111369"/>
              <a:gd name="connsiteX2" fmla="*/ 149470 w 149470"/>
              <a:gd name="connsiteY2" fmla="*/ 111369 h 111369"/>
              <a:gd name="connsiteX3" fmla="*/ 14654 w 149470"/>
              <a:gd name="connsiteY3" fmla="*/ 111369 h 111369"/>
            </a:gdLst>
            <a:ahLst/>
            <a:cxnLst>
              <a:cxn ang="0">
                <a:pos x="connsiteX0" y="connsiteY0"/>
              </a:cxn>
              <a:cxn ang="0">
                <a:pos x="connsiteX1" y="connsiteY1"/>
              </a:cxn>
              <a:cxn ang="0">
                <a:pos x="connsiteX2" y="connsiteY2"/>
              </a:cxn>
              <a:cxn ang="0">
                <a:pos x="connsiteX3" y="connsiteY3"/>
              </a:cxn>
            </a:cxnLst>
            <a:rect l="l" t="t" r="r" b="b"/>
            <a:pathLst>
              <a:path w="149470" h="111369">
                <a:moveTo>
                  <a:pt x="14654" y="111369"/>
                </a:moveTo>
                <a:lnTo>
                  <a:pt x="0" y="0"/>
                </a:lnTo>
                <a:lnTo>
                  <a:pt x="149470" y="111369"/>
                </a:lnTo>
                <a:lnTo>
                  <a:pt x="14654" y="111369"/>
                </a:lnTo>
                <a:close/>
              </a:path>
            </a:pathLst>
          </a:custGeom>
          <a:solidFill>
            <a:schemeClr val="bg1">
              <a:lumMod val="65000"/>
            </a:schemeClr>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4" name="Rectangle 53"/>
          <p:cNvSpPr/>
          <p:nvPr/>
        </p:nvSpPr>
        <p:spPr>
          <a:xfrm>
            <a:off x="6093068" y="5761890"/>
            <a:ext cx="407377" cy="392723"/>
          </a:xfrm>
          <a:custGeom>
            <a:avLst/>
            <a:gdLst>
              <a:gd name="connsiteX0" fmla="*/ 0 w 395654"/>
              <a:gd name="connsiteY0" fmla="*/ 0 h 205154"/>
              <a:gd name="connsiteX1" fmla="*/ 395654 w 395654"/>
              <a:gd name="connsiteY1" fmla="*/ 0 h 205154"/>
              <a:gd name="connsiteX2" fmla="*/ 395654 w 395654"/>
              <a:gd name="connsiteY2" fmla="*/ 205154 h 205154"/>
              <a:gd name="connsiteX3" fmla="*/ 0 w 395654"/>
              <a:gd name="connsiteY3" fmla="*/ 205154 h 205154"/>
              <a:gd name="connsiteX4" fmla="*/ 0 w 395654"/>
              <a:gd name="connsiteY4" fmla="*/ 0 h 205154"/>
              <a:gd name="connsiteX0" fmla="*/ 0 w 395654"/>
              <a:gd name="connsiteY0" fmla="*/ 58615 h 263769"/>
              <a:gd name="connsiteX1" fmla="*/ 290146 w 395654"/>
              <a:gd name="connsiteY1" fmla="*/ 0 h 263769"/>
              <a:gd name="connsiteX2" fmla="*/ 395654 w 395654"/>
              <a:gd name="connsiteY2" fmla="*/ 263769 h 263769"/>
              <a:gd name="connsiteX3" fmla="*/ 0 w 395654"/>
              <a:gd name="connsiteY3" fmla="*/ 263769 h 263769"/>
              <a:gd name="connsiteX4" fmla="*/ 0 w 395654"/>
              <a:gd name="connsiteY4" fmla="*/ 58615 h 263769"/>
              <a:gd name="connsiteX0" fmla="*/ 0 w 407377"/>
              <a:gd name="connsiteY0" fmla="*/ 58615 h 263769"/>
              <a:gd name="connsiteX1" fmla="*/ 290146 w 407377"/>
              <a:gd name="connsiteY1" fmla="*/ 0 h 263769"/>
              <a:gd name="connsiteX2" fmla="*/ 407377 w 407377"/>
              <a:gd name="connsiteY2" fmla="*/ 146538 h 263769"/>
              <a:gd name="connsiteX3" fmla="*/ 0 w 407377"/>
              <a:gd name="connsiteY3" fmla="*/ 263769 h 263769"/>
              <a:gd name="connsiteX4" fmla="*/ 0 w 407377"/>
              <a:gd name="connsiteY4" fmla="*/ 58615 h 263769"/>
              <a:gd name="connsiteX0" fmla="*/ 0 w 407377"/>
              <a:gd name="connsiteY0" fmla="*/ 58615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58615 h 392723"/>
              <a:gd name="connsiteX0" fmla="*/ 0 w 407377"/>
              <a:gd name="connsiteY0" fmla="*/ 181708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181708 h 392723"/>
              <a:gd name="connsiteX0" fmla="*/ 0 w 360485"/>
              <a:gd name="connsiteY0" fmla="*/ 263770 h 392723"/>
              <a:gd name="connsiteX1" fmla="*/ 243254 w 360485"/>
              <a:gd name="connsiteY1" fmla="*/ 0 h 392723"/>
              <a:gd name="connsiteX2" fmla="*/ 360485 w 360485"/>
              <a:gd name="connsiteY2" fmla="*/ 146538 h 392723"/>
              <a:gd name="connsiteX3" fmla="*/ 134815 w 360485"/>
              <a:gd name="connsiteY3" fmla="*/ 392723 h 392723"/>
              <a:gd name="connsiteX4" fmla="*/ 0 w 360485"/>
              <a:gd name="connsiteY4" fmla="*/ 263770 h 392723"/>
              <a:gd name="connsiteX0" fmla="*/ 0 w 366347"/>
              <a:gd name="connsiteY0" fmla="*/ 252047 h 392723"/>
              <a:gd name="connsiteX1" fmla="*/ 249116 w 366347"/>
              <a:gd name="connsiteY1" fmla="*/ 0 h 392723"/>
              <a:gd name="connsiteX2" fmla="*/ 366347 w 366347"/>
              <a:gd name="connsiteY2" fmla="*/ 146538 h 392723"/>
              <a:gd name="connsiteX3" fmla="*/ 140677 w 366347"/>
              <a:gd name="connsiteY3" fmla="*/ 392723 h 392723"/>
              <a:gd name="connsiteX4" fmla="*/ 0 w 366347"/>
              <a:gd name="connsiteY4" fmla="*/ 252047 h 392723"/>
              <a:gd name="connsiteX0" fmla="*/ 0 w 407377"/>
              <a:gd name="connsiteY0" fmla="*/ 263770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 name="connsiteX0" fmla="*/ 0 w 407377"/>
              <a:gd name="connsiteY0" fmla="*/ 263770 h 392723"/>
              <a:gd name="connsiteX1" fmla="*/ 254977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377" h="392723">
                <a:moveTo>
                  <a:pt x="0" y="263770"/>
                </a:moveTo>
                <a:lnTo>
                  <a:pt x="254977" y="0"/>
                </a:lnTo>
                <a:lnTo>
                  <a:pt x="407377" y="146538"/>
                </a:lnTo>
                <a:lnTo>
                  <a:pt x="181707" y="392723"/>
                </a:lnTo>
                <a:lnTo>
                  <a:pt x="0" y="26377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50"/>
          <p:cNvSpPr/>
          <p:nvPr/>
        </p:nvSpPr>
        <p:spPr>
          <a:xfrm>
            <a:off x="6667500" y="5491937"/>
            <a:ext cx="149470" cy="111369"/>
          </a:xfrm>
          <a:custGeom>
            <a:avLst/>
            <a:gdLst>
              <a:gd name="connsiteX0" fmla="*/ 0 w 134816"/>
              <a:gd name="connsiteY0" fmla="*/ 111369 h 111369"/>
              <a:gd name="connsiteX1" fmla="*/ 67408 w 134816"/>
              <a:gd name="connsiteY1" fmla="*/ 0 h 111369"/>
              <a:gd name="connsiteX2" fmla="*/ 134816 w 134816"/>
              <a:gd name="connsiteY2" fmla="*/ 111369 h 111369"/>
              <a:gd name="connsiteX3" fmla="*/ 0 w 134816"/>
              <a:gd name="connsiteY3" fmla="*/ 111369 h 111369"/>
              <a:gd name="connsiteX0" fmla="*/ 14654 w 149470"/>
              <a:gd name="connsiteY0" fmla="*/ 111369 h 111369"/>
              <a:gd name="connsiteX1" fmla="*/ 0 w 149470"/>
              <a:gd name="connsiteY1" fmla="*/ 0 h 111369"/>
              <a:gd name="connsiteX2" fmla="*/ 149470 w 149470"/>
              <a:gd name="connsiteY2" fmla="*/ 111369 h 111369"/>
              <a:gd name="connsiteX3" fmla="*/ 14654 w 149470"/>
              <a:gd name="connsiteY3" fmla="*/ 111369 h 111369"/>
            </a:gdLst>
            <a:ahLst/>
            <a:cxnLst>
              <a:cxn ang="0">
                <a:pos x="connsiteX0" y="connsiteY0"/>
              </a:cxn>
              <a:cxn ang="0">
                <a:pos x="connsiteX1" y="connsiteY1"/>
              </a:cxn>
              <a:cxn ang="0">
                <a:pos x="connsiteX2" y="connsiteY2"/>
              </a:cxn>
              <a:cxn ang="0">
                <a:pos x="connsiteX3" y="connsiteY3"/>
              </a:cxn>
            </a:cxnLst>
            <a:rect l="l" t="t" r="r" b="b"/>
            <a:pathLst>
              <a:path w="149470" h="111369">
                <a:moveTo>
                  <a:pt x="14654" y="111369"/>
                </a:moveTo>
                <a:lnTo>
                  <a:pt x="0" y="0"/>
                </a:lnTo>
                <a:lnTo>
                  <a:pt x="149470" y="111369"/>
                </a:lnTo>
                <a:lnTo>
                  <a:pt x="14654" y="111369"/>
                </a:lnTo>
                <a:close/>
              </a:path>
            </a:pathLst>
          </a:custGeom>
          <a:solidFill>
            <a:schemeClr val="bg1">
              <a:lumMod val="65000"/>
            </a:schemeClr>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2" name="Rectangle 53"/>
          <p:cNvSpPr/>
          <p:nvPr/>
        </p:nvSpPr>
        <p:spPr>
          <a:xfrm>
            <a:off x="6667500" y="5210581"/>
            <a:ext cx="407377" cy="392723"/>
          </a:xfrm>
          <a:custGeom>
            <a:avLst/>
            <a:gdLst>
              <a:gd name="connsiteX0" fmla="*/ 0 w 395654"/>
              <a:gd name="connsiteY0" fmla="*/ 0 h 205154"/>
              <a:gd name="connsiteX1" fmla="*/ 395654 w 395654"/>
              <a:gd name="connsiteY1" fmla="*/ 0 h 205154"/>
              <a:gd name="connsiteX2" fmla="*/ 395654 w 395654"/>
              <a:gd name="connsiteY2" fmla="*/ 205154 h 205154"/>
              <a:gd name="connsiteX3" fmla="*/ 0 w 395654"/>
              <a:gd name="connsiteY3" fmla="*/ 205154 h 205154"/>
              <a:gd name="connsiteX4" fmla="*/ 0 w 395654"/>
              <a:gd name="connsiteY4" fmla="*/ 0 h 205154"/>
              <a:gd name="connsiteX0" fmla="*/ 0 w 395654"/>
              <a:gd name="connsiteY0" fmla="*/ 58615 h 263769"/>
              <a:gd name="connsiteX1" fmla="*/ 290146 w 395654"/>
              <a:gd name="connsiteY1" fmla="*/ 0 h 263769"/>
              <a:gd name="connsiteX2" fmla="*/ 395654 w 395654"/>
              <a:gd name="connsiteY2" fmla="*/ 263769 h 263769"/>
              <a:gd name="connsiteX3" fmla="*/ 0 w 395654"/>
              <a:gd name="connsiteY3" fmla="*/ 263769 h 263769"/>
              <a:gd name="connsiteX4" fmla="*/ 0 w 395654"/>
              <a:gd name="connsiteY4" fmla="*/ 58615 h 263769"/>
              <a:gd name="connsiteX0" fmla="*/ 0 w 407377"/>
              <a:gd name="connsiteY0" fmla="*/ 58615 h 263769"/>
              <a:gd name="connsiteX1" fmla="*/ 290146 w 407377"/>
              <a:gd name="connsiteY1" fmla="*/ 0 h 263769"/>
              <a:gd name="connsiteX2" fmla="*/ 407377 w 407377"/>
              <a:gd name="connsiteY2" fmla="*/ 146538 h 263769"/>
              <a:gd name="connsiteX3" fmla="*/ 0 w 407377"/>
              <a:gd name="connsiteY3" fmla="*/ 263769 h 263769"/>
              <a:gd name="connsiteX4" fmla="*/ 0 w 407377"/>
              <a:gd name="connsiteY4" fmla="*/ 58615 h 263769"/>
              <a:gd name="connsiteX0" fmla="*/ 0 w 407377"/>
              <a:gd name="connsiteY0" fmla="*/ 58615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58615 h 392723"/>
              <a:gd name="connsiteX0" fmla="*/ 0 w 407377"/>
              <a:gd name="connsiteY0" fmla="*/ 181708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181708 h 392723"/>
              <a:gd name="connsiteX0" fmla="*/ 0 w 360485"/>
              <a:gd name="connsiteY0" fmla="*/ 263770 h 392723"/>
              <a:gd name="connsiteX1" fmla="*/ 243254 w 360485"/>
              <a:gd name="connsiteY1" fmla="*/ 0 h 392723"/>
              <a:gd name="connsiteX2" fmla="*/ 360485 w 360485"/>
              <a:gd name="connsiteY2" fmla="*/ 146538 h 392723"/>
              <a:gd name="connsiteX3" fmla="*/ 134815 w 360485"/>
              <a:gd name="connsiteY3" fmla="*/ 392723 h 392723"/>
              <a:gd name="connsiteX4" fmla="*/ 0 w 360485"/>
              <a:gd name="connsiteY4" fmla="*/ 263770 h 392723"/>
              <a:gd name="connsiteX0" fmla="*/ 0 w 366347"/>
              <a:gd name="connsiteY0" fmla="*/ 252047 h 392723"/>
              <a:gd name="connsiteX1" fmla="*/ 249116 w 366347"/>
              <a:gd name="connsiteY1" fmla="*/ 0 h 392723"/>
              <a:gd name="connsiteX2" fmla="*/ 366347 w 366347"/>
              <a:gd name="connsiteY2" fmla="*/ 146538 h 392723"/>
              <a:gd name="connsiteX3" fmla="*/ 140677 w 366347"/>
              <a:gd name="connsiteY3" fmla="*/ 392723 h 392723"/>
              <a:gd name="connsiteX4" fmla="*/ 0 w 366347"/>
              <a:gd name="connsiteY4" fmla="*/ 252047 h 392723"/>
              <a:gd name="connsiteX0" fmla="*/ 0 w 407377"/>
              <a:gd name="connsiteY0" fmla="*/ 263770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 name="connsiteX0" fmla="*/ 0 w 407377"/>
              <a:gd name="connsiteY0" fmla="*/ 263770 h 392723"/>
              <a:gd name="connsiteX1" fmla="*/ 254977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377" h="392723">
                <a:moveTo>
                  <a:pt x="0" y="263770"/>
                </a:moveTo>
                <a:lnTo>
                  <a:pt x="254977" y="0"/>
                </a:lnTo>
                <a:lnTo>
                  <a:pt x="407377" y="146538"/>
                </a:lnTo>
                <a:lnTo>
                  <a:pt x="181707" y="392723"/>
                </a:lnTo>
                <a:lnTo>
                  <a:pt x="0" y="26377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Isosceles Triangle 50"/>
          <p:cNvSpPr/>
          <p:nvPr/>
        </p:nvSpPr>
        <p:spPr>
          <a:xfrm>
            <a:off x="7182828" y="4999239"/>
            <a:ext cx="149470" cy="111369"/>
          </a:xfrm>
          <a:custGeom>
            <a:avLst/>
            <a:gdLst>
              <a:gd name="connsiteX0" fmla="*/ 0 w 134816"/>
              <a:gd name="connsiteY0" fmla="*/ 111369 h 111369"/>
              <a:gd name="connsiteX1" fmla="*/ 67408 w 134816"/>
              <a:gd name="connsiteY1" fmla="*/ 0 h 111369"/>
              <a:gd name="connsiteX2" fmla="*/ 134816 w 134816"/>
              <a:gd name="connsiteY2" fmla="*/ 111369 h 111369"/>
              <a:gd name="connsiteX3" fmla="*/ 0 w 134816"/>
              <a:gd name="connsiteY3" fmla="*/ 111369 h 111369"/>
              <a:gd name="connsiteX0" fmla="*/ 14654 w 149470"/>
              <a:gd name="connsiteY0" fmla="*/ 111369 h 111369"/>
              <a:gd name="connsiteX1" fmla="*/ 0 w 149470"/>
              <a:gd name="connsiteY1" fmla="*/ 0 h 111369"/>
              <a:gd name="connsiteX2" fmla="*/ 149470 w 149470"/>
              <a:gd name="connsiteY2" fmla="*/ 111369 h 111369"/>
              <a:gd name="connsiteX3" fmla="*/ 14654 w 149470"/>
              <a:gd name="connsiteY3" fmla="*/ 111369 h 111369"/>
            </a:gdLst>
            <a:ahLst/>
            <a:cxnLst>
              <a:cxn ang="0">
                <a:pos x="connsiteX0" y="connsiteY0"/>
              </a:cxn>
              <a:cxn ang="0">
                <a:pos x="connsiteX1" y="connsiteY1"/>
              </a:cxn>
              <a:cxn ang="0">
                <a:pos x="connsiteX2" y="connsiteY2"/>
              </a:cxn>
              <a:cxn ang="0">
                <a:pos x="connsiteX3" y="connsiteY3"/>
              </a:cxn>
            </a:cxnLst>
            <a:rect l="l" t="t" r="r" b="b"/>
            <a:pathLst>
              <a:path w="149470" h="111369">
                <a:moveTo>
                  <a:pt x="14654" y="111369"/>
                </a:moveTo>
                <a:lnTo>
                  <a:pt x="0" y="0"/>
                </a:lnTo>
                <a:lnTo>
                  <a:pt x="149470" y="111369"/>
                </a:lnTo>
                <a:lnTo>
                  <a:pt x="14654" y="111369"/>
                </a:lnTo>
                <a:close/>
              </a:path>
            </a:pathLst>
          </a:custGeom>
          <a:solidFill>
            <a:schemeClr val="bg1">
              <a:lumMod val="65000"/>
            </a:schemeClr>
          </a:solidFill>
          <a:ln>
            <a:solidFill>
              <a:schemeClr val="tx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4" name="Rectangle 53"/>
          <p:cNvSpPr/>
          <p:nvPr/>
        </p:nvSpPr>
        <p:spPr>
          <a:xfrm>
            <a:off x="7182828" y="4717883"/>
            <a:ext cx="407377" cy="392723"/>
          </a:xfrm>
          <a:custGeom>
            <a:avLst/>
            <a:gdLst>
              <a:gd name="connsiteX0" fmla="*/ 0 w 395654"/>
              <a:gd name="connsiteY0" fmla="*/ 0 h 205154"/>
              <a:gd name="connsiteX1" fmla="*/ 395654 w 395654"/>
              <a:gd name="connsiteY1" fmla="*/ 0 h 205154"/>
              <a:gd name="connsiteX2" fmla="*/ 395654 w 395654"/>
              <a:gd name="connsiteY2" fmla="*/ 205154 h 205154"/>
              <a:gd name="connsiteX3" fmla="*/ 0 w 395654"/>
              <a:gd name="connsiteY3" fmla="*/ 205154 h 205154"/>
              <a:gd name="connsiteX4" fmla="*/ 0 w 395654"/>
              <a:gd name="connsiteY4" fmla="*/ 0 h 205154"/>
              <a:gd name="connsiteX0" fmla="*/ 0 w 395654"/>
              <a:gd name="connsiteY0" fmla="*/ 58615 h 263769"/>
              <a:gd name="connsiteX1" fmla="*/ 290146 w 395654"/>
              <a:gd name="connsiteY1" fmla="*/ 0 h 263769"/>
              <a:gd name="connsiteX2" fmla="*/ 395654 w 395654"/>
              <a:gd name="connsiteY2" fmla="*/ 263769 h 263769"/>
              <a:gd name="connsiteX3" fmla="*/ 0 w 395654"/>
              <a:gd name="connsiteY3" fmla="*/ 263769 h 263769"/>
              <a:gd name="connsiteX4" fmla="*/ 0 w 395654"/>
              <a:gd name="connsiteY4" fmla="*/ 58615 h 263769"/>
              <a:gd name="connsiteX0" fmla="*/ 0 w 407377"/>
              <a:gd name="connsiteY0" fmla="*/ 58615 h 263769"/>
              <a:gd name="connsiteX1" fmla="*/ 290146 w 407377"/>
              <a:gd name="connsiteY1" fmla="*/ 0 h 263769"/>
              <a:gd name="connsiteX2" fmla="*/ 407377 w 407377"/>
              <a:gd name="connsiteY2" fmla="*/ 146538 h 263769"/>
              <a:gd name="connsiteX3" fmla="*/ 0 w 407377"/>
              <a:gd name="connsiteY3" fmla="*/ 263769 h 263769"/>
              <a:gd name="connsiteX4" fmla="*/ 0 w 407377"/>
              <a:gd name="connsiteY4" fmla="*/ 58615 h 263769"/>
              <a:gd name="connsiteX0" fmla="*/ 0 w 407377"/>
              <a:gd name="connsiteY0" fmla="*/ 58615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58615 h 392723"/>
              <a:gd name="connsiteX0" fmla="*/ 0 w 407377"/>
              <a:gd name="connsiteY0" fmla="*/ 181708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181708 h 392723"/>
              <a:gd name="connsiteX0" fmla="*/ 0 w 360485"/>
              <a:gd name="connsiteY0" fmla="*/ 263770 h 392723"/>
              <a:gd name="connsiteX1" fmla="*/ 243254 w 360485"/>
              <a:gd name="connsiteY1" fmla="*/ 0 h 392723"/>
              <a:gd name="connsiteX2" fmla="*/ 360485 w 360485"/>
              <a:gd name="connsiteY2" fmla="*/ 146538 h 392723"/>
              <a:gd name="connsiteX3" fmla="*/ 134815 w 360485"/>
              <a:gd name="connsiteY3" fmla="*/ 392723 h 392723"/>
              <a:gd name="connsiteX4" fmla="*/ 0 w 360485"/>
              <a:gd name="connsiteY4" fmla="*/ 263770 h 392723"/>
              <a:gd name="connsiteX0" fmla="*/ 0 w 366347"/>
              <a:gd name="connsiteY0" fmla="*/ 252047 h 392723"/>
              <a:gd name="connsiteX1" fmla="*/ 249116 w 366347"/>
              <a:gd name="connsiteY1" fmla="*/ 0 h 392723"/>
              <a:gd name="connsiteX2" fmla="*/ 366347 w 366347"/>
              <a:gd name="connsiteY2" fmla="*/ 146538 h 392723"/>
              <a:gd name="connsiteX3" fmla="*/ 140677 w 366347"/>
              <a:gd name="connsiteY3" fmla="*/ 392723 h 392723"/>
              <a:gd name="connsiteX4" fmla="*/ 0 w 366347"/>
              <a:gd name="connsiteY4" fmla="*/ 252047 h 392723"/>
              <a:gd name="connsiteX0" fmla="*/ 0 w 407377"/>
              <a:gd name="connsiteY0" fmla="*/ 263770 h 392723"/>
              <a:gd name="connsiteX1" fmla="*/ 290146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 name="connsiteX0" fmla="*/ 0 w 407377"/>
              <a:gd name="connsiteY0" fmla="*/ 263770 h 392723"/>
              <a:gd name="connsiteX1" fmla="*/ 254977 w 407377"/>
              <a:gd name="connsiteY1" fmla="*/ 0 h 392723"/>
              <a:gd name="connsiteX2" fmla="*/ 407377 w 407377"/>
              <a:gd name="connsiteY2" fmla="*/ 146538 h 392723"/>
              <a:gd name="connsiteX3" fmla="*/ 181707 w 407377"/>
              <a:gd name="connsiteY3" fmla="*/ 392723 h 392723"/>
              <a:gd name="connsiteX4" fmla="*/ 0 w 407377"/>
              <a:gd name="connsiteY4" fmla="*/ 263770 h 392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377" h="392723">
                <a:moveTo>
                  <a:pt x="0" y="263770"/>
                </a:moveTo>
                <a:lnTo>
                  <a:pt x="254977" y="0"/>
                </a:lnTo>
                <a:lnTo>
                  <a:pt x="407377" y="146538"/>
                </a:lnTo>
                <a:lnTo>
                  <a:pt x="181707" y="392723"/>
                </a:lnTo>
                <a:lnTo>
                  <a:pt x="0" y="263770"/>
                </a:lnTo>
                <a:close/>
              </a:path>
            </a:pathLst>
          </a:cu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19767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a:t>
            </a:r>
          </a:p>
        </p:txBody>
      </p:sp>
      <p:sp>
        <p:nvSpPr>
          <p:cNvPr id="3" name="Content Placeholder 2"/>
          <p:cNvSpPr>
            <a:spLocks noGrp="1"/>
          </p:cNvSpPr>
          <p:nvPr>
            <p:ph idx="1"/>
          </p:nvPr>
        </p:nvSpPr>
        <p:spPr/>
        <p:txBody>
          <a:bodyPr/>
          <a:lstStyle/>
          <a:p>
            <a:endParaRPr lang="en-US"/>
          </a:p>
        </p:txBody>
      </p:sp>
      <p:sp>
        <p:nvSpPr>
          <p:cNvPr id="6" name="Slide Number Placeholder 5"/>
          <p:cNvSpPr>
            <a:spLocks noGrp="1"/>
          </p:cNvSpPr>
          <p:nvPr>
            <p:ph type="sldNum" sz="quarter" idx="12"/>
          </p:nvPr>
        </p:nvSpPr>
        <p:spPr/>
        <p:txBody>
          <a:bodyPr/>
          <a:lstStyle/>
          <a:p>
            <a:fld id="{9DBAC5ED-916B-4A4B-9960-52DDD2B57D0D}" type="slidenum">
              <a:rPr lang="en-US" altLang="en-US" smtClean="0"/>
              <a:pPr/>
              <a:t>98</a:t>
            </a:fld>
            <a:endParaRPr lang="en-US" altLang="en-US"/>
          </a:p>
        </p:txBody>
      </p:sp>
      <p:sp>
        <p:nvSpPr>
          <p:cNvPr id="9" name="Rectangle 5"/>
          <p:cNvSpPr>
            <a:spLocks noChangeArrowheads="1"/>
          </p:cNvSpPr>
          <p:nvPr/>
        </p:nvSpPr>
        <p:spPr bwMode="auto">
          <a:xfrm>
            <a:off x="69275" y="6550223"/>
            <a:ext cx="1907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spAutoFit/>
          </a:bodyPr>
          <a:lstStyle/>
          <a:p>
            <a:r>
              <a:rPr lang="en-US" sz="1400" b="1" dirty="0">
                <a:solidFill>
                  <a:srgbClr val="CC0000"/>
                </a:solidFill>
              </a:rPr>
              <a:t>AWS A2.4-20 (Figure 4.3)</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096" y="1550768"/>
            <a:ext cx="6713316" cy="4999455"/>
          </a:xfrm>
          <a:prstGeom prst="rect">
            <a:avLst/>
          </a:prstGeom>
        </p:spPr>
      </p:pic>
    </p:spTree>
    <p:extLst>
      <p:ext uri="{BB962C8B-B14F-4D97-AF65-F5344CB8AC3E}">
        <p14:creationId xmlns:p14="http://schemas.microsoft.com/office/powerpoint/2010/main" val="173240191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Weld Symbols</a:t>
            </a:r>
          </a:p>
        </p:txBody>
      </p:sp>
      <p:sp>
        <p:nvSpPr>
          <p:cNvPr id="5" name="Slide Number Placeholder 4"/>
          <p:cNvSpPr>
            <a:spLocks noGrp="1"/>
          </p:cNvSpPr>
          <p:nvPr>
            <p:ph type="sldNum" sz="quarter" idx="12"/>
          </p:nvPr>
        </p:nvSpPr>
        <p:spPr>
          <a:xfrm>
            <a:off x="8211130" y="6470704"/>
            <a:ext cx="730250" cy="274320"/>
          </a:xfrm>
        </p:spPr>
        <p:txBody>
          <a:bodyPr/>
          <a:lstStyle/>
          <a:p>
            <a:fld id="{9DBAC5ED-916B-4A4B-9960-52DDD2B57D0D}" type="slidenum">
              <a:rPr lang="en-US" altLang="en-US" smtClean="0"/>
              <a:pPr/>
              <a:t>99</a:t>
            </a:fld>
            <a:endParaRPr lang="en-US" altLang="en-US"/>
          </a:p>
        </p:txBody>
      </p:sp>
      <p:sp>
        <p:nvSpPr>
          <p:cNvPr id="8" name="Rectangle 5"/>
          <p:cNvSpPr>
            <a:spLocks noChangeArrowheads="1"/>
          </p:cNvSpPr>
          <p:nvPr/>
        </p:nvSpPr>
        <p:spPr bwMode="auto">
          <a:xfrm>
            <a:off x="192089" y="6545180"/>
            <a:ext cx="190706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spAutoFit/>
          </a:bodyPr>
          <a:lstStyle/>
          <a:p>
            <a:r>
              <a:rPr lang="en-US" sz="1400" b="1" dirty="0">
                <a:solidFill>
                  <a:srgbClr val="CC0000"/>
                </a:solidFill>
              </a:rPr>
              <a:t>AWS A2.4-20 (Figure 4.1)</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360" y="1526204"/>
            <a:ext cx="7538421" cy="5018975"/>
          </a:xfrm>
          <a:prstGeom prst="rect">
            <a:avLst/>
          </a:prstGeom>
        </p:spPr>
      </p:pic>
    </p:spTree>
    <p:extLst>
      <p:ext uri="{BB962C8B-B14F-4D97-AF65-F5344CB8AC3E}">
        <p14:creationId xmlns:p14="http://schemas.microsoft.com/office/powerpoint/2010/main" val="1963375288"/>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2.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3.xml><?xml version="1.0" encoding="utf-8"?>
<a:theme xmlns:a="http://schemas.openxmlformats.org/drawingml/2006/main" name="1_Theme1">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Theme1" id="{85DA9EDF-67A5-45B2-88E0-D5F3EF62AE25}" vid="{4E9DAF97-FC1A-444C-ADD4-790A37A5C782}"/>
    </a:ext>
  </a:extLst>
</a:theme>
</file>

<file path=ppt/theme/theme4.xml><?xml version="1.0" encoding="utf-8"?>
<a:theme xmlns:a="http://schemas.openxmlformats.org/drawingml/2006/main" name="1_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ppt/theme/theme5.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1653E3460FBA4AA050A191B588FAC6" ma:contentTypeVersion="8" ma:contentTypeDescription="Create a new document." ma:contentTypeScope="" ma:versionID="43c68278c8a12d5ab47ddf57486e4e95">
  <xsd:schema xmlns:xsd="http://www.w3.org/2001/XMLSchema" xmlns:xs="http://www.w3.org/2001/XMLSchema" xmlns:p="http://schemas.microsoft.com/office/2006/metadata/properties" xmlns:ns1="http://schemas.microsoft.com/sharepoint/v3" xmlns:ns3="4b31425e-7fce-454d-8fdc-2e50adb5f567" xmlns:ns4="a7692b21-cb04-4171-a037-e4e1415b14b6" targetNamespace="http://schemas.microsoft.com/office/2006/metadata/properties" ma:root="true" ma:fieldsID="5a7efd26cd0fb54af86ced60d548049b" ns1:_="" ns3:_="" ns4:_="">
    <xsd:import namespace="http://schemas.microsoft.com/sharepoint/v3"/>
    <xsd:import namespace="4b31425e-7fce-454d-8fdc-2e50adb5f567"/>
    <xsd:import namespace="a7692b21-cb04-4171-a037-e4e1415b14b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hidden="true" ma:internalName="_ip_UnifiedCompliancePolicyProperties">
      <xsd:simpleType>
        <xsd:restriction base="dms:Note"/>
      </xsd:simpleType>
    </xsd:element>
    <xsd:element name="_ip_UnifiedCompliancePolicyUIAction" ma:index="1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31425e-7fce-454d-8fdc-2e50adb5f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692b21-cb04-4171-a037-e4e1415b14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D62A910-D148-45D0-BAD8-855B9F8D39A5}">
  <ds:schemaRefs>
    <ds:schemaRef ds:uri="http://purl.org/dc/dcmitype/"/>
    <ds:schemaRef ds:uri="http://schemas.microsoft.com/sharepoint/v3"/>
    <ds:schemaRef ds:uri="http://schemas.microsoft.com/office/2006/documentManagement/types"/>
    <ds:schemaRef ds:uri="http://purl.org/dc/terms/"/>
    <ds:schemaRef ds:uri="http://www.w3.org/XML/1998/namespace"/>
    <ds:schemaRef ds:uri="http://schemas.openxmlformats.org/package/2006/metadata/core-properties"/>
    <ds:schemaRef ds:uri="http://schemas.microsoft.com/office/infopath/2007/PartnerControls"/>
    <ds:schemaRef ds:uri="http://purl.org/dc/elements/1.1/"/>
    <ds:schemaRef ds:uri="a7692b21-cb04-4171-a037-e4e1415b14b6"/>
    <ds:schemaRef ds:uri="4b31425e-7fce-454d-8fdc-2e50adb5f567"/>
    <ds:schemaRef ds:uri="http://schemas.microsoft.com/office/2006/metadata/properties"/>
  </ds:schemaRefs>
</ds:datastoreItem>
</file>

<file path=customXml/itemProps2.xml><?xml version="1.0" encoding="utf-8"?>
<ds:datastoreItem xmlns:ds="http://schemas.openxmlformats.org/officeDocument/2006/customXml" ds:itemID="{56B1D65D-D52A-4845-B018-E9A67226C66A}">
  <ds:schemaRefs>
    <ds:schemaRef ds:uri="http://schemas.microsoft.com/sharepoint/v3/contenttype/forms"/>
  </ds:schemaRefs>
</ds:datastoreItem>
</file>

<file path=customXml/itemProps3.xml><?xml version="1.0" encoding="utf-8"?>
<ds:datastoreItem xmlns:ds="http://schemas.openxmlformats.org/officeDocument/2006/customXml" ds:itemID="{90572CAF-1CA0-4752-9488-5B8B39F5ED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b31425e-7fce-454d-8fdc-2e50adb5f567"/>
    <ds:schemaRef ds:uri="a7692b21-cb04-4171-a037-e4e1415b14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10574</TotalTime>
  <Words>19538</Words>
  <Application>Microsoft Office PowerPoint</Application>
  <PresentationFormat>On-screen Show (4:3)</PresentationFormat>
  <Paragraphs>1250</Paragraphs>
  <Slides>106</Slides>
  <Notes>104</Notes>
  <HiddenSlides>0</HiddenSlides>
  <MMClips>0</MMClips>
  <ScaleCrop>false</ScaleCrop>
  <HeadingPairs>
    <vt:vector size="8" baseType="variant">
      <vt:variant>
        <vt:lpstr>Fonts Used</vt:lpstr>
      </vt:variant>
      <vt:variant>
        <vt:i4>9</vt:i4>
      </vt:variant>
      <vt:variant>
        <vt:lpstr>Theme</vt:lpstr>
      </vt:variant>
      <vt:variant>
        <vt:i4>5</vt:i4>
      </vt:variant>
      <vt:variant>
        <vt:lpstr>Embedded OLE Servers</vt:lpstr>
      </vt:variant>
      <vt:variant>
        <vt:i4>1</vt:i4>
      </vt:variant>
      <vt:variant>
        <vt:lpstr>Slide Titles</vt:lpstr>
      </vt:variant>
      <vt:variant>
        <vt:i4>106</vt:i4>
      </vt:variant>
    </vt:vector>
  </HeadingPairs>
  <TitlesOfParts>
    <vt:vector size="121" baseType="lpstr">
      <vt:lpstr>Arial</vt:lpstr>
      <vt:lpstr>Arial Narrow</vt:lpstr>
      <vt:lpstr>Cambria Math</vt:lpstr>
      <vt:lpstr>Comic Sans MS</vt:lpstr>
      <vt:lpstr>Times New Roman</vt:lpstr>
      <vt:lpstr>Trebuchet MS</vt:lpstr>
      <vt:lpstr>Tw Cen MT</vt:lpstr>
      <vt:lpstr>Tw Cen MT Condensed</vt:lpstr>
      <vt:lpstr>Wingdings 3</vt:lpstr>
      <vt:lpstr>Theme1</vt:lpstr>
      <vt:lpstr>Circuit</vt:lpstr>
      <vt:lpstr>1_Theme1</vt:lpstr>
      <vt:lpstr>1_Circuit</vt:lpstr>
      <vt:lpstr>Integral</vt:lpstr>
      <vt:lpstr>Equation</vt:lpstr>
      <vt:lpstr>Design and analysis of Steel Connection Types </vt:lpstr>
      <vt:lpstr>Design and analysis of steel connections</vt:lpstr>
      <vt:lpstr>2- Connection Basics: Bolts and Welds</vt:lpstr>
      <vt:lpstr>Bolts – helpful resources</vt:lpstr>
      <vt:lpstr>Rivets (historic fastener)</vt:lpstr>
      <vt:lpstr>Bolts</vt:lpstr>
      <vt:lpstr>Structural Bolts &amp; Rivets</vt:lpstr>
      <vt:lpstr>Structural Bolts</vt:lpstr>
      <vt:lpstr>Specifying bolt design</vt:lpstr>
      <vt:lpstr>Bolt GROUPS</vt:lpstr>
      <vt:lpstr>Bolt groups</vt:lpstr>
      <vt:lpstr>Bolt groups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Bolt joint types</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Methods of bolt installation</vt:lpstr>
      <vt:lpstr>Bolt Dimensions</vt:lpstr>
      <vt:lpstr>Bolt Dimensions</vt:lpstr>
      <vt:lpstr>Nominal Bolt Area</vt:lpstr>
      <vt:lpstr>Bolt Length</vt:lpstr>
      <vt:lpstr>Bolt Length</vt:lpstr>
      <vt:lpstr>Bolt Length</vt:lpstr>
      <vt:lpstr>Bolt Length</vt:lpstr>
      <vt:lpstr>Bolt Length</vt:lpstr>
      <vt:lpstr>Bolt Length</vt:lpstr>
      <vt:lpstr>Bolt Holes</vt:lpstr>
      <vt:lpstr>Bolt Holes</vt:lpstr>
      <vt:lpstr>Methods of making bolt holes</vt:lpstr>
      <vt:lpstr>Methods of making bolt holes</vt:lpstr>
      <vt:lpstr>Methods of making bolt holes</vt:lpstr>
      <vt:lpstr>Bolt Holes</vt:lpstr>
      <vt:lpstr>Bolt Holes</vt:lpstr>
      <vt:lpstr>Bolt Holes</vt:lpstr>
      <vt:lpstr>Bolt Holes</vt:lpstr>
      <vt:lpstr>Bolt Holes</vt:lpstr>
      <vt:lpstr>Bolt Holes</vt:lpstr>
      <vt:lpstr>Minimum spacing</vt:lpstr>
      <vt:lpstr>Minimum Edge Distance</vt:lpstr>
      <vt:lpstr>Minimum Edge Distance</vt:lpstr>
      <vt:lpstr>Minimum Edge Distance</vt:lpstr>
      <vt:lpstr>Maximum spacing and Edge Distance</vt:lpstr>
      <vt:lpstr>2- Connection Basics: Bolts and Welds</vt:lpstr>
      <vt:lpstr>Welds – helpful resources</vt:lpstr>
      <vt:lpstr>Welds - Definition</vt:lpstr>
      <vt:lpstr>Welds - definition</vt:lpstr>
      <vt:lpstr>WelD Processes</vt:lpstr>
      <vt:lpstr>WelD Processes</vt:lpstr>
      <vt:lpstr>WelD Processes</vt:lpstr>
      <vt:lpstr>WelD Processes</vt:lpstr>
      <vt:lpstr>WelD Processes</vt:lpstr>
      <vt:lpstr>WelD Processes</vt:lpstr>
      <vt:lpstr>WelD Processes</vt:lpstr>
      <vt:lpstr>WelD Processes</vt:lpstr>
      <vt:lpstr>WelDing positions</vt:lpstr>
      <vt:lpstr>WelDing positions</vt:lpstr>
      <vt:lpstr>WelDing positions</vt:lpstr>
      <vt:lpstr>Weld Types</vt:lpstr>
      <vt:lpstr>Weld Types</vt:lpstr>
      <vt:lpstr>Weld Types</vt:lpstr>
      <vt:lpstr>Weld types</vt:lpstr>
      <vt:lpstr>Weld TYPES</vt:lpstr>
      <vt:lpstr>Weld Types</vt:lpstr>
      <vt:lpstr>Weld Types</vt:lpstr>
      <vt:lpstr>Weld Types</vt:lpstr>
      <vt:lpstr>Weld Dimensional Limitations</vt:lpstr>
      <vt:lpstr>Weld dimensional Limitations</vt:lpstr>
      <vt:lpstr>Weld dimensional limitations</vt:lpstr>
      <vt:lpstr>Weld dimensional limitations</vt:lpstr>
      <vt:lpstr>Weld dimensional limitations</vt:lpstr>
      <vt:lpstr>Weld Dimensional limitations</vt:lpstr>
      <vt:lpstr>Weld Dimensional limitations</vt:lpstr>
      <vt:lpstr>Weld Dimensional limitations</vt:lpstr>
      <vt:lpstr>Weld Dimensional limitations</vt:lpstr>
      <vt:lpstr>Weld Dimensional limitations</vt:lpstr>
      <vt:lpstr>Weld Dimensional limitations</vt:lpstr>
      <vt:lpstr>Weld symbols</vt:lpstr>
      <vt:lpstr>Weld Symbols</vt:lpstr>
      <vt:lpstr>Weld Symbols</vt:lpstr>
      <vt:lpstr>Weld symbols – Fillet Welds</vt:lpstr>
      <vt:lpstr>Weld symbols – Fillet Welds</vt:lpstr>
      <vt:lpstr>Weld symbols – Fillet Welds</vt:lpstr>
      <vt:lpstr>Weld symbols – CJP Welds</vt:lpstr>
      <vt:lpstr>Weld symbols – CJP Welds</vt:lpstr>
      <vt:lpstr>Weld symbols – PJP Welds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and analysis of Steel Connection Types</dc:title>
  <dc:creator>Rachel Chicchi (rachel.chicchi@uc.edu)</dc:creator>
  <cp:lastModifiedBy>Sattler, Kristi</cp:lastModifiedBy>
  <cp:revision>349</cp:revision>
  <dcterms:created xsi:type="dcterms:W3CDTF">2020-07-09T00:44:32Z</dcterms:created>
  <dcterms:modified xsi:type="dcterms:W3CDTF">2022-01-07T17:58:41Z</dcterms:modified>
</cp:coreProperties>
</file>