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70" r:id="rId4"/>
    <p:sldMasterId id="2147483687" r:id="rId5"/>
    <p:sldMasterId id="2147483705" r:id="rId6"/>
    <p:sldMasterId id="2147483722" r:id="rId7"/>
    <p:sldMasterId id="2147483764" r:id="rId8"/>
  </p:sldMasterIdLst>
  <p:notesMasterIdLst>
    <p:notesMasterId r:id="rId131"/>
  </p:notesMasterIdLst>
  <p:handoutMasterIdLst>
    <p:handoutMasterId r:id="rId132"/>
  </p:handoutMasterIdLst>
  <p:sldIdLst>
    <p:sldId id="361" r:id="rId9"/>
    <p:sldId id="667" r:id="rId10"/>
    <p:sldId id="668" r:id="rId11"/>
    <p:sldId id="832" r:id="rId12"/>
    <p:sldId id="833" r:id="rId13"/>
    <p:sldId id="801" r:id="rId14"/>
    <p:sldId id="797" r:id="rId15"/>
    <p:sldId id="802" r:id="rId16"/>
    <p:sldId id="743" r:id="rId17"/>
    <p:sldId id="825" r:id="rId18"/>
    <p:sldId id="824" r:id="rId19"/>
    <p:sldId id="747" r:id="rId20"/>
    <p:sldId id="753" r:id="rId21"/>
    <p:sldId id="755" r:id="rId22"/>
    <p:sldId id="834" r:id="rId23"/>
    <p:sldId id="756" r:id="rId24"/>
    <p:sldId id="748" r:id="rId25"/>
    <p:sldId id="750" r:id="rId26"/>
    <p:sldId id="775" r:id="rId27"/>
    <p:sldId id="759" r:id="rId28"/>
    <p:sldId id="760" r:id="rId29"/>
    <p:sldId id="761" r:id="rId30"/>
    <p:sldId id="762" r:id="rId31"/>
    <p:sldId id="757" r:id="rId32"/>
    <p:sldId id="758" r:id="rId33"/>
    <p:sldId id="776" r:id="rId34"/>
    <p:sldId id="777" r:id="rId35"/>
    <p:sldId id="778" r:id="rId36"/>
    <p:sldId id="751" r:id="rId37"/>
    <p:sldId id="779" r:id="rId38"/>
    <p:sldId id="670" r:id="rId39"/>
    <p:sldId id="577" r:id="rId40"/>
    <p:sldId id="579" r:id="rId41"/>
    <p:sldId id="580" r:id="rId42"/>
    <p:sldId id="581" r:id="rId43"/>
    <p:sldId id="675" r:id="rId44"/>
    <p:sldId id="752" r:id="rId45"/>
    <p:sldId id="698" r:id="rId46"/>
    <p:sldId id="803" r:id="rId47"/>
    <p:sldId id="699" r:id="rId48"/>
    <p:sldId id="711" r:id="rId49"/>
    <p:sldId id="714" r:id="rId50"/>
    <p:sldId id="700" r:id="rId51"/>
    <p:sldId id="712" r:id="rId52"/>
    <p:sldId id="736" r:id="rId53"/>
    <p:sldId id="713" r:id="rId54"/>
    <p:sldId id="715" r:id="rId55"/>
    <p:sldId id="780" r:id="rId56"/>
    <p:sldId id="717" r:id="rId57"/>
    <p:sldId id="799" r:id="rId58"/>
    <p:sldId id="716" r:id="rId59"/>
    <p:sldId id="701" r:id="rId60"/>
    <p:sldId id="718" r:id="rId61"/>
    <p:sldId id="721" r:id="rId62"/>
    <p:sldId id="720" r:id="rId63"/>
    <p:sldId id="719" r:id="rId64"/>
    <p:sldId id="816" r:id="rId65"/>
    <p:sldId id="723" r:id="rId66"/>
    <p:sldId id="725" r:id="rId67"/>
    <p:sldId id="835" r:id="rId68"/>
    <p:sldId id="703" r:id="rId69"/>
    <p:sldId id="724" r:id="rId70"/>
    <p:sldId id="781" r:id="rId71"/>
    <p:sldId id="726" r:id="rId72"/>
    <p:sldId id="728" r:id="rId73"/>
    <p:sldId id="730" r:id="rId74"/>
    <p:sldId id="727" r:id="rId75"/>
    <p:sldId id="729" r:id="rId76"/>
    <p:sldId id="704" r:id="rId77"/>
    <p:sldId id="734" r:id="rId78"/>
    <p:sldId id="733" r:id="rId79"/>
    <p:sldId id="732" r:id="rId80"/>
    <p:sldId id="829" r:id="rId81"/>
    <p:sldId id="735" r:id="rId82"/>
    <p:sldId id="731" r:id="rId83"/>
    <p:sldId id="705" r:id="rId84"/>
    <p:sldId id="706" r:id="rId85"/>
    <p:sldId id="707" r:id="rId86"/>
    <p:sldId id="708" r:id="rId87"/>
    <p:sldId id="709" r:id="rId88"/>
    <p:sldId id="737" r:id="rId89"/>
    <p:sldId id="738" r:id="rId90"/>
    <p:sldId id="739" r:id="rId91"/>
    <p:sldId id="796" r:id="rId92"/>
    <p:sldId id="782" r:id="rId93"/>
    <p:sldId id="836" r:id="rId94"/>
    <p:sldId id="826" r:id="rId95"/>
    <p:sldId id="764" r:id="rId96"/>
    <p:sldId id="773" r:id="rId97"/>
    <p:sldId id="774" r:id="rId98"/>
    <p:sldId id="765" r:id="rId99"/>
    <p:sldId id="769" r:id="rId100"/>
    <p:sldId id="772" r:id="rId101"/>
    <p:sldId id="771" r:id="rId102"/>
    <p:sldId id="783" r:id="rId103"/>
    <p:sldId id="784" r:id="rId104"/>
    <p:sldId id="785" r:id="rId105"/>
    <p:sldId id="819" r:id="rId106"/>
    <p:sldId id="820" r:id="rId107"/>
    <p:sldId id="831" r:id="rId108"/>
    <p:sldId id="821" r:id="rId109"/>
    <p:sldId id="830" r:id="rId110"/>
    <p:sldId id="808" r:id="rId111"/>
    <p:sldId id="787" r:id="rId112"/>
    <p:sldId id="791" r:id="rId113"/>
    <p:sldId id="792" r:id="rId114"/>
    <p:sldId id="794" r:id="rId115"/>
    <p:sldId id="809" r:id="rId116"/>
    <p:sldId id="810" r:id="rId117"/>
    <p:sldId id="766" r:id="rId118"/>
    <p:sldId id="806" r:id="rId119"/>
    <p:sldId id="807" r:id="rId120"/>
    <p:sldId id="767" r:id="rId121"/>
    <p:sldId id="815" r:id="rId122"/>
    <p:sldId id="827" r:id="rId123"/>
    <p:sldId id="837" r:id="rId124"/>
    <p:sldId id="812" r:id="rId125"/>
    <p:sldId id="811" r:id="rId126"/>
    <p:sldId id="768" r:id="rId127"/>
    <p:sldId id="813" r:id="rId128"/>
    <p:sldId id="828" r:id="rId129"/>
    <p:sldId id="814" r:id="rId130"/>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927">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varez-Garcia, Ambar (alvareac)" initials="AA(" lastIdx="25" clrIdx="0">
    <p:extLst>
      <p:ext uri="{19B8F6BF-5375-455C-9EA6-DF929625EA0E}">
        <p15:presenceInfo xmlns:p15="http://schemas.microsoft.com/office/powerpoint/2012/main" userId="Alvarez-Garcia, Ambar (alvarea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9696"/>
    <a:srgbClr val="DDDDDD"/>
    <a:srgbClr val="C0C0C0"/>
    <a:srgbClr val="B2B2B2"/>
    <a:srgbClr val="808080"/>
    <a:srgbClr val="FC0128"/>
    <a:srgbClr val="CECECE"/>
    <a:srgbClr val="CBCB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3" autoAdjust="0"/>
    <p:restoredTop sz="64007" autoAdjust="0"/>
  </p:normalViewPr>
  <p:slideViewPr>
    <p:cSldViewPr snapToGrid="0">
      <p:cViewPr varScale="1">
        <p:scale>
          <a:sx n="42" d="100"/>
          <a:sy n="42" d="100"/>
        </p:scale>
        <p:origin x="2016" y="4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200" d="100"/>
          <a:sy n="200" d="100"/>
        </p:scale>
        <p:origin x="714" y="216"/>
      </p:cViewPr>
      <p:guideLst>
        <p:guide orient="horz" pos="2927"/>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commentAuthors" Target="commentAuthors.xml"/><Relationship Id="rId138" Type="http://schemas.microsoft.com/office/2016/11/relationships/changesInfo" Target="changesInfos/changesInfo1.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28" Type="http://schemas.openxmlformats.org/officeDocument/2006/relationships/slide" Target="slides/slide120.xml"/><Relationship Id="rId5" Type="http://schemas.openxmlformats.org/officeDocument/2006/relationships/slideMaster" Target="slideMasters/slideMaster2.xml"/><Relationship Id="rId90" Type="http://schemas.openxmlformats.org/officeDocument/2006/relationships/slide" Target="slides/slide82.xml"/><Relationship Id="rId95" Type="http://schemas.openxmlformats.org/officeDocument/2006/relationships/slide" Target="slides/slide87.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13" Type="http://schemas.openxmlformats.org/officeDocument/2006/relationships/slide" Target="slides/slide105.xml"/><Relationship Id="rId118" Type="http://schemas.openxmlformats.org/officeDocument/2006/relationships/slide" Target="slides/slide110.xml"/><Relationship Id="rId126" Type="http://schemas.openxmlformats.org/officeDocument/2006/relationships/slide" Target="slides/slide118.xml"/><Relationship Id="rId134"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103" Type="http://schemas.openxmlformats.org/officeDocument/2006/relationships/slide" Target="slides/slide95.xml"/><Relationship Id="rId108" Type="http://schemas.openxmlformats.org/officeDocument/2006/relationships/slide" Target="slides/slide100.xml"/><Relationship Id="rId116" Type="http://schemas.openxmlformats.org/officeDocument/2006/relationships/slide" Target="slides/slide108.xml"/><Relationship Id="rId124" Type="http://schemas.openxmlformats.org/officeDocument/2006/relationships/slide" Target="slides/slide116.xml"/><Relationship Id="rId129" Type="http://schemas.openxmlformats.org/officeDocument/2006/relationships/slide" Target="slides/slide121.xml"/><Relationship Id="rId137"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slide" Target="slides/slide88.xml"/><Relationship Id="rId111" Type="http://schemas.openxmlformats.org/officeDocument/2006/relationships/slide" Target="slides/slide103.xml"/><Relationship Id="rId13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slide" Target="slides/slide98.xml"/><Relationship Id="rId114" Type="http://schemas.openxmlformats.org/officeDocument/2006/relationships/slide" Target="slides/slide106.xml"/><Relationship Id="rId119" Type="http://schemas.openxmlformats.org/officeDocument/2006/relationships/slide" Target="slides/slide111.xml"/><Relationship Id="rId127" Type="http://schemas.openxmlformats.org/officeDocument/2006/relationships/slide" Target="slides/slide11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130" Type="http://schemas.openxmlformats.org/officeDocument/2006/relationships/slide" Target="slides/slide122.xml"/><Relationship Id="rId13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notesMaster" Target="notesMasters/notesMaster1.xml"/><Relationship Id="rId136" Type="http://schemas.openxmlformats.org/officeDocument/2006/relationships/theme" Target="theme/theme1.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cchi, Rachel (chicchrl)" userId="ee0f24ca-2e03-4d9b-b831-097190f4b8cb" providerId="ADAL" clId="{E1F6B915-8527-49AE-9B05-4591515AA2A7}"/>
    <pc:docChg chg="modSld">
      <pc:chgData name="Chicchi, Rachel (chicchrl)" userId="ee0f24ca-2e03-4d9b-b831-097190f4b8cb" providerId="ADAL" clId="{E1F6B915-8527-49AE-9B05-4591515AA2A7}" dt="2022-01-04T19:38:20.785" v="34" actId="20577"/>
      <pc:docMkLst>
        <pc:docMk/>
      </pc:docMkLst>
      <pc:sldChg chg="modNotesTx">
        <pc:chgData name="Chicchi, Rachel (chicchrl)" userId="ee0f24ca-2e03-4d9b-b831-097190f4b8cb" providerId="ADAL" clId="{E1F6B915-8527-49AE-9B05-4591515AA2A7}" dt="2022-01-04T19:38:20.785" v="34" actId="20577"/>
        <pc:sldMkLst>
          <pc:docMk/>
          <pc:sldMk cId="0" sldId="361"/>
        </pc:sldMkLst>
      </pc:sldChg>
      <pc:sldChg chg="modSp modNotesTx">
        <pc:chgData name="Chicchi, Rachel (chicchrl)" userId="ee0f24ca-2e03-4d9b-b831-097190f4b8cb" providerId="ADAL" clId="{E1F6B915-8527-49AE-9B05-4591515AA2A7}" dt="2022-01-04T19:33:32.094" v="33" actId="20577"/>
        <pc:sldMkLst>
          <pc:docMk/>
          <pc:sldMk cId="574642665" sldId="667"/>
        </pc:sldMkLst>
        <pc:spChg chg="mod">
          <ac:chgData name="Chicchi, Rachel (chicchrl)" userId="ee0f24ca-2e03-4d9b-b831-097190f4b8cb" providerId="ADAL" clId="{E1F6B915-8527-49AE-9B05-4591515AA2A7}" dt="2022-01-04T19:33:26.592" v="31" actId="20577"/>
          <ac:spMkLst>
            <pc:docMk/>
            <pc:sldMk cId="574642665" sldId="667"/>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8EA11DB7-97F8-40D7-8872-6DCF244AFC8C}"/>
              </a:ext>
            </a:extLst>
          </p:cNvPr>
          <p:cNvSpPr>
            <a:spLocks noGrp="1" noChangeArrowheads="1"/>
          </p:cNvSpPr>
          <p:nvPr>
            <p:ph type="hdr" sz="quarter"/>
          </p:nvPr>
        </p:nvSpPr>
        <p:spPr bwMode="auto">
          <a:xfrm>
            <a:off x="0" y="-1588"/>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t" anchorCtr="0" compatLnSpc="1">
            <a:prstTxWarp prst="textNoShape">
              <a:avLst/>
            </a:prstTxWarp>
          </a:bodyPr>
          <a:lstStyle>
            <a:lvl1pPr algn="l" defTabSz="966788">
              <a:spcBef>
                <a:spcPct val="0"/>
              </a:spcBef>
              <a:defRPr sz="1000" i="1">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0A7EC9DC-CD81-4235-B638-7CCA662563DC}"/>
              </a:ext>
            </a:extLst>
          </p:cNvPr>
          <p:cNvSpPr>
            <a:spLocks noGrp="1" noChangeArrowheads="1"/>
          </p:cNvSpPr>
          <p:nvPr>
            <p:ph type="dt" sz="quarter" idx="1"/>
          </p:nvPr>
        </p:nvSpPr>
        <p:spPr bwMode="auto">
          <a:xfrm>
            <a:off x="3971925" y="-1588"/>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t" anchorCtr="0" compatLnSpc="1">
            <a:prstTxWarp prst="textNoShape">
              <a:avLst/>
            </a:prstTxWarp>
          </a:bodyPr>
          <a:lstStyle>
            <a:lvl1pPr algn="r" defTabSz="966788">
              <a:spcBef>
                <a:spcPct val="0"/>
              </a:spcBef>
              <a:defRPr sz="1000" i="1">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96085968-37F0-43A7-A5B0-9B1FD472F4BC}"/>
              </a:ext>
            </a:extLst>
          </p:cNvPr>
          <p:cNvSpPr>
            <a:spLocks noGrp="1" noChangeArrowheads="1"/>
          </p:cNvSpPr>
          <p:nvPr>
            <p:ph type="ftr" sz="quarter" idx="2"/>
          </p:nvPr>
        </p:nvSpPr>
        <p:spPr bwMode="auto">
          <a:xfrm>
            <a:off x="0"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b" anchorCtr="0" compatLnSpc="1">
            <a:prstTxWarp prst="textNoShape">
              <a:avLst/>
            </a:prstTxWarp>
          </a:bodyPr>
          <a:lstStyle>
            <a:lvl1pPr algn="l" defTabSz="966788">
              <a:spcBef>
                <a:spcPct val="0"/>
              </a:spcBef>
              <a:defRPr sz="1000" i="1">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696EF84A-E8DB-45AA-B09D-612D7CB9EABA}"/>
              </a:ext>
            </a:extLst>
          </p:cNvPr>
          <p:cNvSpPr>
            <a:spLocks noGrp="1" noChangeArrowheads="1"/>
          </p:cNvSpPr>
          <p:nvPr>
            <p:ph type="sldNum" sz="quarter" idx="3"/>
          </p:nvPr>
        </p:nvSpPr>
        <p:spPr bwMode="auto">
          <a:xfrm>
            <a:off x="3971925"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b" anchorCtr="0" compatLnSpc="1">
            <a:prstTxWarp prst="textNoShape">
              <a:avLst/>
            </a:prstTxWarp>
          </a:bodyPr>
          <a:lstStyle>
            <a:lvl1pPr algn="r" defTabSz="966788">
              <a:spcBef>
                <a:spcPct val="0"/>
              </a:spcBef>
              <a:defRPr sz="1000" i="1">
                <a:latin typeface="Times New Roman" panose="02020603050405020304" pitchFamily="18" charset="0"/>
              </a:defRPr>
            </a:lvl1pPr>
          </a:lstStyle>
          <a:p>
            <a:fld id="{099C3A69-E237-48DA-B90B-B4CF62A8F051}"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7582CC01-476B-4DF8-8312-7DED3D5C7CB6}"/>
              </a:ext>
            </a:extLst>
          </p:cNvPr>
          <p:cNvSpPr>
            <a:spLocks noGrp="1" noChangeArrowheads="1"/>
          </p:cNvSpPr>
          <p:nvPr>
            <p:ph type="hdr" sz="quarter"/>
          </p:nvPr>
        </p:nvSpPr>
        <p:spPr bwMode="auto">
          <a:xfrm>
            <a:off x="0" y="-1588"/>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t" anchorCtr="0" compatLnSpc="1">
            <a:prstTxWarp prst="textNoShape">
              <a:avLst/>
            </a:prstTxWarp>
          </a:bodyPr>
          <a:lstStyle>
            <a:lvl1pPr algn="l" defTabSz="966788">
              <a:spcBef>
                <a:spcPct val="0"/>
              </a:spcBef>
              <a:defRPr sz="1000" i="1">
                <a:latin typeface="Times New Roman" panose="02020603050405020304" pitchFamily="18" charset="0"/>
              </a:defRPr>
            </a:lvl1pPr>
          </a:lstStyle>
          <a:p>
            <a:endParaRPr lang="en-US" altLang="en-US"/>
          </a:p>
        </p:txBody>
      </p:sp>
      <p:sp>
        <p:nvSpPr>
          <p:cNvPr id="2051" name="Rectangle 3">
            <a:extLst>
              <a:ext uri="{FF2B5EF4-FFF2-40B4-BE49-F238E27FC236}">
                <a16:creationId xmlns:a16="http://schemas.microsoft.com/office/drawing/2014/main" id="{BFE02709-2EA2-4F1A-829D-1D2A04E10737}"/>
              </a:ext>
            </a:extLst>
          </p:cNvPr>
          <p:cNvSpPr>
            <a:spLocks noGrp="1" noChangeArrowheads="1"/>
          </p:cNvSpPr>
          <p:nvPr>
            <p:ph type="dt" idx="1"/>
          </p:nvPr>
        </p:nvSpPr>
        <p:spPr bwMode="auto">
          <a:xfrm>
            <a:off x="3971925" y="-1588"/>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t" anchorCtr="0" compatLnSpc="1">
            <a:prstTxWarp prst="textNoShape">
              <a:avLst/>
            </a:prstTxWarp>
          </a:bodyPr>
          <a:lstStyle>
            <a:lvl1pPr algn="r" defTabSz="966788">
              <a:spcBef>
                <a:spcPct val="0"/>
              </a:spcBef>
              <a:defRPr sz="1000" i="1">
                <a:latin typeface="Times New Roman" panose="02020603050405020304" pitchFamily="18" charset="0"/>
              </a:defRPr>
            </a:lvl1pPr>
          </a:lstStyle>
          <a:p>
            <a:endParaRPr lang="en-US" altLang="en-US"/>
          </a:p>
        </p:txBody>
      </p:sp>
      <p:sp>
        <p:nvSpPr>
          <p:cNvPr id="2052" name="Rectangle 4">
            <a:extLst>
              <a:ext uri="{FF2B5EF4-FFF2-40B4-BE49-F238E27FC236}">
                <a16:creationId xmlns:a16="http://schemas.microsoft.com/office/drawing/2014/main" id="{3ED2C3D4-3433-4F0D-AE32-A16F8631DC0B}"/>
              </a:ext>
            </a:extLst>
          </p:cNvPr>
          <p:cNvSpPr>
            <a:spLocks noGrp="1" noChangeArrowheads="1"/>
          </p:cNvSpPr>
          <p:nvPr>
            <p:ph type="ftr" sz="quarter" idx="4"/>
          </p:nvPr>
        </p:nvSpPr>
        <p:spPr bwMode="auto">
          <a:xfrm>
            <a:off x="0"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b" anchorCtr="0" compatLnSpc="1">
            <a:prstTxWarp prst="textNoShape">
              <a:avLst/>
            </a:prstTxWarp>
          </a:bodyPr>
          <a:lstStyle>
            <a:lvl1pPr algn="l" defTabSz="966788">
              <a:spcBef>
                <a:spcPct val="0"/>
              </a:spcBef>
              <a:defRPr sz="1000" i="1">
                <a:latin typeface="Times New Roman" panose="02020603050405020304" pitchFamily="18" charset="0"/>
              </a:defRPr>
            </a:lvl1pPr>
          </a:lstStyle>
          <a:p>
            <a:endParaRPr lang="en-US" altLang="en-US"/>
          </a:p>
        </p:txBody>
      </p:sp>
      <p:sp>
        <p:nvSpPr>
          <p:cNvPr id="2053" name="Rectangle 5">
            <a:extLst>
              <a:ext uri="{FF2B5EF4-FFF2-40B4-BE49-F238E27FC236}">
                <a16:creationId xmlns:a16="http://schemas.microsoft.com/office/drawing/2014/main" id="{44CC3535-121C-4B0D-BEB2-2542C2C7917D}"/>
              </a:ext>
            </a:extLst>
          </p:cNvPr>
          <p:cNvSpPr>
            <a:spLocks noGrp="1" noChangeArrowheads="1"/>
          </p:cNvSpPr>
          <p:nvPr>
            <p:ph type="sldNum" sz="quarter" idx="5"/>
          </p:nvPr>
        </p:nvSpPr>
        <p:spPr bwMode="auto">
          <a:xfrm>
            <a:off x="3971925"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b" anchorCtr="0" compatLnSpc="1">
            <a:prstTxWarp prst="textNoShape">
              <a:avLst/>
            </a:prstTxWarp>
          </a:bodyPr>
          <a:lstStyle>
            <a:lvl1pPr algn="r" defTabSz="966788">
              <a:spcBef>
                <a:spcPct val="0"/>
              </a:spcBef>
              <a:defRPr sz="1000" i="1">
                <a:latin typeface="Times New Roman" panose="02020603050405020304" pitchFamily="18" charset="0"/>
              </a:defRPr>
            </a:lvl1pPr>
          </a:lstStyle>
          <a:p>
            <a:fld id="{18B05626-9998-4BA1-A23F-A627AFD7B5D9}" type="slidenum">
              <a:rPr lang="en-US" altLang="en-US"/>
              <a:pPr/>
              <a:t>‹#›</a:t>
            </a:fld>
            <a:endParaRPr lang="en-US" altLang="en-US"/>
          </a:p>
        </p:txBody>
      </p:sp>
      <p:sp>
        <p:nvSpPr>
          <p:cNvPr id="2054" name="Rectangle 6">
            <a:extLst>
              <a:ext uri="{FF2B5EF4-FFF2-40B4-BE49-F238E27FC236}">
                <a16:creationId xmlns:a16="http://schemas.microsoft.com/office/drawing/2014/main" id="{244F6017-991D-402B-8DCA-DE78B444979D}"/>
              </a:ext>
            </a:extLst>
          </p:cNvPr>
          <p:cNvSpPr>
            <a:spLocks noGrp="1" noChangeArrowheads="1"/>
          </p:cNvSpPr>
          <p:nvPr>
            <p:ph type="body" sz="quarter" idx="3"/>
          </p:nvPr>
        </p:nvSpPr>
        <p:spPr bwMode="auto">
          <a:xfrm>
            <a:off x="909638" y="4329113"/>
            <a:ext cx="5141912" cy="4183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432" tIns="48526" rIns="95432" bIns="48526" numCol="1" anchor="t" anchorCtr="0" compatLnSpc="1">
            <a:prstTxWarp prst="textNoShape">
              <a:avLst/>
            </a:prstTxWarp>
          </a:bodyPr>
          <a:lstStyle/>
          <a:p>
            <a:pPr lvl="0"/>
            <a:endParaRPr lang="en-US" altLang="en-US"/>
          </a:p>
        </p:txBody>
      </p:sp>
      <p:sp>
        <p:nvSpPr>
          <p:cNvPr id="2055" name="Rectangle 7">
            <a:extLst>
              <a:ext uri="{FF2B5EF4-FFF2-40B4-BE49-F238E27FC236}">
                <a16:creationId xmlns:a16="http://schemas.microsoft.com/office/drawing/2014/main" id="{CC9D8980-3E4F-4BF2-9241-7B0747AC41B1}"/>
              </a:ext>
            </a:extLst>
          </p:cNvPr>
          <p:cNvSpPr>
            <a:spLocks noGrp="1" noRot="1" noChangeAspect="1" noChangeArrowheads="1" noTextEdit="1"/>
          </p:cNvSpPr>
          <p:nvPr>
            <p:ph type="sldImg" idx="2"/>
          </p:nvPr>
        </p:nvSpPr>
        <p:spPr bwMode="auto">
          <a:xfrm>
            <a:off x="1189038" y="703263"/>
            <a:ext cx="4630737" cy="3473450"/>
          </a:xfrm>
          <a:prstGeom prst="rect">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Tree>
  </p:cSld>
  <p:clrMap bg1="lt1" tx1="dk1" bg2="lt2" tx2="dk2" accent1="accent1" accent2="accent2" accent3="accent3" accent4="accent4" accent5="accent5" accent6="accent6" hlink="hlink" folHlink="folHlink"/>
  <p:notesStyle>
    <a:lvl1pPr algn="l" defTabSz="949325" rtl="0" eaLnBrk="0" fontAlgn="base" hangingPunct="0">
      <a:spcBef>
        <a:spcPct val="30000"/>
      </a:spcBef>
      <a:spcAft>
        <a:spcPct val="0"/>
      </a:spcAft>
      <a:defRPr sz="1000" kern="1200">
        <a:solidFill>
          <a:schemeClr val="tx1"/>
        </a:solidFill>
        <a:latin typeface="Times New Roman" panose="02020603050405020304" pitchFamily="18" charset="0"/>
        <a:ea typeface="+mn-ea"/>
        <a:cs typeface="+mn-cs"/>
      </a:defRPr>
    </a:lvl1pPr>
    <a:lvl2pPr marL="465138" algn="l" defTabSz="949325"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31863" algn="l" defTabSz="949325"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97000" algn="l" defTabSz="949325"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62138" algn="l" defTabSz="949325"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719EF99E-A344-457A-856A-E3A143512F68}"/>
              </a:ext>
            </a:extLst>
          </p:cNvPr>
          <p:cNvSpPr>
            <a:spLocks noGrp="1" noChangeArrowheads="1"/>
          </p:cNvSpPr>
          <p:nvPr>
            <p:ph type="sldNum" sz="quarter" idx="5"/>
          </p:nvPr>
        </p:nvSpPr>
        <p:spPr>
          <a:ln/>
        </p:spPr>
        <p:txBody>
          <a:bodyPr/>
          <a:lstStyle/>
          <a:p>
            <a:fld id="{DE5B7B39-68FA-428A-8254-8C58F04D7519}" type="slidenum">
              <a:rPr lang="en-US" altLang="en-US"/>
              <a:pPr/>
              <a:t>1</a:t>
            </a:fld>
            <a:endParaRPr lang="en-US" altLang="en-US"/>
          </a:p>
        </p:txBody>
      </p:sp>
      <p:sp>
        <p:nvSpPr>
          <p:cNvPr id="266242" name="Rectangle 2">
            <a:extLst>
              <a:ext uri="{FF2B5EF4-FFF2-40B4-BE49-F238E27FC236}">
                <a16:creationId xmlns:a16="http://schemas.microsoft.com/office/drawing/2014/main" id="{61F4633C-2331-484B-A2B4-B9737FFA468D}"/>
              </a:ext>
            </a:extLst>
          </p:cNvPr>
          <p:cNvSpPr>
            <a:spLocks noGrp="1" noRot="1" noChangeAspect="1" noChangeArrowheads="1" noTextEdit="1"/>
          </p:cNvSpPr>
          <p:nvPr>
            <p:ph type="sldImg"/>
          </p:nvPr>
        </p:nvSpPr>
        <p:spPr>
          <a:xfrm>
            <a:off x="1417638" y="558800"/>
            <a:ext cx="3697287" cy="2773363"/>
          </a:xfrm>
          <a:ln/>
        </p:spPr>
      </p:sp>
      <p:sp>
        <p:nvSpPr>
          <p:cNvPr id="266245" name="Rectangle 5">
            <a:extLst>
              <a:ext uri="{FF2B5EF4-FFF2-40B4-BE49-F238E27FC236}">
                <a16:creationId xmlns:a16="http://schemas.microsoft.com/office/drawing/2014/main" id="{2D9F3DFD-F2BF-4E48-BE95-A690B5A39243}"/>
              </a:ext>
            </a:extLst>
          </p:cNvPr>
          <p:cNvSpPr>
            <a:spLocks noGrp="1" noChangeArrowheads="1"/>
          </p:cNvSpPr>
          <p:nvPr>
            <p:ph type="body" idx="1"/>
          </p:nvPr>
        </p:nvSpPr>
        <p:spPr>
          <a:xfrm>
            <a:off x="989013" y="3586163"/>
            <a:ext cx="5140325" cy="4183062"/>
          </a:xfrm>
          <a:noFill/>
          <a:ln/>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altLang="en-US" sz="600" dirty="0"/>
              <a:t>This series of PowerPoint presentations covers the fundamentals of the design and analysis of steel connections. The intention of these slides was to focus on simple (shear) connections and include all aspects of connection design and detailing, including design procedures and constructability considerations. Given the volume of the content, basic fundamentals were provided which do not dig in closely to the design portion of the connections. If you would like slides related to specifics of shear connection design, you may reach out to Rachel Chicchi to obtain these additional slides.</a:t>
            </a:r>
          </a:p>
          <a:p>
            <a:endParaRPr lang="en-US" altLang="en-US" sz="600" dirty="0"/>
          </a:p>
          <a:p>
            <a:r>
              <a:rPr lang="en-US" altLang="en-US" sz="600" dirty="0"/>
              <a:t>The material can be used at the graduate or undergraduate level. Portions can also be used for construction management or architecture students.</a:t>
            </a:r>
          </a:p>
          <a:p>
            <a:endParaRPr lang="en-US" altLang="en-US" sz="600" dirty="0"/>
          </a:p>
          <a:p>
            <a:r>
              <a:rPr lang="en-US" altLang="en-US" sz="600" dirty="0"/>
              <a:t>The presentations are closely tied to the 2016 AISC </a:t>
            </a:r>
            <a:r>
              <a:rPr lang="en-US" altLang="en-US" sz="600" i="1" dirty="0"/>
              <a:t>Specification for Structural Steel Buildings</a:t>
            </a:r>
            <a:r>
              <a:rPr lang="en-US" altLang="en-US" sz="600" dirty="0"/>
              <a:t> (herein referred to as the AISC </a:t>
            </a:r>
            <a:r>
              <a:rPr lang="en-US" altLang="en-US" sz="600" i="1" dirty="0"/>
              <a:t>Specification</a:t>
            </a:r>
            <a:r>
              <a:rPr lang="en-US" altLang="en-US" sz="600" dirty="0"/>
              <a:t>). Despite</a:t>
            </a:r>
            <a:r>
              <a:rPr lang="en-US" altLang="en-US" sz="600" baseline="0" dirty="0"/>
              <a:t> the </a:t>
            </a:r>
            <a:r>
              <a:rPr lang="en-US" altLang="en-US" sz="600" i="1" baseline="0" dirty="0"/>
              <a:t>Specification</a:t>
            </a:r>
            <a:r>
              <a:rPr lang="en-US" altLang="en-US" sz="600" baseline="0" dirty="0"/>
              <a:t> containing both LRFD and ASD design formats, t</a:t>
            </a:r>
            <a:r>
              <a:rPr lang="en-US" altLang="en-US" sz="600" dirty="0"/>
              <a:t>hese PowerPoint presentations present only the LRFD </a:t>
            </a:r>
            <a:r>
              <a:rPr lang="en-US" altLang="en-US" sz="600" b="0" dirty="0"/>
              <a:t>format. </a:t>
            </a:r>
            <a:r>
              <a:rPr lang="en-US" altLang="en-US" sz="600" b="0" dirty="0">
                <a:solidFill>
                  <a:srgbClr val="FF0000"/>
                </a:solidFill>
              </a:rPr>
              <a:t>The presentations discuss basic principles of the design and behavior</a:t>
            </a:r>
            <a:r>
              <a:rPr lang="en-US" altLang="en-US" sz="600" b="0" baseline="0" dirty="0">
                <a:solidFill>
                  <a:srgbClr val="FF0000"/>
                </a:solidFill>
              </a:rPr>
              <a:t> of connections</a:t>
            </a:r>
            <a:r>
              <a:rPr lang="en-US" altLang="en-US" sz="600" b="0" dirty="0">
                <a:solidFill>
                  <a:srgbClr val="FF0000"/>
                </a:solidFill>
              </a:rPr>
              <a:t>. </a:t>
            </a:r>
            <a:r>
              <a:rPr lang="en-US" altLang="en-US" sz="600" b="0" dirty="0"/>
              <a:t>The presentations are most effective if the students have a copy of the AISC </a:t>
            </a:r>
            <a:r>
              <a:rPr lang="en-US" altLang="en-US" sz="600" b="0" i="1" dirty="0"/>
              <a:t>Specification</a:t>
            </a:r>
            <a:r>
              <a:rPr lang="en-US" altLang="en-US" sz="600" b="0" dirty="0"/>
              <a:t>. A free copy can be downloaded from the AISC website, at: www.aisc.org. Access</a:t>
            </a:r>
            <a:r>
              <a:rPr lang="en-US" altLang="en-US" sz="600" b="0" baseline="0" dirty="0"/>
              <a:t> to the AISC Steel Construction Manual would also be ideal in order to access connection design tables. Information </a:t>
            </a:r>
            <a:r>
              <a:rPr lang="en-US" altLang="en-US" sz="600" baseline="0" dirty="0"/>
              <a:t>on student rates for physical and digital versions of the Steel Manual are also available at www.aisc.org.</a:t>
            </a:r>
            <a:endParaRPr lang="en-US" altLang="en-US" sz="600" dirty="0"/>
          </a:p>
          <a:p>
            <a:endParaRPr lang="en-US" altLang="en-US" sz="600" dirty="0"/>
          </a:p>
          <a:p>
            <a:r>
              <a:rPr lang="en-US" altLang="en-US" sz="600" dirty="0"/>
              <a:t>For questions, comments, corrections, or suggestions on these presentations, please contact:</a:t>
            </a:r>
          </a:p>
          <a:p>
            <a:endParaRPr lang="en-US" altLang="en-US" sz="600" dirty="0"/>
          </a:p>
          <a:p>
            <a:r>
              <a:rPr lang="en-US" altLang="en-US" sz="600" dirty="0"/>
              <a:t>Rachel Chicchi</a:t>
            </a:r>
          </a:p>
          <a:p>
            <a:r>
              <a:rPr lang="en-US" altLang="en-US" sz="600" dirty="0"/>
              <a:t>Civil &amp; Architectural Engineering and Construction Management</a:t>
            </a:r>
          </a:p>
          <a:p>
            <a:r>
              <a:rPr lang="en-US" altLang="en-US" sz="600" dirty="0"/>
              <a:t>University</a:t>
            </a:r>
            <a:r>
              <a:rPr lang="en-US" altLang="en-US" sz="600" baseline="0" dirty="0"/>
              <a:t> of Cincinnati</a:t>
            </a:r>
            <a:endParaRPr lang="en-US" altLang="en-US" sz="600" dirty="0"/>
          </a:p>
          <a:p>
            <a:r>
              <a:rPr lang="en-US" altLang="en-US" sz="600" dirty="0"/>
              <a:t>2850 Campus Way Drive</a:t>
            </a:r>
          </a:p>
          <a:p>
            <a:r>
              <a:rPr lang="en-US" altLang="en-US" sz="600" dirty="0"/>
              <a:t>765 Baldwin</a:t>
            </a:r>
            <a:r>
              <a:rPr lang="en-US" altLang="en-US" sz="600" baseline="0" dirty="0"/>
              <a:t> Hall</a:t>
            </a:r>
          </a:p>
          <a:p>
            <a:r>
              <a:rPr lang="en-US" altLang="en-US" sz="600" dirty="0"/>
              <a:t>Cincinnati, OH 45221</a:t>
            </a:r>
          </a:p>
          <a:p>
            <a:endParaRPr lang="en-US" altLang="en-US" sz="600" dirty="0"/>
          </a:p>
          <a:p>
            <a:r>
              <a:rPr lang="en-US" altLang="en-US" sz="600" dirty="0"/>
              <a:t>Email:	rachel.chicchi@uc.edu</a:t>
            </a:r>
          </a:p>
          <a:p>
            <a:endParaRPr lang="en-US" altLang="en-US" sz="600" dirty="0"/>
          </a:p>
          <a:p>
            <a:r>
              <a:rPr lang="en-US" altLang="en-US" sz="600" dirty="0"/>
              <a:t>Acknowledgments:</a:t>
            </a:r>
          </a:p>
          <a:p>
            <a:r>
              <a:rPr lang="en-US" altLang="en-US" sz="600" dirty="0"/>
              <a:t>These presentations were prepared with support from the AISC </a:t>
            </a:r>
            <a:r>
              <a:rPr lang="en-US" altLang="en-US" sz="600" i="1" dirty="0"/>
              <a:t>Teaching Aid Development Program. </a:t>
            </a:r>
            <a:r>
              <a:rPr lang="en-US" altLang="en-US" sz="600" dirty="0"/>
              <a:t>Overall coordination of this effort was provided by Kristi</a:t>
            </a:r>
            <a:r>
              <a:rPr lang="en-US" altLang="en-US" sz="600" baseline="0" dirty="0"/>
              <a:t> Sattler</a:t>
            </a:r>
            <a:r>
              <a:rPr lang="en-US" altLang="en-US" sz="600" dirty="0"/>
              <a:t> at AISC. The author gratefully acknowledges the support provided by AISC and the coordination and oversight provided by Dr. Sattler.</a:t>
            </a:r>
          </a:p>
          <a:p>
            <a:endParaRPr lang="en-US" altLang="en-US" sz="600" dirty="0"/>
          </a:p>
          <a:p>
            <a:r>
              <a:rPr lang="en-US" altLang="en-US" sz="600" dirty="0"/>
              <a:t>The author also gratefully acknowledges contributions and review provided by the AISC review committee for this project:</a:t>
            </a:r>
          </a:p>
          <a:p>
            <a:r>
              <a:rPr lang="en-US" altLang="en-US" sz="600" dirty="0"/>
              <a:t>Hans Herrmann</a:t>
            </a:r>
            <a:r>
              <a:rPr lang="en-US" altLang="en-US" sz="600" baseline="0" dirty="0"/>
              <a:t> – Mississippi State University</a:t>
            </a:r>
          </a:p>
          <a:p>
            <a:r>
              <a:rPr lang="en-US" altLang="en-US" sz="600" dirty="0"/>
              <a:t>Jason McCormick</a:t>
            </a:r>
            <a:r>
              <a:rPr lang="en-US" altLang="en-US" sz="600" baseline="0" dirty="0"/>
              <a:t> – University of Michigan</a:t>
            </a:r>
          </a:p>
          <a:p>
            <a:r>
              <a:rPr lang="en-US" altLang="en-US" sz="600" dirty="0"/>
              <a:t>Tim </a:t>
            </a:r>
            <a:r>
              <a:rPr lang="en-US" altLang="en-US" sz="600" dirty="0" err="1"/>
              <a:t>Mrozowski</a:t>
            </a:r>
            <a:r>
              <a:rPr lang="en-US" altLang="en-US" sz="600" dirty="0"/>
              <a:t> – Michigan</a:t>
            </a:r>
            <a:r>
              <a:rPr lang="en-US" altLang="en-US" sz="600" baseline="0" dirty="0"/>
              <a:t> State University</a:t>
            </a:r>
          </a:p>
          <a:p>
            <a:r>
              <a:rPr lang="en-US" altLang="en-US" sz="600" dirty="0"/>
              <a:t>Tom </a:t>
            </a:r>
            <a:r>
              <a:rPr lang="en-US" altLang="en-US" sz="600" dirty="0" err="1"/>
              <a:t>Schlafly</a:t>
            </a:r>
            <a:r>
              <a:rPr lang="en-US" altLang="en-US" sz="600" baseline="0" dirty="0"/>
              <a:t> - AISC</a:t>
            </a:r>
            <a:endParaRPr lang="en-US" altLang="en-US" sz="6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a:t>
            </a:fld>
            <a:endParaRPr lang="en-US" altLang="en-US"/>
          </a:p>
        </p:txBody>
      </p:sp>
    </p:spTree>
    <p:extLst>
      <p:ext uri="{BB962C8B-B14F-4D97-AF65-F5344CB8AC3E}">
        <p14:creationId xmlns:p14="http://schemas.microsoft.com/office/powerpoint/2010/main" val="241430099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105</a:t>
            </a:fld>
            <a:endParaRPr lang="en-US" altLang="en-US"/>
          </a:p>
        </p:txBody>
      </p:sp>
    </p:spTree>
    <p:extLst>
      <p:ext uri="{BB962C8B-B14F-4D97-AF65-F5344CB8AC3E}">
        <p14:creationId xmlns:p14="http://schemas.microsoft.com/office/powerpoint/2010/main" val="186824163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i="1" baseline="0" dirty="0"/>
              <a:t>From Part 8 of AISC Steel Construction Manual: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i="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i="0" dirty="0"/>
              <a:t>Eccentricity in the plane of the faying surface produces additional shear. The welds must be designed to resist the combined effect of the direct shear, P</a:t>
            </a:r>
            <a:r>
              <a:rPr lang="en-US" i="0" baseline="-25000" dirty="0"/>
              <a:t>u</a:t>
            </a:r>
            <a:r>
              <a:rPr lang="en-US" i="0" dirty="0"/>
              <a:t>, and the additional</a:t>
            </a:r>
            <a:r>
              <a:rPr lang="en-US" i="0" baseline="0" dirty="0"/>
              <a:t> shear from the induced moment, </a:t>
            </a:r>
            <a:r>
              <a:rPr lang="en-US" i="0" baseline="0" dirty="0" err="1"/>
              <a:t>P</a:t>
            </a:r>
            <a:r>
              <a:rPr lang="en-US" i="0" baseline="-25000" dirty="0" err="1"/>
              <a:t>u</a:t>
            </a:r>
            <a:r>
              <a:rPr lang="en-US" i="0" baseline="0" dirty="0" err="1"/>
              <a:t>E</a:t>
            </a:r>
            <a:r>
              <a:rPr lang="en-US" i="0" baseline="0" dirty="0"/>
              <a:t>. Two methods of analysis for this type of eccentricity are the instantaneous center of rotation method and the elastic method. The instantaneous center of rotation method is more accurate but generally requires the use of tabulated values or an iterative solution. The elastic method (shown above) is simplified, but may be excessively conservative because it neglects the ductility of the weld group and the potential load increase.</a:t>
            </a:r>
            <a:endParaRPr lang="en-US" i="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106</a:t>
            </a:fld>
            <a:endParaRPr lang="en-US" altLang="en-US"/>
          </a:p>
        </p:txBody>
      </p:sp>
    </p:spTree>
    <p:extLst>
      <p:ext uri="{BB962C8B-B14F-4D97-AF65-F5344CB8AC3E}">
        <p14:creationId xmlns:p14="http://schemas.microsoft.com/office/powerpoint/2010/main" val="20836680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i="1" baseline="0" dirty="0"/>
              <a:t>From Part 8 of AISC Steel Construction Manual: </a:t>
            </a:r>
          </a:p>
          <a:p>
            <a:endParaRPr lang="en-US" dirty="0"/>
          </a:p>
          <a:p>
            <a:r>
              <a:rPr lang="en-US" dirty="0"/>
              <a:t>Eccentricity</a:t>
            </a:r>
            <a:r>
              <a:rPr lang="en-US" baseline="0" dirty="0"/>
              <a:t> produces both a rotation and a translation of one connection element with respect to the other. The combined effect of this rotation and translation is equivalent to the rotation about a point defined as the instantaneous center of rotation (IC) as illustrated in the figure. The location of the IC depends upon the geometry of the weld group as well as the direction of application of the load.</a:t>
            </a:r>
          </a:p>
          <a:p>
            <a:endParaRPr lang="en-US" baseline="0" dirty="0"/>
          </a:p>
          <a:p>
            <a:r>
              <a:rPr lang="en-US" baseline="0" dirty="0"/>
              <a:t>Fig 8-5 in the manual shows fillet weld strength vs deformation relationship.</a:t>
            </a:r>
          </a:p>
          <a:p>
            <a:r>
              <a:rPr lang="en-US" baseline="0" dirty="0"/>
              <a:t>Equation 8-3 gives the nominal stress of a weld element based on presumed ultimate deformation</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107</a:t>
            </a:fld>
            <a:endParaRPr lang="en-US" altLang="en-US"/>
          </a:p>
        </p:txBody>
      </p:sp>
    </p:spTree>
    <p:extLst>
      <p:ext uri="{BB962C8B-B14F-4D97-AF65-F5344CB8AC3E}">
        <p14:creationId xmlns:p14="http://schemas.microsoft.com/office/powerpoint/2010/main" val="130619946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baseline="0" dirty="0"/>
              <a:t>Like the design tables for eccentric bolt groups, there are also design tables in the AISC Steel Construction Manual for eccentric weld groups. These tables calculate a “C” value to determine the available strength of the weld group. The instantaneous center of rotation approach was used to generate these values.</a:t>
            </a:r>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108</a:t>
            </a:fld>
            <a:endParaRPr lang="en-US" altLang="en-US"/>
          </a:p>
        </p:txBody>
      </p:sp>
    </p:spTree>
    <p:extLst>
      <p:ext uri="{BB962C8B-B14F-4D97-AF65-F5344CB8AC3E}">
        <p14:creationId xmlns:p14="http://schemas.microsoft.com/office/powerpoint/2010/main" val="141060254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sz="1000" b="0" i="0" kern="1200" dirty="0">
                <a:solidFill>
                  <a:schemeClr val="tx1"/>
                </a:solidFill>
                <a:effectLst/>
                <a:latin typeface="Times New Roman" panose="02020603050405020304" pitchFamily="18" charset="0"/>
                <a:ea typeface="+mn-ea"/>
                <a:cs typeface="+mn-cs"/>
              </a:rPr>
              <a:t>A Whitmore section identifies a theoretically effective cross-sectional area at the end of a connection resisting tension or compression, such as that from a brace-to-gusset-plate connection or similar fitting. The effective length for the Whitmore section </a:t>
            </a:r>
            <a:r>
              <a:rPr lang="en-US" sz="1000" b="0" i="0" kern="1200" dirty="0" err="1">
                <a:solidFill>
                  <a:schemeClr val="tx1"/>
                </a:solidFill>
                <a:effectLst/>
                <a:latin typeface="Times New Roman" panose="02020603050405020304" pitchFamily="18" charset="0"/>
                <a:ea typeface="+mn-ea"/>
                <a:cs typeface="+mn-cs"/>
              </a:rPr>
              <a:t>Lw</a:t>
            </a:r>
            <a:r>
              <a:rPr lang="en-US" sz="1000" b="0" i="0" kern="1200" dirty="0">
                <a:solidFill>
                  <a:schemeClr val="tx1"/>
                </a:solidFill>
                <a:effectLst/>
                <a:latin typeface="Times New Roman" panose="02020603050405020304" pitchFamily="18" charset="0"/>
                <a:ea typeface="+mn-ea"/>
                <a:cs typeface="+mn-cs"/>
              </a:rPr>
              <a:t> is determined by using a spread-out angle of 30° along both sides of the connection, beginning at the start of the connection. It is applicable to both welded and bolted connections.</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sz="1000" b="0" i="0" kern="1200" dirty="0">
              <a:solidFill>
                <a:schemeClr val="tx1"/>
              </a:solidFill>
              <a:effectLst/>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It is a simple way to determine how force from a brace spreads through a gusset plate. It’s used to make checks of gusset plate yielding and buckling possible.</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br>
              <a:rPr lang="en-US" baseline="0" dirty="0"/>
            </a:br>
            <a:r>
              <a:rPr lang="en-US" i="1" baseline="0" dirty="0"/>
              <a:t>Reference</a:t>
            </a:r>
            <a:r>
              <a:rPr lang="en-US" baseline="0" dirty="0"/>
              <a:t>: </a:t>
            </a:r>
            <a:r>
              <a:rPr lang="en-US" dirty="0"/>
              <a:t>How to use the Whitmore method for tension and compression strength checks – AISC </a:t>
            </a:r>
            <a:r>
              <a:rPr lang="en-US" dirty="0" err="1"/>
              <a:t>Steelwise</a:t>
            </a:r>
            <a:r>
              <a:rPr lang="en-US" dirty="0"/>
              <a:t>: </a:t>
            </a:r>
            <a:r>
              <a:rPr lang="en-US" i="1" dirty="0"/>
              <a:t>https://www.aisc.org/globalassets/modern-steel/steelwise/072011_july11_steelwise_web.pdf</a:t>
            </a: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110</a:t>
            </a:fld>
            <a:endParaRPr lang="en-US" altLang="en-US"/>
          </a:p>
        </p:txBody>
      </p:sp>
    </p:spTree>
    <p:extLst>
      <p:ext uri="{BB962C8B-B14F-4D97-AF65-F5344CB8AC3E}">
        <p14:creationId xmlns:p14="http://schemas.microsoft.com/office/powerpoint/2010/main" val="370058023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Here you can see examples of the zones within the gusset that represent the Whitmore section based on the geometry of the connection and the loading.</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Reference: </a:t>
            </a:r>
            <a:r>
              <a:rPr lang="en-US" dirty="0"/>
              <a:t>How to use the Whitmore method for tension and compression strength checks – AISC </a:t>
            </a:r>
            <a:r>
              <a:rPr lang="en-US" dirty="0" err="1"/>
              <a:t>Steelwise</a:t>
            </a:r>
            <a:r>
              <a:rPr lang="en-US" dirty="0"/>
              <a:t>: </a:t>
            </a:r>
            <a:r>
              <a:rPr lang="en-US" i="1" dirty="0"/>
              <a:t>https://www.aisc.org/globalassets/modern-steel/steelwise/072011_july11_steelwise_web.pdf</a:t>
            </a: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111</a:t>
            </a:fld>
            <a:endParaRPr lang="en-US" altLang="en-US"/>
          </a:p>
        </p:txBody>
      </p:sp>
    </p:spTree>
    <p:extLst>
      <p:ext uri="{BB962C8B-B14F-4D97-AF65-F5344CB8AC3E}">
        <p14:creationId xmlns:p14="http://schemas.microsoft.com/office/powerpoint/2010/main" val="271960495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Reference: </a:t>
            </a:r>
            <a:r>
              <a:rPr lang="en-US" dirty="0"/>
              <a:t>How to use the Whitmore method for tension and compression strength checks – AISC </a:t>
            </a:r>
            <a:r>
              <a:rPr lang="en-US" dirty="0" err="1"/>
              <a:t>Steelwise</a:t>
            </a:r>
            <a:r>
              <a:rPr lang="en-US" dirty="0"/>
              <a:t>: </a:t>
            </a:r>
            <a:r>
              <a:rPr lang="en-US" i="1" dirty="0"/>
              <a:t>https://www.aisc.org/globalassets/modern-steel/steelwise/072011_july11_steelwise_web.pdf</a:t>
            </a: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112</a:t>
            </a:fld>
            <a:endParaRPr lang="en-US" altLang="en-US"/>
          </a:p>
        </p:txBody>
      </p:sp>
    </p:spTree>
    <p:extLst>
      <p:ext uri="{BB962C8B-B14F-4D97-AF65-F5344CB8AC3E}">
        <p14:creationId xmlns:p14="http://schemas.microsoft.com/office/powerpoint/2010/main" val="308788165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When bolt holes are staggered, you must consider shear rupture along potential diagonal</a:t>
            </a:r>
            <a:r>
              <a:rPr lang="en-US" baseline="0" dirty="0"/>
              <a:t> / zigzag planes.</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i="1" dirty="0"/>
              <a:t>From</a:t>
            </a:r>
            <a:r>
              <a:rPr lang="en-US" i="1" baseline="0" dirty="0"/>
              <a:t> AISC 360-16, Section B4:</a:t>
            </a:r>
            <a:endParaRPr lang="en-US" i="1"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For a chain of holes extending across a part in any diagonal or zigzag line, the net width of the part shall be obtained by deducting from the gross width the sum of the diameters or slot dimensions as provided in this section, of all holes in the chain, and adding, for each gage space in the chain, the quantity s</a:t>
            </a:r>
            <a:r>
              <a:rPr lang="en-US" baseline="30000" dirty="0"/>
              <a:t>2</a:t>
            </a:r>
            <a:r>
              <a:rPr lang="en-US" dirty="0"/>
              <a:t> /4g,</a:t>
            </a:r>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where g = transverse center-to-center spacing (gage) between fastener gage lines, in. (mm) s = longitudinal center-to-center spacing (pitch) of any two consecutive holes, in. (mm)</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113</a:t>
            </a:fld>
            <a:endParaRPr lang="en-US" altLang="en-US"/>
          </a:p>
        </p:txBody>
      </p:sp>
    </p:spTree>
    <p:extLst>
      <p:ext uri="{BB962C8B-B14F-4D97-AF65-F5344CB8AC3E}">
        <p14:creationId xmlns:p14="http://schemas.microsoft.com/office/powerpoint/2010/main" val="395701654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dirty="0"/>
              <a:t>This</a:t>
            </a:r>
            <a:r>
              <a:rPr lang="en-US" baseline="0" dirty="0"/>
              <a:t> is an example for how to calculate the stagger area to be used to determine the shear rupture strength of the connection. The net area to use in calculating the shear rupture strength can be determined from the following calculation: </a:t>
            </a:r>
            <a:r>
              <a:rPr lang="en-US" dirty="0"/>
              <a:t>A</a:t>
            </a:r>
            <a:r>
              <a:rPr lang="en-US" baseline="-25000" dirty="0"/>
              <a:t>g</a:t>
            </a:r>
            <a:r>
              <a:rPr lang="en-US" dirty="0"/>
              <a:t> – A</a:t>
            </a:r>
            <a:r>
              <a:rPr lang="en-US" baseline="-25000" dirty="0"/>
              <a:t>h</a:t>
            </a:r>
            <a:r>
              <a:rPr lang="en-US" dirty="0"/>
              <a:t> + stagger (gross</a:t>
            </a:r>
            <a:r>
              <a:rPr lang="en-US" baseline="0" dirty="0"/>
              <a:t> area minus the area of the holes plus the stagger area).</a:t>
            </a: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114</a:t>
            </a:fld>
            <a:endParaRPr lang="en-US" altLang="en-US"/>
          </a:p>
        </p:txBody>
      </p:sp>
    </p:spTree>
    <p:extLst>
      <p:ext uri="{BB962C8B-B14F-4D97-AF65-F5344CB8AC3E}">
        <p14:creationId xmlns:p14="http://schemas.microsoft.com/office/powerpoint/2010/main" val="17139716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115</a:t>
            </a:fld>
            <a:endParaRPr lang="en-US" altLang="en-US"/>
          </a:p>
        </p:txBody>
      </p:sp>
    </p:spTree>
    <p:extLst>
      <p:ext uri="{BB962C8B-B14F-4D97-AF65-F5344CB8AC3E}">
        <p14:creationId xmlns:p14="http://schemas.microsoft.com/office/powerpoint/2010/main" val="15790483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11</a:t>
            </a:fld>
            <a:endParaRPr lang="en-US" altLang="en-US"/>
          </a:p>
        </p:txBody>
      </p:sp>
    </p:spTree>
    <p:extLst>
      <p:ext uri="{BB962C8B-B14F-4D97-AF65-F5344CB8AC3E}">
        <p14:creationId xmlns:p14="http://schemas.microsoft.com/office/powerpoint/2010/main" val="101137892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baseline="0" dirty="0"/>
              <a:t>Results from experimental testing (photo courtesy of Jason McCormick at University of Michigan).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116</a:t>
            </a:fld>
            <a:endParaRPr lang="en-US" altLang="en-US"/>
          </a:p>
        </p:txBody>
      </p:sp>
    </p:spTree>
    <p:extLst>
      <p:ext uri="{BB962C8B-B14F-4D97-AF65-F5344CB8AC3E}">
        <p14:creationId xmlns:p14="http://schemas.microsoft.com/office/powerpoint/2010/main" val="143726238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dirty="0"/>
              <a:t>Prying is a phenomenon (in bolted construction only, and only in connections with tensile bolt forces) where the deformation of a connecting element under a tensile force increases the tensile force in the bolt above that due to the direct tensile force alone. </a:t>
            </a:r>
          </a:p>
          <a:p>
            <a:endParaRPr lang="en-US" dirty="0"/>
          </a:p>
          <a:p>
            <a:r>
              <a:rPr lang="en-US" dirty="0"/>
              <a:t>Proper design for prying action includes the selection of bolt diameter and fitting thickness, t, such that there is sufficient stiffness and strength in the connecting element and strength in the bolt. The design basis has been changed to calculate strength in terms of F</a:t>
            </a:r>
            <a:r>
              <a:rPr lang="en-US" baseline="-25000" dirty="0"/>
              <a:t>u</a:t>
            </a:r>
            <a:r>
              <a:rPr lang="en-US" dirty="0"/>
              <a:t>, which provides better correlation with available test data than previous design methods. For the development of prying action equations, see Thornton (1992) and Swanson (2002) cited in the Steel Manual. </a:t>
            </a:r>
          </a:p>
          <a:p>
            <a:endParaRPr lang="en-US" dirty="0"/>
          </a:p>
          <a:p>
            <a:r>
              <a:rPr lang="en-US" baseline="0" dirty="0"/>
              <a:t>Citation: https://www.aisc.org/globalassets/product-files-not-searched/engineering-journal/1985/22_2_067.pdf</a:t>
            </a:r>
          </a:p>
          <a:p>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117</a:t>
            </a:fld>
            <a:endParaRPr lang="en-US" altLang="en-US"/>
          </a:p>
        </p:txBody>
      </p:sp>
    </p:spTree>
    <p:extLst>
      <p:ext uri="{BB962C8B-B14F-4D97-AF65-F5344CB8AC3E}">
        <p14:creationId xmlns:p14="http://schemas.microsoft.com/office/powerpoint/2010/main" val="279108470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i="1" dirty="0"/>
              <a:t>From the AISC Steel</a:t>
            </a:r>
            <a:r>
              <a:rPr lang="en-US" i="1" baseline="0" dirty="0"/>
              <a:t> Construction Manual, Part 9:</a:t>
            </a:r>
          </a:p>
          <a:p>
            <a:pPr marL="0" marR="0" lvl="0" indent="0" algn="l" defTabSz="949325" rtl="0" eaLnBrk="0" fontAlgn="base" latinLnBrk="0" hangingPunct="0">
              <a:lnSpc>
                <a:spcPct val="100000"/>
              </a:lnSpc>
              <a:spcBef>
                <a:spcPct val="30000"/>
              </a:spcBef>
              <a:spcAft>
                <a:spcPct val="0"/>
              </a:spcAft>
              <a:buClrTx/>
              <a:buSzTx/>
              <a:buFontTx/>
              <a:buNone/>
              <a:tabLst/>
              <a:defRPr/>
            </a:pPr>
            <a:endParaRPr lang="en-US" i="1" baseline="0" dirty="0"/>
          </a:p>
          <a:p>
            <a:pPr marL="0" marR="0" lvl="0" indent="0" algn="l" defTabSz="949325" rtl="0" eaLnBrk="0" fontAlgn="base" latinLnBrk="0" hangingPunct="0">
              <a:lnSpc>
                <a:spcPct val="100000"/>
              </a:lnSpc>
              <a:spcBef>
                <a:spcPct val="30000"/>
              </a:spcBef>
              <a:spcAft>
                <a:spcPct val="0"/>
              </a:spcAft>
              <a:buClrTx/>
              <a:buSzTx/>
              <a:buFontTx/>
              <a:buNone/>
              <a:tabLst/>
              <a:defRPr/>
            </a:pPr>
            <a:r>
              <a:rPr lang="en-US" dirty="0"/>
              <a:t>The dimensions b and b’ in Figure</a:t>
            </a:r>
            <a:r>
              <a:rPr lang="en-US" baseline="0" dirty="0"/>
              <a:t> 9-4 are measured from the face of the tee stem or the center of the angle leg. These values are valid for tees and for angles if the load, 2Tu is delivered symmetrically and the angle shown represents one of a pair of back-to-back angles. When the angles are not back-to-back and connected to a relatively flexible support, the effective eccentricity may be increased and a distance measured to the heel of the angle or possibly somewhat larger might be warranted. It is common to assume there is no moment transfer between the flange and the element to which it is attached; that is, all the moment required for equilibrium of the flange is assumed to be taken at the bolt line. This discussion is not intended to be applied to asymmetrical conditions. When the load is delivered asymmetrically, an even greater moment will result. For instance, if the angle is attached to only one flange of a wide-flange member used as a hanger and the hanger is not restrained from rotating about the bolt line, then the eccentricity would be measured from the centerline of the hanger or to the point of application of the load.</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For the hanger connection shown, the deformation of the connected tee flange or angle leg is assumed to be in double curvature if prying forces exist. </a:t>
            </a:r>
            <a:r>
              <a:rPr lang="en-US" baseline="0" dirty="0" err="1"/>
              <a:t>T</a:t>
            </a:r>
            <a:r>
              <a:rPr lang="en-US" baseline="-25000" dirty="0" err="1"/>
              <a:t>r</a:t>
            </a:r>
            <a:r>
              <a:rPr lang="en-US" baseline="0" dirty="0"/>
              <a:t> is the required tension force per bolt using LRFD load combinations and </a:t>
            </a:r>
            <a:r>
              <a:rPr lang="en-US" baseline="0" dirty="0" err="1"/>
              <a:t>q</a:t>
            </a:r>
            <a:r>
              <a:rPr lang="en-US" baseline="-25000" dirty="0" err="1"/>
              <a:t>r</a:t>
            </a:r>
            <a:r>
              <a:rPr lang="en-US" baseline="0" dirty="0"/>
              <a:t> is the corresponding prying force.</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118</a:t>
            </a:fld>
            <a:endParaRPr lang="en-US" altLang="en-US"/>
          </a:p>
        </p:txBody>
      </p:sp>
    </p:spTree>
    <p:extLst>
      <p:ext uri="{BB962C8B-B14F-4D97-AF65-F5344CB8AC3E}">
        <p14:creationId xmlns:p14="http://schemas.microsoft.com/office/powerpoint/2010/main" val="399747824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This equation calculates the required thickness to eliminate prying action. If the connecting element has a thickness at least as large as the value calculated in this equation, prying action will not occur and no further check of prying action is required.</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119</a:t>
            </a:fld>
            <a:endParaRPr lang="en-US" altLang="en-US"/>
          </a:p>
        </p:txBody>
      </p:sp>
    </p:spTree>
    <p:extLst>
      <p:ext uri="{BB962C8B-B14F-4D97-AF65-F5344CB8AC3E}">
        <p14:creationId xmlns:p14="http://schemas.microsoft.com/office/powerpoint/2010/main" val="265371886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This equation is used if you are designing for the actual effects of prying action (i.e. will get a lesser required thickness that Equation 9-17).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120</a:t>
            </a:fld>
            <a:endParaRPr lang="en-US" altLang="en-US"/>
          </a:p>
        </p:txBody>
      </p:sp>
    </p:spTree>
    <p:extLst>
      <p:ext uri="{BB962C8B-B14F-4D97-AF65-F5344CB8AC3E}">
        <p14:creationId xmlns:p14="http://schemas.microsoft.com/office/powerpoint/2010/main" val="397903193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121</a:t>
            </a:fld>
            <a:endParaRPr lang="en-US" altLang="en-US"/>
          </a:p>
        </p:txBody>
      </p:sp>
    </p:spTree>
    <p:extLst>
      <p:ext uri="{BB962C8B-B14F-4D97-AF65-F5344CB8AC3E}">
        <p14:creationId xmlns:p14="http://schemas.microsoft.com/office/powerpoint/2010/main" val="169348446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122</a:t>
            </a:fld>
            <a:endParaRPr lang="en-US" altLang="en-US"/>
          </a:p>
        </p:txBody>
      </p:sp>
    </p:spTree>
    <p:extLst>
      <p:ext uri="{BB962C8B-B14F-4D97-AF65-F5344CB8AC3E}">
        <p14:creationId xmlns:p14="http://schemas.microsoft.com/office/powerpoint/2010/main" val="28444947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12</a:t>
            </a:fld>
            <a:endParaRPr lang="en-US" altLang="en-US"/>
          </a:p>
        </p:txBody>
      </p:sp>
    </p:spTree>
    <p:extLst>
      <p:ext uri="{BB962C8B-B14F-4D97-AF65-F5344CB8AC3E}">
        <p14:creationId xmlns:p14="http://schemas.microsoft.com/office/powerpoint/2010/main" val="778601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13</a:t>
            </a:fld>
            <a:endParaRPr lang="en-US" altLang="en-US"/>
          </a:p>
        </p:txBody>
      </p:sp>
    </p:spTree>
    <p:extLst>
      <p:ext uri="{BB962C8B-B14F-4D97-AF65-F5344CB8AC3E}">
        <p14:creationId xmlns:p14="http://schemas.microsoft.com/office/powerpoint/2010/main" val="3706071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14</a:t>
            </a:fld>
            <a:endParaRPr lang="en-US" altLang="en-US"/>
          </a:p>
        </p:txBody>
      </p:sp>
    </p:spTree>
    <p:extLst>
      <p:ext uri="{BB962C8B-B14F-4D97-AF65-F5344CB8AC3E}">
        <p14:creationId xmlns:p14="http://schemas.microsoft.com/office/powerpoint/2010/main" val="3563171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Per the AISC 360-16 Preface: </a:t>
            </a:r>
          </a:p>
          <a:p>
            <a:pPr marL="0" marR="0" indent="0" algn="l" defTabSz="949325" rtl="0" eaLnBrk="0" fontAlgn="base" latinLnBrk="0" hangingPunct="0">
              <a:lnSpc>
                <a:spcPct val="100000"/>
              </a:lnSpc>
              <a:spcBef>
                <a:spcPct val="30000"/>
              </a:spcBef>
              <a:spcAft>
                <a:spcPct val="0"/>
              </a:spcAft>
              <a:buClrTx/>
              <a:buSzTx/>
              <a:buFontTx/>
              <a:buNone/>
              <a:tabLst/>
              <a:defRPr/>
            </a:pPr>
            <a:r>
              <a:rPr lang="en-US" i="1" dirty="0"/>
              <a:t>The 2016 American Institute of Steel Construction’s Specification for Structural Steel Buildings provides an integrated treatment of allowable strength design (ASD) and load and resistance factor design (LRFD), and replaces earlier Specifications. As indicated in Chapter B of the Specification, designs can be made according to either ASD or LRFD provisions</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ASD is certainly a permitted design method; however, focus will be given to LRFD design equations and LRFD load combinations because this is the more commonly used approach in industry today.</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15</a:t>
            </a:fld>
            <a:endParaRPr lang="en-US" altLang="en-US"/>
          </a:p>
        </p:txBody>
      </p:sp>
    </p:spTree>
    <p:extLst>
      <p:ext uri="{BB962C8B-B14F-4D97-AF65-F5344CB8AC3E}">
        <p14:creationId xmlns:p14="http://schemas.microsoft.com/office/powerpoint/2010/main" val="1405535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16</a:t>
            </a:fld>
            <a:endParaRPr lang="en-US" altLang="en-US"/>
          </a:p>
        </p:txBody>
      </p:sp>
    </p:spTree>
    <p:extLst>
      <p:ext uri="{BB962C8B-B14F-4D97-AF65-F5344CB8AC3E}">
        <p14:creationId xmlns:p14="http://schemas.microsoft.com/office/powerpoint/2010/main" val="14331638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Connection ductility is</a:t>
            </a:r>
            <a:r>
              <a:rPr lang="en-US" baseline="0" dirty="0"/>
              <a:t> critical to the adequate performance of steel connections.</a:t>
            </a:r>
          </a:p>
          <a:p>
            <a:endParaRPr lang="en-US" baseline="0" dirty="0"/>
          </a:p>
          <a:p>
            <a:r>
              <a:rPr lang="en-US" baseline="0" dirty="0"/>
              <a:t>From AISC 360-16 Commentary:</a:t>
            </a:r>
          </a:p>
          <a:p>
            <a:r>
              <a:rPr lang="en-US" dirty="0"/>
              <a:t>“The ductility required of a connection will depend upon the particular application. For example, the ductility requirement for a braced frame in a </a:t>
            </a:r>
            <a:r>
              <a:rPr lang="en-US" dirty="0" err="1"/>
              <a:t>nonseismic</a:t>
            </a:r>
            <a:r>
              <a:rPr lang="en-US" dirty="0"/>
              <a:t> area will generally be less than the ductility required in a high seismic area. The rotation ductility requirements for seismic design depend upon the structural system.”</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17</a:t>
            </a:fld>
            <a:endParaRPr lang="en-US" altLang="en-US"/>
          </a:p>
        </p:txBody>
      </p:sp>
    </p:spTree>
    <p:extLst>
      <p:ext uri="{BB962C8B-B14F-4D97-AF65-F5344CB8AC3E}">
        <p14:creationId xmlns:p14="http://schemas.microsoft.com/office/powerpoint/2010/main" val="1430908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18</a:t>
            </a:fld>
            <a:endParaRPr lang="en-US" altLang="en-US"/>
          </a:p>
        </p:txBody>
      </p:sp>
    </p:spTree>
    <p:extLst>
      <p:ext uri="{BB962C8B-B14F-4D97-AF65-F5344CB8AC3E}">
        <p14:creationId xmlns:p14="http://schemas.microsoft.com/office/powerpoint/2010/main" val="40473160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a:t>
            </a:r>
            <a:r>
              <a:rPr lang="en-US" i="1" baseline="0" dirty="0"/>
              <a:t>Specification</a:t>
            </a:r>
            <a:r>
              <a:rPr lang="en-US" baseline="0" dirty="0"/>
              <a:t> will refer to AISC 360-16. The Steel Manual will refer to the 15</a:t>
            </a:r>
            <a:r>
              <a:rPr lang="en-US" baseline="30000" dirty="0"/>
              <a:t>th</a:t>
            </a:r>
            <a:r>
              <a:rPr lang="en-US" baseline="0" dirty="0"/>
              <a:t> Edition Steel Construction Manual, including all of the information provided on this slide.</a:t>
            </a:r>
          </a:p>
          <a:p>
            <a:endParaRPr lang="en-US" dirty="0"/>
          </a:p>
          <a:p>
            <a:r>
              <a:rPr lang="en-US" dirty="0"/>
              <a:t>AISC Design Examples are also available which illustrate the application of tables and specification provisions.</a:t>
            </a:r>
            <a:r>
              <a:rPr lang="en-US" baseline="0" dirty="0"/>
              <a:t> This can be found at https://www.aisc.org/publications/steel-construction-manual-resources</a:t>
            </a:r>
          </a:p>
          <a:p>
            <a:endParaRPr lang="en-US" baseline="0" dirty="0"/>
          </a:p>
          <a:p>
            <a:r>
              <a:rPr lang="en-US" dirty="0"/>
              <a:t>The AISC teaching aid library contains a condensed version of the AISC Design Examples for use in a first semester steel design class. The condensed PDF can be accessed at: https://www.aisc.org/education/university-programs/ta-steel-construction-manual-design-examples-v15.1/</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19</a:t>
            </a:fld>
            <a:endParaRPr lang="en-US" altLang="en-US"/>
          </a:p>
        </p:txBody>
      </p:sp>
    </p:spTree>
    <p:extLst>
      <p:ext uri="{BB962C8B-B14F-4D97-AF65-F5344CB8AC3E}">
        <p14:creationId xmlns:p14="http://schemas.microsoft.com/office/powerpoint/2010/main" val="3087561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altLang="en-US" b="0" dirty="0"/>
              <a:t>This PowerPoint series is divided into 3 modules. This is the first module on: "Introduction and Basic Principles.“</a:t>
            </a:r>
          </a:p>
          <a:p>
            <a:pPr marL="0" marR="0" lvl="0" indent="0" algn="l" defTabSz="949325" rtl="0" eaLnBrk="0" fontAlgn="base" latinLnBrk="0" hangingPunct="0">
              <a:lnSpc>
                <a:spcPct val="100000"/>
              </a:lnSpc>
              <a:spcBef>
                <a:spcPct val="30000"/>
              </a:spcBef>
              <a:spcAft>
                <a:spcPct val="0"/>
              </a:spcAft>
              <a:buClrTx/>
              <a:buSzTx/>
              <a:buFontTx/>
              <a:buNone/>
              <a:tabLst/>
              <a:defRPr/>
            </a:pPr>
            <a:r>
              <a:rPr lang="en-US" altLang="en-US" b="0" dirty="0"/>
              <a:t>Note that there were 3 other modules previously planned. Refer to the ReadMe for information on these modules and feel free to contact the author with requests for these additional files.</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altLang="en-US" b="0"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a:t>
            </a:fld>
            <a:endParaRPr lang="en-US" altLang="en-US"/>
          </a:p>
        </p:txBody>
      </p:sp>
    </p:spTree>
    <p:extLst>
      <p:ext uri="{BB962C8B-B14F-4D97-AF65-F5344CB8AC3E}">
        <p14:creationId xmlns:p14="http://schemas.microsoft.com/office/powerpoint/2010/main" val="7597967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20</a:t>
            </a:fld>
            <a:endParaRPr lang="en-US" altLang="en-US"/>
          </a:p>
        </p:txBody>
      </p:sp>
    </p:spTree>
    <p:extLst>
      <p:ext uri="{BB962C8B-B14F-4D97-AF65-F5344CB8AC3E}">
        <p14:creationId xmlns:p14="http://schemas.microsoft.com/office/powerpoint/2010/main" val="4608259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21</a:t>
            </a:fld>
            <a:endParaRPr lang="en-US" altLang="en-US"/>
          </a:p>
        </p:txBody>
      </p:sp>
    </p:spTree>
    <p:extLst>
      <p:ext uri="{BB962C8B-B14F-4D97-AF65-F5344CB8AC3E}">
        <p14:creationId xmlns:p14="http://schemas.microsoft.com/office/powerpoint/2010/main" val="34739278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22</a:t>
            </a:fld>
            <a:endParaRPr lang="en-US" altLang="en-US"/>
          </a:p>
        </p:txBody>
      </p:sp>
    </p:spTree>
    <p:extLst>
      <p:ext uri="{BB962C8B-B14F-4D97-AF65-F5344CB8AC3E}">
        <p14:creationId xmlns:p14="http://schemas.microsoft.com/office/powerpoint/2010/main" val="33437090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23</a:t>
            </a:fld>
            <a:endParaRPr lang="en-US" altLang="en-US"/>
          </a:p>
        </p:txBody>
      </p:sp>
    </p:spTree>
    <p:extLst>
      <p:ext uri="{BB962C8B-B14F-4D97-AF65-F5344CB8AC3E}">
        <p14:creationId xmlns:p14="http://schemas.microsoft.com/office/powerpoint/2010/main" val="22509576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24</a:t>
            </a:fld>
            <a:endParaRPr lang="en-US" altLang="en-US"/>
          </a:p>
        </p:txBody>
      </p:sp>
    </p:spTree>
    <p:extLst>
      <p:ext uri="{BB962C8B-B14F-4D97-AF65-F5344CB8AC3E}">
        <p14:creationId xmlns:p14="http://schemas.microsoft.com/office/powerpoint/2010/main" val="487835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25</a:t>
            </a:fld>
            <a:endParaRPr lang="en-US" altLang="en-US"/>
          </a:p>
        </p:txBody>
      </p:sp>
    </p:spTree>
    <p:extLst>
      <p:ext uri="{BB962C8B-B14F-4D97-AF65-F5344CB8AC3E}">
        <p14:creationId xmlns:p14="http://schemas.microsoft.com/office/powerpoint/2010/main" val="12895820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AISC Design Examples are also available which illustrate the application of tables and specification provisions.</a:t>
            </a:r>
            <a:r>
              <a:rPr lang="en-US" baseline="0" dirty="0"/>
              <a:t> This can be found at www.aisc.org</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26</a:t>
            </a:fld>
            <a:endParaRPr lang="en-US" altLang="en-US"/>
          </a:p>
        </p:txBody>
      </p:sp>
    </p:spTree>
    <p:extLst>
      <p:ext uri="{BB962C8B-B14F-4D97-AF65-F5344CB8AC3E}">
        <p14:creationId xmlns:p14="http://schemas.microsoft.com/office/powerpoint/2010/main" val="2915868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27</a:t>
            </a:fld>
            <a:endParaRPr lang="en-US" altLang="en-US"/>
          </a:p>
        </p:txBody>
      </p:sp>
    </p:spTree>
    <p:extLst>
      <p:ext uri="{BB962C8B-B14F-4D97-AF65-F5344CB8AC3E}">
        <p14:creationId xmlns:p14="http://schemas.microsoft.com/office/powerpoint/2010/main" val="17349173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28</a:t>
            </a:fld>
            <a:endParaRPr lang="en-US" altLang="en-US"/>
          </a:p>
        </p:txBody>
      </p:sp>
    </p:spTree>
    <p:extLst>
      <p:ext uri="{BB962C8B-B14F-4D97-AF65-F5344CB8AC3E}">
        <p14:creationId xmlns:p14="http://schemas.microsoft.com/office/powerpoint/2010/main" val="21711720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29</a:t>
            </a:fld>
            <a:endParaRPr lang="en-US" altLang="en-US"/>
          </a:p>
        </p:txBody>
      </p:sp>
    </p:spTree>
    <p:extLst>
      <p:ext uri="{BB962C8B-B14F-4D97-AF65-F5344CB8AC3E}">
        <p14:creationId xmlns:p14="http://schemas.microsoft.com/office/powerpoint/2010/main" val="1345542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These are the major topic areas to be covered in the first module.</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a:t>
            </a:fld>
            <a:endParaRPr lang="en-US" altLang="en-US"/>
          </a:p>
        </p:txBody>
      </p:sp>
    </p:spTree>
    <p:extLst>
      <p:ext uri="{BB962C8B-B14F-4D97-AF65-F5344CB8AC3E}">
        <p14:creationId xmlns:p14="http://schemas.microsoft.com/office/powerpoint/2010/main" val="9905289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Specific connection types and their design procedures will be covered in</a:t>
            </a:r>
            <a:r>
              <a:rPr lang="en-US" baseline="0" dirty="0"/>
              <a:t> the other modules. The following slides provide examples of different types of connections as categorized by force type per the AISC </a:t>
            </a:r>
            <a:r>
              <a:rPr lang="en-US" i="1" baseline="0" dirty="0"/>
              <a:t>Specification.</a:t>
            </a:r>
            <a:endParaRPr lang="en-US" i="1"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30</a:t>
            </a:fld>
            <a:endParaRPr lang="en-US" altLang="en-US"/>
          </a:p>
        </p:txBody>
      </p:sp>
    </p:spTree>
    <p:extLst>
      <p:ext uri="{BB962C8B-B14F-4D97-AF65-F5344CB8AC3E}">
        <p14:creationId xmlns:p14="http://schemas.microsoft.com/office/powerpoint/2010/main" val="25605526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31</a:t>
            </a:fld>
            <a:endParaRPr lang="en-US" altLang="en-US"/>
          </a:p>
        </p:txBody>
      </p:sp>
    </p:spTree>
    <p:extLst>
      <p:ext uri="{BB962C8B-B14F-4D97-AF65-F5344CB8AC3E}">
        <p14:creationId xmlns:p14="http://schemas.microsoft.com/office/powerpoint/2010/main" val="14917233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32</a:t>
            </a:fld>
            <a:endParaRPr lang="en-US" altLang="en-US"/>
          </a:p>
        </p:txBody>
      </p:sp>
    </p:spTree>
    <p:extLst>
      <p:ext uri="{BB962C8B-B14F-4D97-AF65-F5344CB8AC3E}">
        <p14:creationId xmlns:p14="http://schemas.microsoft.com/office/powerpoint/2010/main" val="38066670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A simple connection transmits a negligible moment. In the analysis of the structure, simple connections may be assumed to allow unrestrained relative rotation between the framing elements being connected. A simple connection shall have sufficient rotation capacity to accommodate the required rotation determined by the analysis of the structure. (AISC 360-16)</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34</a:t>
            </a:fld>
            <a:endParaRPr lang="en-US" altLang="en-US"/>
          </a:p>
        </p:txBody>
      </p:sp>
    </p:spTree>
    <p:extLst>
      <p:ext uri="{BB962C8B-B14F-4D97-AF65-F5344CB8AC3E}">
        <p14:creationId xmlns:p14="http://schemas.microsoft.com/office/powerpoint/2010/main" val="4731790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Two types of moment connections, fully restrained and partially restrained, are permitted, as specified below. </a:t>
            </a:r>
          </a:p>
          <a:p>
            <a:endParaRPr lang="en-US" i="0" dirty="0"/>
          </a:p>
          <a:p>
            <a:r>
              <a:rPr lang="en-US" i="0" dirty="0"/>
              <a:t>From AISC 360-16:</a:t>
            </a:r>
          </a:p>
          <a:p>
            <a:r>
              <a:rPr lang="en-US" i="0" dirty="0"/>
              <a:t>A fully restrained (FR) moment connection transfers moment with a negligible rotation between the connected members. In the analysis of the structure, the connection may be assumed to allow no relative rotation. An FR connection shall have sufficient strength and stiffness to maintain the initial angle between the connected members at the strength limit states.</a:t>
            </a:r>
          </a:p>
          <a:p>
            <a:endParaRPr lang="en-US" i="0" dirty="0"/>
          </a:p>
          <a:p>
            <a:r>
              <a:rPr lang="en-US" i="0" dirty="0"/>
              <a:t>Partially restrained (PR) moment connections transfer moments, but the rotation between connected members is not negligible. In the analysis of the structure, the force-deformation response characteristics of the connection shall be included. The response characteristics of a PR connection shall be documented in the technical literature or established by analytical or experimental means. The component elements of a PR connection shall have sufficient strength, stiffness and deformation capacity at the strength limit states.</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35</a:t>
            </a:fld>
            <a:endParaRPr lang="en-US" altLang="en-US"/>
          </a:p>
        </p:txBody>
      </p:sp>
    </p:spTree>
    <p:extLst>
      <p:ext uri="{BB962C8B-B14F-4D97-AF65-F5344CB8AC3E}">
        <p14:creationId xmlns:p14="http://schemas.microsoft.com/office/powerpoint/2010/main" val="40889594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From AISC 360-16 Commentary:</a:t>
            </a:r>
          </a:p>
          <a:p>
            <a:r>
              <a:rPr lang="en-US" dirty="0"/>
              <a:t>The strength of a connection is the maximum moment that it is capable of carrying, </a:t>
            </a:r>
            <a:r>
              <a:rPr lang="en-US" dirty="0" err="1"/>
              <a:t>M</a:t>
            </a:r>
            <a:r>
              <a:rPr lang="en-US" baseline="-25000" dirty="0" err="1"/>
              <a:t>n</a:t>
            </a:r>
            <a:r>
              <a:rPr lang="en-US" dirty="0"/>
              <a:t>. The strength of a connection can be determined on the basis of an ultimate limit-state model of the connection, or from physical tests. If the moment-rotation response does not exhibit a peak load then the strength can be taken as the moment at a rotation of 0.02 rad (Hsieh and </a:t>
            </a:r>
            <a:r>
              <a:rPr lang="en-US" dirty="0" err="1"/>
              <a:t>Deierlein</a:t>
            </a:r>
            <a:r>
              <a:rPr lang="en-US" dirty="0"/>
              <a:t>, 1991; Leon et al., 1996). It is also useful to define a lower limit on strength below which the connection may be treated as a simple connection. Connections that transmit less than 20% of the fully plastic moment of the beam at a rotation of 0.02 rad may be considered to have no flexural strength for design. However, it should be recognized that the aggregate strength of many weak connections can be important when compared to that of a few strong connections (FEMA, 1997). </a:t>
            </a:r>
          </a:p>
          <a:p>
            <a:endParaRPr lang="en-US" dirty="0"/>
          </a:p>
          <a:p>
            <a:r>
              <a:rPr lang="en-US" dirty="0"/>
              <a:t>In Figure C-B3.3, the points marked </a:t>
            </a:r>
            <a:r>
              <a:rPr lang="en-US" dirty="0" err="1"/>
              <a:t>Mn</a:t>
            </a:r>
            <a:r>
              <a:rPr lang="en-US" dirty="0"/>
              <a:t> indicate the maximum strength states of the example connections. The points marked </a:t>
            </a:r>
            <a:r>
              <a:rPr lang="en-US" dirty="0" err="1"/>
              <a:t>θ</a:t>
            </a:r>
            <a:r>
              <a:rPr lang="en-US" baseline="-25000" dirty="0" err="1"/>
              <a:t>u</a:t>
            </a:r>
            <a:r>
              <a:rPr lang="en-US" dirty="0"/>
              <a:t> indicate the maximum rotation states of the example connections. Note that it is possible for an FR connection to have a strength less than the strength of the beam. It is also possible for a PR connection to have a strength greater than the strength of the beam. The strength of the connection must be adequate to resist the moment demands implied by the design loads.</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36</a:t>
            </a:fld>
            <a:endParaRPr lang="en-US" altLang="en-US"/>
          </a:p>
        </p:txBody>
      </p:sp>
    </p:spTree>
    <p:extLst>
      <p:ext uri="{BB962C8B-B14F-4D97-AF65-F5344CB8AC3E}">
        <p14:creationId xmlns:p14="http://schemas.microsoft.com/office/powerpoint/2010/main" val="17895051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next</a:t>
            </a:r>
            <a:r>
              <a:rPr lang="en-US" baseline="0" dirty="0"/>
              <a:t> section, limit states and load paths will be explored using a tensile connection as an example. </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37</a:t>
            </a:fld>
            <a:endParaRPr lang="en-US" altLang="en-US"/>
          </a:p>
        </p:txBody>
      </p:sp>
    </p:spTree>
    <p:extLst>
      <p:ext uri="{BB962C8B-B14F-4D97-AF65-F5344CB8AC3E}">
        <p14:creationId xmlns:p14="http://schemas.microsoft.com/office/powerpoint/2010/main" val="34571656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This conceptual example helps to show the process of following load paths to identify limit states. Limit state equations will be shown but no math will be directly applied. The intention is to illustrate the different limit states and the thought-process of working through the load path to determine the demands and limit states.</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38</a:t>
            </a:fld>
            <a:endParaRPr lang="en-US" altLang="en-US"/>
          </a:p>
        </p:txBody>
      </p:sp>
    </p:spTree>
    <p:extLst>
      <p:ext uri="{BB962C8B-B14F-4D97-AF65-F5344CB8AC3E}">
        <p14:creationId xmlns:p14="http://schemas.microsoft.com/office/powerpoint/2010/main" val="28597116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A gusset plate is fixed to a support and bolted to a single angle. A load to the right is being applied to the angle.</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The load path will be from the angle to the bolts, then to the gusset plate, then to the weld and then to the support. Demands and limit states for each of these components must be checked to determine the controlling limit state for the connection.</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39</a:t>
            </a:fld>
            <a:endParaRPr lang="en-US" altLang="en-US"/>
          </a:p>
        </p:txBody>
      </p:sp>
    </p:spTree>
    <p:extLst>
      <p:ext uri="{BB962C8B-B14F-4D97-AF65-F5344CB8AC3E}">
        <p14:creationId xmlns:p14="http://schemas.microsoft.com/office/powerpoint/2010/main" val="17574792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The angle is being pulled in tension so Section J4.1 (Strength of Elements in Tension) in AISC 360-16 would need to be considered. This section lists tensile yielding in the gross section and tensile rupture in the net section as potential failure modes.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Tensile yielding would occur across the gross section, as is shown in Section 1 on the slide (it does not occur at bolt hole locations).</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40</a:t>
            </a:fld>
            <a:endParaRPr lang="en-US" altLang="en-US"/>
          </a:p>
        </p:txBody>
      </p:sp>
    </p:spTree>
    <p:extLst>
      <p:ext uri="{BB962C8B-B14F-4D97-AF65-F5344CB8AC3E}">
        <p14:creationId xmlns:p14="http://schemas.microsoft.com/office/powerpoint/2010/main" val="3344810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This</a:t>
            </a:r>
            <a:r>
              <a:rPr lang="en-US" baseline="0" dirty="0"/>
              <a:t> is the definition given in the AISC </a:t>
            </a:r>
            <a:r>
              <a:rPr lang="en-US" i="1" baseline="0" dirty="0"/>
              <a:t>Specification</a:t>
            </a:r>
            <a:r>
              <a:rPr lang="en-US" baseline="0" dirty="0"/>
              <a:t>.</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Connections are typically used to promote ease of construction and erection. Individual members that can be fabricated, transported, and erected with ease are connected to other members in order to form the structural frame for the structure. Connections limit large member lengths and unusual member geometries. </a:t>
            </a:r>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a:t>
            </a:fld>
            <a:endParaRPr lang="en-US" altLang="en-US"/>
          </a:p>
        </p:txBody>
      </p:sp>
    </p:spTree>
    <p:extLst>
      <p:ext uri="{BB962C8B-B14F-4D97-AF65-F5344CB8AC3E}">
        <p14:creationId xmlns:p14="http://schemas.microsoft.com/office/powerpoint/2010/main" val="21155406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41</a:t>
            </a:fld>
            <a:endParaRPr lang="en-US" altLang="en-US"/>
          </a:p>
        </p:txBody>
      </p:sp>
    </p:spTree>
    <p:extLst>
      <p:ext uri="{BB962C8B-B14F-4D97-AF65-F5344CB8AC3E}">
        <p14:creationId xmlns:p14="http://schemas.microsoft.com/office/powerpoint/2010/main" val="29458982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The gross area is the full cross-sectional area of the member and does not consider bolt holes in the area calculation.</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42</a:t>
            </a:fld>
            <a:endParaRPr lang="en-US" altLang="en-US"/>
          </a:p>
        </p:txBody>
      </p:sp>
    </p:spTree>
    <p:extLst>
      <p:ext uri="{BB962C8B-B14F-4D97-AF65-F5344CB8AC3E}">
        <p14:creationId xmlns:p14="http://schemas.microsoft.com/office/powerpoint/2010/main" val="33426760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Tensile rupture occurs across the net section, as indicated by Section 2. This is where the section crosses a bolt hole. Typically the section with the smallest net section would control the tensile rupture capacity; i.e. locations where there are more bolts and, thus, a smaller net section would produce lower tensile rupture strengths.</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43</a:t>
            </a:fld>
            <a:endParaRPr lang="en-US" altLang="en-US"/>
          </a:p>
        </p:txBody>
      </p:sp>
    </p:spTree>
    <p:extLst>
      <p:ext uri="{BB962C8B-B14F-4D97-AF65-F5344CB8AC3E}">
        <p14:creationId xmlns:p14="http://schemas.microsoft.com/office/powerpoint/2010/main" val="18500087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Instead of using the gross area, an effective net area, A</a:t>
            </a:r>
            <a:r>
              <a:rPr lang="en-US" baseline="-25000" dirty="0"/>
              <a:t>e</a:t>
            </a:r>
            <a:r>
              <a:rPr lang="en-US" baseline="0" dirty="0"/>
              <a:t>, is used.</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44</a:t>
            </a:fld>
            <a:endParaRPr lang="en-US" altLang="en-US"/>
          </a:p>
        </p:txBody>
      </p:sp>
    </p:spTree>
    <p:extLst>
      <p:ext uri="{BB962C8B-B14F-4D97-AF65-F5344CB8AC3E}">
        <p14:creationId xmlns:p14="http://schemas.microsoft.com/office/powerpoint/2010/main" val="17432795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baseline="0" dirty="0"/>
              <a:t>Results from experimental testing (photo courtesy of Jason McCormick at University of Michigan). Tension rupture occurs along the left-most line of bolts.</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45</a:t>
            </a:fld>
            <a:endParaRPr lang="en-US" altLang="en-US"/>
          </a:p>
        </p:txBody>
      </p:sp>
    </p:spTree>
    <p:extLst>
      <p:ext uri="{BB962C8B-B14F-4D97-AF65-F5344CB8AC3E}">
        <p14:creationId xmlns:p14="http://schemas.microsoft.com/office/powerpoint/2010/main" val="36079999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46</a:t>
            </a:fld>
            <a:endParaRPr lang="en-US" altLang="en-US"/>
          </a:p>
        </p:txBody>
      </p:sp>
    </p:spTree>
    <p:extLst>
      <p:ext uri="{BB962C8B-B14F-4D97-AF65-F5344CB8AC3E}">
        <p14:creationId xmlns:p14="http://schemas.microsoft.com/office/powerpoint/2010/main" val="7754400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47</a:t>
            </a:fld>
            <a:endParaRPr lang="en-US" altLang="en-US"/>
          </a:p>
        </p:txBody>
      </p:sp>
    </p:spTree>
    <p:extLst>
      <p:ext uri="{BB962C8B-B14F-4D97-AF65-F5344CB8AC3E}">
        <p14:creationId xmlns:p14="http://schemas.microsoft.com/office/powerpoint/2010/main" val="3180574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i="1" baseline="0" dirty="0"/>
              <a:t>From Steel Construction Manual</a:t>
            </a:r>
            <a:r>
              <a:rPr lang="en-US" baseline="0" dirty="0"/>
              <a:t>: The width of the bolt hole is to be taken as 1/16” greater than the nominal dimension of the hole (per B4.3b).  The additional 1/16” is added because of possible damage around the hole that may occur during drilling or punching operations.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48</a:t>
            </a:fld>
            <a:endParaRPr lang="en-US" altLang="en-US"/>
          </a:p>
        </p:txBody>
      </p:sp>
    </p:spTree>
    <p:extLst>
      <p:ext uri="{BB962C8B-B14F-4D97-AF65-F5344CB8AC3E}">
        <p14:creationId xmlns:p14="http://schemas.microsoft.com/office/powerpoint/2010/main" val="3856434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1" u="none" strike="noStrike" kern="1200" baseline="0" dirty="0">
                <a:solidFill>
                  <a:schemeClr val="tx1"/>
                </a:solidFill>
                <a:latin typeface="Times New Roman" panose="02020603050405020304" pitchFamily="18" charset="0"/>
                <a:ea typeface="+mn-ea"/>
                <a:cs typeface="+mn-cs"/>
              </a:rPr>
              <a:t>From AISC Design Guide 17: </a:t>
            </a:r>
          </a:p>
          <a:p>
            <a:r>
              <a:rPr lang="en-US" sz="1000" b="0" i="0" u="none" strike="noStrike" kern="1200" baseline="0" dirty="0">
                <a:solidFill>
                  <a:schemeClr val="tx1"/>
                </a:solidFill>
                <a:latin typeface="Times New Roman" panose="02020603050405020304" pitchFamily="18" charset="0"/>
                <a:ea typeface="+mn-ea"/>
                <a:cs typeface="+mn-cs"/>
              </a:rPr>
              <a:t>The full cross-sectional area of the shape may have to be discounted (in addition to the fact that holes are present) in order to be able to predict the capacity of the member. This phenomenon is referred to as </a:t>
            </a:r>
            <a:r>
              <a:rPr lang="en-US" sz="1000" b="0" i="1" u="none" strike="noStrike" kern="1200" baseline="0" dirty="0">
                <a:solidFill>
                  <a:schemeClr val="tx1"/>
                </a:solidFill>
                <a:latin typeface="Times New Roman" panose="02020603050405020304" pitchFamily="18" charset="0"/>
                <a:ea typeface="+mn-ea"/>
                <a:cs typeface="+mn-cs"/>
              </a:rPr>
              <a:t>shear lag</a:t>
            </a:r>
            <a:r>
              <a:rPr lang="en-US" sz="1000" b="0" i="0" u="none" strike="noStrike" kern="1200" baseline="0" dirty="0">
                <a:solidFill>
                  <a:schemeClr val="tx1"/>
                </a:solidFill>
                <a:latin typeface="Times New Roman" panose="02020603050405020304" pitchFamily="18" charset="0"/>
                <a:ea typeface="+mn-ea"/>
                <a:cs typeface="+mn-cs"/>
              </a:rPr>
              <a:t>.</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It occurs when all of the elements are not connected as part of the connection (for instance, if only one leg of an angle is connected to the other member).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most obvious geometrical features that determines the severity of the shear lag are (a) the displacement of the centroids of the gusset plates relative to the member and (b) the length of the connection. Physical testing has shown that other features such as the ductility of the material being joined, the method of making the holes (e.g., punched or drilled), the proximity of one hole to another, and so on, generally have a small influence.</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Although a number of investigations have been performed to study the shear lag effect, the current North American design standards are based mostly on the work of </a:t>
            </a:r>
            <a:r>
              <a:rPr lang="en-US" sz="1000" b="0" i="0" u="none" strike="noStrike" kern="1200" baseline="0" dirty="0" err="1">
                <a:solidFill>
                  <a:schemeClr val="tx1"/>
                </a:solidFill>
                <a:latin typeface="Times New Roman" panose="02020603050405020304" pitchFamily="18" charset="0"/>
                <a:ea typeface="+mn-ea"/>
                <a:cs typeface="+mn-cs"/>
              </a:rPr>
              <a:t>Munse</a:t>
            </a:r>
            <a:r>
              <a:rPr lang="en-US" sz="1000" b="0" i="0" u="none" strike="noStrike" kern="1200" baseline="0" dirty="0">
                <a:solidFill>
                  <a:schemeClr val="tx1"/>
                </a:solidFill>
                <a:latin typeface="Times New Roman" panose="02020603050405020304" pitchFamily="18" charset="0"/>
                <a:ea typeface="+mn-ea"/>
                <a:cs typeface="+mn-cs"/>
              </a:rPr>
              <a:t> and </a:t>
            </a:r>
            <a:r>
              <a:rPr lang="en-US" sz="1000" b="0" i="0" u="none" strike="noStrike" kern="1200" baseline="0" dirty="0" err="1">
                <a:solidFill>
                  <a:schemeClr val="tx1"/>
                </a:solidFill>
                <a:latin typeface="Times New Roman" panose="02020603050405020304" pitchFamily="18" charset="0"/>
                <a:ea typeface="+mn-ea"/>
                <a:cs typeface="+mn-cs"/>
              </a:rPr>
              <a:t>Chesson</a:t>
            </a:r>
            <a:r>
              <a:rPr lang="en-US" sz="1000" b="0" i="0" u="none" strike="noStrike" kern="1200" baseline="0" dirty="0">
                <a:solidFill>
                  <a:schemeClr val="tx1"/>
                </a:solidFill>
                <a:latin typeface="Times New Roman" panose="02020603050405020304" pitchFamily="18" charset="0"/>
                <a:ea typeface="+mn-ea"/>
                <a:cs typeface="+mn-cs"/>
              </a:rPr>
              <a:t>. This work included examination of different cross-sectional configurations, connections, materials, and fabrication methods. An empirical equation to calculate the net section efficiency was proposed. It was based on the test results of 218 specimens. This equation was verified further by a comparison with more than 1000 other test data.</a:t>
            </a: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r>
              <a:rPr lang="en-US" sz="1000" b="0" i="0" u="none" strike="noStrike" kern="1200" baseline="0" dirty="0" err="1">
                <a:solidFill>
                  <a:schemeClr val="tx1"/>
                </a:solidFill>
                <a:latin typeface="Times New Roman" panose="02020603050405020304" pitchFamily="18" charset="0"/>
                <a:ea typeface="+mn-ea"/>
                <a:cs typeface="+mn-cs"/>
              </a:rPr>
              <a:t>Munse</a:t>
            </a:r>
            <a:r>
              <a:rPr lang="en-US" sz="1000" b="0" i="0" u="none" strike="noStrike" kern="1200" baseline="0" dirty="0">
                <a:solidFill>
                  <a:schemeClr val="tx1"/>
                </a:solidFill>
                <a:latin typeface="Times New Roman" panose="02020603050405020304" pitchFamily="18" charset="0"/>
                <a:ea typeface="+mn-ea"/>
                <a:cs typeface="+mn-cs"/>
              </a:rPr>
              <a:t>, W.H. and </a:t>
            </a:r>
            <a:r>
              <a:rPr lang="en-US" sz="1000" b="0" i="0" u="none" strike="noStrike" kern="1200" baseline="0" dirty="0" err="1">
                <a:solidFill>
                  <a:schemeClr val="tx1"/>
                </a:solidFill>
                <a:latin typeface="Times New Roman" panose="02020603050405020304" pitchFamily="18" charset="0"/>
                <a:ea typeface="+mn-ea"/>
                <a:cs typeface="+mn-cs"/>
              </a:rPr>
              <a:t>Chesson</a:t>
            </a:r>
            <a:r>
              <a:rPr lang="en-US" sz="1000" b="0" i="0" u="none" strike="noStrike" kern="1200" baseline="0" dirty="0">
                <a:solidFill>
                  <a:schemeClr val="tx1"/>
                </a:solidFill>
                <a:latin typeface="Times New Roman" panose="02020603050405020304" pitchFamily="18" charset="0"/>
                <a:ea typeface="+mn-ea"/>
                <a:cs typeface="+mn-cs"/>
              </a:rPr>
              <a:t>, E. Jr., "Riveted and Bolted Joints: Net Section Design," J. of the </a:t>
            </a:r>
            <a:r>
              <a:rPr lang="en-US" sz="1000" b="0" i="0" u="none" strike="noStrike" kern="1200" baseline="0" dirty="0" err="1">
                <a:solidFill>
                  <a:schemeClr val="tx1"/>
                </a:solidFill>
                <a:latin typeface="Times New Roman" panose="02020603050405020304" pitchFamily="18" charset="0"/>
                <a:ea typeface="+mn-ea"/>
                <a:cs typeface="+mn-cs"/>
              </a:rPr>
              <a:t>Struct</a:t>
            </a:r>
            <a:r>
              <a:rPr lang="en-US" sz="1000" b="0" i="0" u="none" strike="noStrike" kern="1200" baseline="0" dirty="0">
                <a:solidFill>
                  <a:schemeClr val="tx1"/>
                </a:solidFill>
                <a:latin typeface="Times New Roman" panose="02020603050405020304" pitchFamily="18" charset="0"/>
                <a:ea typeface="+mn-ea"/>
                <a:cs typeface="+mn-cs"/>
              </a:rPr>
              <a:t>.</a:t>
            </a:r>
          </a:p>
          <a:p>
            <a:r>
              <a:rPr lang="it-IT" sz="1000" b="0" i="0" u="none" strike="noStrike" kern="1200" baseline="0" dirty="0">
                <a:solidFill>
                  <a:schemeClr val="tx1"/>
                </a:solidFill>
                <a:latin typeface="Times New Roman" panose="02020603050405020304" pitchFamily="18" charset="0"/>
                <a:ea typeface="+mn-ea"/>
                <a:cs typeface="+mn-cs"/>
              </a:rPr>
              <a:t>Div., ASCE, Vol. 89 (1),. 107–126, 1963.</a:t>
            </a:r>
          </a:p>
          <a:p>
            <a:endParaRPr lang="it-IT"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err="1">
                <a:solidFill>
                  <a:schemeClr val="tx1"/>
                </a:solidFill>
                <a:latin typeface="Times New Roman" panose="02020603050405020304" pitchFamily="18" charset="0"/>
                <a:ea typeface="+mn-ea"/>
                <a:cs typeface="+mn-cs"/>
              </a:rPr>
              <a:t>Chesson</a:t>
            </a:r>
            <a:r>
              <a:rPr lang="en-US" sz="1000" b="0" i="0" u="none" strike="noStrike" kern="1200" baseline="0" dirty="0">
                <a:solidFill>
                  <a:schemeClr val="tx1"/>
                </a:solidFill>
                <a:latin typeface="Times New Roman" panose="02020603050405020304" pitchFamily="18" charset="0"/>
                <a:ea typeface="+mn-ea"/>
                <a:cs typeface="+mn-cs"/>
              </a:rPr>
              <a:t>, E., Jr., and </a:t>
            </a:r>
            <a:r>
              <a:rPr lang="en-US" sz="1000" b="0" i="0" u="none" strike="noStrike" kern="1200" baseline="0" dirty="0" err="1">
                <a:solidFill>
                  <a:schemeClr val="tx1"/>
                </a:solidFill>
                <a:latin typeface="Times New Roman" panose="02020603050405020304" pitchFamily="18" charset="0"/>
                <a:ea typeface="+mn-ea"/>
                <a:cs typeface="+mn-cs"/>
              </a:rPr>
              <a:t>Munse</a:t>
            </a:r>
            <a:r>
              <a:rPr lang="en-US" sz="1000" b="0" i="0" u="none" strike="noStrike" kern="1200" baseline="0" dirty="0">
                <a:solidFill>
                  <a:schemeClr val="tx1"/>
                </a:solidFill>
                <a:latin typeface="Times New Roman" panose="02020603050405020304" pitchFamily="18" charset="0"/>
                <a:ea typeface="+mn-ea"/>
                <a:cs typeface="+mn-cs"/>
              </a:rPr>
              <a:t>, W.H., "Riveted and Bolted Joints: Truss Type Tensile Connections," J. of</a:t>
            </a:r>
          </a:p>
          <a:p>
            <a:r>
              <a:rPr lang="en-US" sz="1000" b="0" i="0" u="none" strike="noStrike" kern="1200" baseline="0" dirty="0">
                <a:solidFill>
                  <a:schemeClr val="tx1"/>
                </a:solidFill>
                <a:latin typeface="Times New Roman" panose="02020603050405020304" pitchFamily="18" charset="0"/>
                <a:ea typeface="+mn-ea"/>
                <a:cs typeface="+mn-cs"/>
              </a:rPr>
              <a:t>the </a:t>
            </a:r>
            <a:r>
              <a:rPr lang="en-US" sz="1000" b="0" i="0" u="none" strike="noStrike" kern="1200" baseline="0" dirty="0" err="1">
                <a:solidFill>
                  <a:schemeClr val="tx1"/>
                </a:solidFill>
                <a:latin typeface="Times New Roman" panose="02020603050405020304" pitchFamily="18" charset="0"/>
                <a:ea typeface="+mn-ea"/>
                <a:cs typeface="+mn-cs"/>
              </a:rPr>
              <a:t>Struct</a:t>
            </a:r>
            <a:r>
              <a:rPr lang="en-US" sz="1000" b="0" i="1" u="none" strike="noStrike" kern="1200" baseline="0" dirty="0">
                <a:solidFill>
                  <a:schemeClr val="tx1"/>
                </a:solidFill>
                <a:latin typeface="Times New Roman" panose="02020603050405020304" pitchFamily="18" charset="0"/>
                <a:ea typeface="+mn-ea"/>
                <a:cs typeface="+mn-cs"/>
              </a:rPr>
              <a:t>. </a:t>
            </a:r>
            <a:r>
              <a:rPr lang="en-US" sz="1000" b="0" i="0" u="none" strike="noStrike" kern="1200" baseline="0" dirty="0">
                <a:solidFill>
                  <a:schemeClr val="tx1"/>
                </a:solidFill>
                <a:latin typeface="Times New Roman" panose="02020603050405020304" pitchFamily="18" charset="0"/>
                <a:ea typeface="+mn-ea"/>
                <a:cs typeface="+mn-cs"/>
              </a:rPr>
              <a:t>Div., ASCE</a:t>
            </a:r>
            <a:r>
              <a:rPr lang="en-US" sz="1000" b="0" i="1" u="none" strike="noStrike" kern="1200" baseline="0" dirty="0">
                <a:solidFill>
                  <a:schemeClr val="tx1"/>
                </a:solidFill>
                <a:latin typeface="Times New Roman" panose="02020603050405020304" pitchFamily="18" charset="0"/>
                <a:ea typeface="+mn-ea"/>
                <a:cs typeface="+mn-cs"/>
              </a:rPr>
              <a:t>, </a:t>
            </a:r>
            <a:r>
              <a:rPr lang="en-US" sz="1000" b="0" i="0" u="none" strike="noStrike" kern="1200" baseline="0" dirty="0">
                <a:solidFill>
                  <a:schemeClr val="tx1"/>
                </a:solidFill>
                <a:latin typeface="Times New Roman" panose="02020603050405020304" pitchFamily="18" charset="0"/>
                <a:ea typeface="+mn-ea"/>
                <a:cs typeface="+mn-cs"/>
              </a:rPr>
              <a:t>Vol. 89 (1), 67–106, 1963.</a:t>
            </a: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49</a:t>
            </a:fld>
            <a:endParaRPr lang="en-US" altLang="en-US"/>
          </a:p>
        </p:txBody>
      </p:sp>
    </p:spTree>
    <p:extLst>
      <p:ext uri="{BB962C8B-B14F-4D97-AF65-F5344CB8AC3E}">
        <p14:creationId xmlns:p14="http://schemas.microsoft.com/office/powerpoint/2010/main" val="42343730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baseline="0" dirty="0"/>
              <a:t>You can demonstrate shear lag using 2 sheets of paper – a flat piece to represent the gusset and a folded piece to represent the angle. Staple the pieces together. Have one student hold the gusset and have another hold both legs of the angle. Show that the paper in the angle isn’t taut in the “not stressed” portion shown above.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i="1"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i="1"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50</a:t>
            </a:fld>
            <a:endParaRPr lang="en-US" altLang="en-US"/>
          </a:p>
        </p:txBody>
      </p:sp>
    </p:spTree>
    <p:extLst>
      <p:ext uri="{BB962C8B-B14F-4D97-AF65-F5344CB8AC3E}">
        <p14:creationId xmlns:p14="http://schemas.microsoft.com/office/powerpoint/2010/main" val="1605321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Bolts</a:t>
            </a:r>
            <a:r>
              <a:rPr lang="en-US" baseline="0" dirty="0"/>
              <a:t> and welds are the primary methods for connecting structural steel elements. These two methods will be covered in more detail in Module 2.</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a:t>
            </a:fld>
            <a:endParaRPr lang="en-US" altLang="en-US"/>
          </a:p>
        </p:txBody>
      </p:sp>
    </p:spTree>
    <p:extLst>
      <p:ext uri="{BB962C8B-B14F-4D97-AF65-F5344CB8AC3E}">
        <p14:creationId xmlns:p14="http://schemas.microsoft.com/office/powerpoint/2010/main" val="205521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51</a:t>
            </a:fld>
            <a:endParaRPr lang="en-US" altLang="en-US"/>
          </a:p>
        </p:txBody>
      </p:sp>
    </p:spTree>
    <p:extLst>
      <p:ext uri="{BB962C8B-B14F-4D97-AF65-F5344CB8AC3E}">
        <p14:creationId xmlns:p14="http://schemas.microsoft.com/office/powerpoint/2010/main" val="37986996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The third possible limit state</a:t>
            </a:r>
            <a:r>
              <a:rPr lang="en-US" baseline="0" dirty="0"/>
              <a:t> is block shear, as shown by Section 3 in the diagram.</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52</a:t>
            </a:fld>
            <a:endParaRPr lang="en-US" altLang="en-US"/>
          </a:p>
        </p:txBody>
      </p:sp>
    </p:spTree>
    <p:extLst>
      <p:ext uri="{BB962C8B-B14F-4D97-AF65-F5344CB8AC3E}">
        <p14:creationId xmlns:p14="http://schemas.microsoft.com/office/powerpoint/2010/main" val="40974378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In a connection, block shear</a:t>
            </a:r>
            <a:r>
              <a:rPr lang="en-US" baseline="0" dirty="0"/>
              <a:t> is a </a:t>
            </a:r>
            <a:r>
              <a:rPr lang="en-US" dirty="0"/>
              <a:t>limit state of tension rupture along one path (in this case the blue line) and shear yielding or shear rupture (in</a:t>
            </a:r>
            <a:r>
              <a:rPr lang="en-US" baseline="0" dirty="0"/>
              <a:t> this case the red line) </a:t>
            </a:r>
            <a:r>
              <a:rPr lang="en-US" dirty="0"/>
              <a:t>along another path.</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53</a:t>
            </a:fld>
            <a:endParaRPr lang="en-US" altLang="en-US"/>
          </a:p>
        </p:txBody>
      </p:sp>
    </p:spTree>
    <p:extLst>
      <p:ext uri="{BB962C8B-B14F-4D97-AF65-F5344CB8AC3E}">
        <p14:creationId xmlns:p14="http://schemas.microsoft.com/office/powerpoint/2010/main" val="7933663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There may be multiple possible block shear patterns that would need to be evaluated. Each possible pattern must be calculated and the controlling block shear pattern would need to be determined.</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54</a:t>
            </a:fld>
            <a:endParaRPr lang="en-US" altLang="en-US"/>
          </a:p>
        </p:txBody>
      </p:sp>
    </p:spTree>
    <p:extLst>
      <p:ext uri="{BB962C8B-B14F-4D97-AF65-F5344CB8AC3E}">
        <p14:creationId xmlns:p14="http://schemas.microsoft.com/office/powerpoint/2010/main" val="14005162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i="1"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55</a:t>
            </a:fld>
            <a:endParaRPr lang="en-US" altLang="en-US"/>
          </a:p>
        </p:txBody>
      </p:sp>
    </p:spTree>
    <p:extLst>
      <p:ext uri="{BB962C8B-B14F-4D97-AF65-F5344CB8AC3E}">
        <p14:creationId xmlns:p14="http://schemas.microsoft.com/office/powerpoint/2010/main" val="407124117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Results from experimental testing (R. Leon at Georgia Tech). Block shear failure in gusset plate: images with and without bolts.</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56</a:t>
            </a:fld>
            <a:endParaRPr lang="en-US" altLang="en-US"/>
          </a:p>
        </p:txBody>
      </p:sp>
    </p:spTree>
    <p:extLst>
      <p:ext uri="{BB962C8B-B14F-4D97-AF65-F5344CB8AC3E}">
        <p14:creationId xmlns:p14="http://schemas.microsoft.com/office/powerpoint/2010/main" val="40494953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i="1"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57</a:t>
            </a:fld>
            <a:endParaRPr lang="en-US" altLang="en-US"/>
          </a:p>
        </p:txBody>
      </p:sp>
    </p:spTree>
    <p:extLst>
      <p:ext uri="{BB962C8B-B14F-4D97-AF65-F5344CB8AC3E}">
        <p14:creationId xmlns:p14="http://schemas.microsoft.com/office/powerpoint/2010/main" val="160967199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i="1" dirty="0"/>
              <a:t>Section J4.3 of the Commentary provides some additional discussion regarding block shear at coped beams:</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Tests on coped beams indicated that a tearing failure mode (rupture) can occur along the perimeter of the bolt holes</a:t>
            </a:r>
            <a:r>
              <a:rPr lang="en-US" baseline="0" dirty="0"/>
              <a:t> </a:t>
            </a:r>
            <a:r>
              <a:rPr lang="en-US" dirty="0"/>
              <a:t>(</a:t>
            </a:r>
            <a:r>
              <a:rPr lang="en-US" dirty="0" err="1"/>
              <a:t>Birkemoe</a:t>
            </a:r>
            <a:r>
              <a:rPr lang="en-US" dirty="0"/>
              <a:t> and </a:t>
            </a:r>
            <a:r>
              <a:rPr lang="en-US" dirty="0" err="1"/>
              <a:t>Gilmor</a:t>
            </a:r>
            <a:r>
              <a:rPr lang="en-US" dirty="0"/>
              <a:t>, 1978). This block shear mode combines tensile failure on one plane and shear failure on a perpendicular plane. The failure path is defined by the centerlines of the bolt holes. This same condition exists on welded connections at beam copes. The tensile plane is the length of the horizontal portion of the weld and the shear plane runs from the horizontal weld to the bottom of the cope. The block shear failure mode is not limited to coped ends of beams; other examples are shown on the next slide. The block shear failure mode must also be checked around the periphery of welded connections.</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This Specification has adopted a conservative model to predict block shear strength. The mode of failure in coped beam webs and angles is different than that of gusset plates because the shear resistance is present on only one plane, in which case there must be some rotation of the block of material that is providing the total resistance.</a:t>
            </a: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58</a:t>
            </a:fld>
            <a:endParaRPr lang="en-US" altLang="en-US"/>
          </a:p>
        </p:txBody>
      </p:sp>
    </p:spTree>
    <p:extLst>
      <p:ext uri="{BB962C8B-B14F-4D97-AF65-F5344CB8AC3E}">
        <p14:creationId xmlns:p14="http://schemas.microsoft.com/office/powerpoint/2010/main" val="38396793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block shear equation</a:t>
            </a:r>
            <a:r>
              <a:rPr lang="en-US" baseline="0" dirty="0"/>
              <a:t> includes the term </a:t>
            </a:r>
            <a:r>
              <a:rPr lang="en-US" baseline="0" dirty="0" err="1"/>
              <a:t>U</a:t>
            </a:r>
            <a:r>
              <a:rPr lang="en-US" baseline="-25000" dirty="0" err="1"/>
              <a:t>bs</a:t>
            </a:r>
            <a:r>
              <a:rPr lang="en-US" baseline="0" dirty="0"/>
              <a:t>, a reduction coefficient.</a:t>
            </a:r>
            <a:r>
              <a:rPr lang="en-US" baseline="-25000" dirty="0"/>
              <a:t>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59</a:t>
            </a:fld>
            <a:endParaRPr lang="en-US" altLang="en-US"/>
          </a:p>
        </p:txBody>
      </p:sp>
    </p:spTree>
    <p:extLst>
      <p:ext uri="{BB962C8B-B14F-4D97-AF65-F5344CB8AC3E}">
        <p14:creationId xmlns:p14="http://schemas.microsoft.com/office/powerpoint/2010/main" val="14946264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Section J4.3 of the Commentary provides some additional discussion regarding block shear:</a:t>
            </a:r>
            <a:endParaRPr lang="en-US" dirty="0"/>
          </a:p>
          <a:p>
            <a:endParaRPr lang="en-US" dirty="0"/>
          </a:p>
          <a:p>
            <a:r>
              <a:rPr lang="en-US" dirty="0"/>
              <a:t>Although tensile failure is observed through the net section on the end plane, the distribution of tensile stresses is not always uniform (</a:t>
            </a:r>
            <a:r>
              <a:rPr lang="en-US" dirty="0" err="1"/>
              <a:t>Ricles</a:t>
            </a:r>
            <a:r>
              <a:rPr lang="en-US" dirty="0"/>
              <a:t> and </a:t>
            </a:r>
            <a:r>
              <a:rPr lang="en-US" dirty="0" err="1"/>
              <a:t>Yura</a:t>
            </a:r>
            <a:r>
              <a:rPr lang="en-US" dirty="0"/>
              <a:t>, 1983; Kulak and </a:t>
            </a:r>
            <a:r>
              <a:rPr lang="en-US" dirty="0" err="1"/>
              <a:t>Grondin</a:t>
            </a:r>
            <a:r>
              <a:rPr lang="en-US" dirty="0"/>
              <a:t>, 2001; </a:t>
            </a:r>
            <a:r>
              <a:rPr lang="en-US" dirty="0" err="1"/>
              <a:t>Hardash</a:t>
            </a:r>
            <a:r>
              <a:rPr lang="en-US" dirty="0"/>
              <a:t> and </a:t>
            </a:r>
            <a:r>
              <a:rPr lang="en-US" dirty="0" err="1"/>
              <a:t>Bjorhovde</a:t>
            </a:r>
            <a:r>
              <a:rPr lang="en-US" dirty="0"/>
              <a:t>, 1985). A reduction factor, </a:t>
            </a:r>
            <a:r>
              <a:rPr lang="en-US" dirty="0" err="1"/>
              <a:t>Ubs</a:t>
            </a:r>
            <a:r>
              <a:rPr lang="en-US" dirty="0"/>
              <a:t>, has been included in Equation J4-5 to approximate the </a:t>
            </a:r>
            <a:r>
              <a:rPr lang="en-US" dirty="0" err="1"/>
              <a:t>nonuniform</a:t>
            </a:r>
            <a:r>
              <a:rPr lang="en-US" dirty="0"/>
              <a:t> stress distribution on the tensile plane. The tensile stress distribution is </a:t>
            </a:r>
            <a:r>
              <a:rPr lang="en-US" dirty="0" err="1"/>
              <a:t>nonuniform</a:t>
            </a:r>
            <a:r>
              <a:rPr lang="en-US" dirty="0"/>
              <a:t> in the two row connection in Figure C-J4.2(b) because the rows of bolts nearest the beam end pick up most of the shear load. For conditions not shown in Figure C-J4.2, </a:t>
            </a:r>
            <a:r>
              <a:rPr lang="en-US" dirty="0" err="1"/>
              <a:t>Ubs</a:t>
            </a:r>
            <a:r>
              <a:rPr lang="en-US" dirty="0"/>
              <a:t> may be taken as (1 − e / l), where e / l is the ratio of the eccentricity of the load to the centroid of the resistance divided by the block length. This fits data reported by Kulak and </a:t>
            </a:r>
            <a:r>
              <a:rPr lang="en-US" dirty="0" err="1"/>
              <a:t>Grondin</a:t>
            </a:r>
            <a:r>
              <a:rPr lang="en-US" dirty="0"/>
              <a:t> (2001), Kulak and </a:t>
            </a:r>
            <a:r>
              <a:rPr lang="en-US" dirty="0" err="1"/>
              <a:t>Grondin</a:t>
            </a:r>
            <a:r>
              <a:rPr lang="en-US" dirty="0"/>
              <a:t> (2002), and </a:t>
            </a:r>
            <a:r>
              <a:rPr lang="en-US" dirty="0" err="1"/>
              <a:t>Yura</a:t>
            </a:r>
            <a:r>
              <a:rPr lang="en-US" dirty="0"/>
              <a:t> et al. (1982). </a:t>
            </a:r>
          </a:p>
          <a:p>
            <a:endParaRPr lang="en-US" dirty="0"/>
          </a:p>
          <a:p>
            <a:r>
              <a:rPr lang="en-US" dirty="0"/>
              <a:t>Block shear is a rupture or tearing phenomenon, not a yielding limit state. However, gross yielding on the shear plane can occur when tearing on the tensile plane commences if 0.6FuAnv exceeds 0.6FyAgv. Hence, Equation J4-5 limits the term 0.6FuAnv to not greater than 0.6FyAgv (</a:t>
            </a:r>
            <a:r>
              <a:rPr lang="en-US" dirty="0" err="1"/>
              <a:t>Hardash</a:t>
            </a:r>
            <a:r>
              <a:rPr lang="en-US" dirty="0"/>
              <a:t> and </a:t>
            </a:r>
            <a:r>
              <a:rPr lang="en-US" dirty="0" err="1"/>
              <a:t>Bjorhovde</a:t>
            </a:r>
            <a:r>
              <a:rPr lang="en-US" dirty="0"/>
              <a:t>, 1985). Equation J4-5 is consistent with the philosophy in Chapter D for tension members where the gross area is used for the limit state of yielding and the net area is used for the limit state of rupture. </a:t>
            </a:r>
          </a:p>
          <a:p>
            <a:endParaRPr lang="en-US" dirty="0"/>
          </a:p>
          <a:p>
            <a:endParaRPr lang="en-US" dirty="0"/>
          </a:p>
          <a:p>
            <a:pPr algn="l"/>
            <a:r>
              <a:rPr lang="en-US" dirty="0" err="1"/>
              <a:t>Birkemoe</a:t>
            </a:r>
            <a:r>
              <a:rPr lang="en-US" dirty="0"/>
              <a:t>, P.C. and </a:t>
            </a:r>
            <a:r>
              <a:rPr lang="en-US" dirty="0" err="1"/>
              <a:t>Gilmor</a:t>
            </a:r>
            <a:r>
              <a:rPr lang="en-US" dirty="0"/>
              <a:t>, M.I. (1978), “Behavior of Bearing-Critical Double-Angle Beam Connections,” Engineering Journal, AISC, Vol. 15, No. 4, pp. 109–115.</a:t>
            </a:r>
          </a:p>
          <a:p>
            <a:pPr algn="l"/>
            <a:endParaRPr lang="en-US" dirty="0"/>
          </a:p>
          <a:p>
            <a:pPr algn="l"/>
            <a:r>
              <a:rPr lang="en-US" dirty="0" err="1"/>
              <a:t>Hardash</a:t>
            </a:r>
            <a:r>
              <a:rPr lang="en-US" dirty="0"/>
              <a:t>, S.G. and </a:t>
            </a:r>
            <a:r>
              <a:rPr lang="en-US" dirty="0" err="1"/>
              <a:t>Bjorhovde</a:t>
            </a:r>
            <a:r>
              <a:rPr lang="en-US" dirty="0"/>
              <a:t>, R. (1985), “New Design Criteria for Gusset Plates in Tension,” Engineering Journal, AISC, Vol. 22, No. 2, pp. 77–94.</a:t>
            </a:r>
          </a:p>
          <a:p>
            <a:pPr algn="l"/>
            <a:endParaRPr lang="en-US" dirty="0"/>
          </a:p>
          <a:p>
            <a:pPr algn="l"/>
            <a:r>
              <a:rPr lang="en-US" dirty="0"/>
              <a:t>Kulak, G.L. and </a:t>
            </a:r>
            <a:r>
              <a:rPr lang="en-US" dirty="0" err="1"/>
              <a:t>Grondin</a:t>
            </a:r>
            <a:r>
              <a:rPr lang="en-US" dirty="0"/>
              <a:t>, G.Y. (2001), “AISC LRFD Rules for Block Shear—A Review,” Engineering Journal, AISC, Vol. 38, No. 4, pp. 199–203</a:t>
            </a:r>
          </a:p>
          <a:p>
            <a:pPr algn="l"/>
            <a:endParaRPr lang="en-US" dirty="0"/>
          </a:p>
          <a:p>
            <a:pPr algn="l"/>
            <a:r>
              <a:rPr lang="en-US" dirty="0" err="1"/>
              <a:t>Ricles</a:t>
            </a:r>
            <a:r>
              <a:rPr lang="en-US" dirty="0"/>
              <a:t>, J.M. and </a:t>
            </a:r>
            <a:r>
              <a:rPr lang="en-US" dirty="0" err="1"/>
              <a:t>Yura</a:t>
            </a:r>
            <a:r>
              <a:rPr lang="en-US" dirty="0"/>
              <a:t>, J.A. (1983), “Strength of Double-Row Bolted Web Connections,” Journal of the Structural Division, ASCE, Vol. 109, No. ST1, pp. 126–142</a:t>
            </a:r>
          </a:p>
          <a:p>
            <a:pPr algn="l"/>
            <a:endParaRPr lang="en-US" dirty="0"/>
          </a:p>
          <a:p>
            <a:pPr algn="l"/>
            <a:r>
              <a:rPr lang="en-US" dirty="0" err="1"/>
              <a:t>Yura</a:t>
            </a:r>
            <a:r>
              <a:rPr lang="en-US" dirty="0"/>
              <a:t>, J.A., </a:t>
            </a:r>
            <a:r>
              <a:rPr lang="en-US" dirty="0" err="1"/>
              <a:t>Birkemoe</a:t>
            </a:r>
            <a:r>
              <a:rPr lang="en-US" dirty="0"/>
              <a:t>, P.C. and </a:t>
            </a:r>
            <a:r>
              <a:rPr lang="en-US" dirty="0" err="1"/>
              <a:t>Ricles</a:t>
            </a:r>
            <a:r>
              <a:rPr lang="en-US" dirty="0"/>
              <a:t>, J.M. (1982), “Beam Web Shear Connections: An Experimental Study,” Journal of the Structural Division, ASCE, Vol. 108, No. ST2, pp. 311–326.</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60</a:t>
            </a:fld>
            <a:endParaRPr lang="en-US" altLang="en-US"/>
          </a:p>
        </p:txBody>
      </p:sp>
    </p:spTree>
    <p:extLst>
      <p:ext uri="{BB962C8B-B14F-4D97-AF65-F5344CB8AC3E}">
        <p14:creationId xmlns:p14="http://schemas.microsoft.com/office/powerpoint/2010/main" val="3848397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Times New Roman"/>
            </a:endParaRP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a:t>
            </a:fld>
            <a:endParaRPr lang="en-US" altLang="en-US"/>
          </a:p>
        </p:txBody>
      </p:sp>
    </p:spTree>
    <p:extLst>
      <p:ext uri="{BB962C8B-B14F-4D97-AF65-F5344CB8AC3E}">
        <p14:creationId xmlns:p14="http://schemas.microsoft.com/office/powerpoint/2010/main" val="28812544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The next limit state is bearing and </a:t>
            </a:r>
            <a:r>
              <a:rPr lang="en-US" baseline="0" dirty="0" err="1"/>
              <a:t>tearout</a:t>
            </a:r>
            <a:r>
              <a:rPr lang="en-US" baseline="0" dirty="0"/>
              <a:t> at bolt holes.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61</a:t>
            </a:fld>
            <a:endParaRPr lang="en-US" altLang="en-US"/>
          </a:p>
        </p:txBody>
      </p:sp>
    </p:spTree>
    <p:extLst>
      <p:ext uri="{BB962C8B-B14F-4D97-AF65-F5344CB8AC3E}">
        <p14:creationId xmlns:p14="http://schemas.microsoft.com/office/powerpoint/2010/main" val="30598759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If this bolt is close to the end of the connected part, then obviously one possible limit state is that a block of material will shear out between the bolt and the end of the connected part. The other possibility is that excessive deformations occur as the connected material yields. Often, a combination of these two features is observed in tests.</a:t>
            </a:r>
            <a:endParaRPr lang="en-US" i="1"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i="1"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i="1" baseline="0" dirty="0"/>
              <a:t>Reference: AISC Design Guide 17</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62</a:t>
            </a:fld>
            <a:endParaRPr lang="en-US" altLang="en-US"/>
          </a:p>
        </p:txBody>
      </p:sp>
    </p:spTree>
    <p:extLst>
      <p:ext uri="{BB962C8B-B14F-4D97-AF65-F5344CB8AC3E}">
        <p14:creationId xmlns:p14="http://schemas.microsoft.com/office/powerpoint/2010/main" val="12719025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i="1" dirty="0"/>
              <a:t>From AISC 360-16 Commentary:</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Bearing strength values are provided as a measure of the strength of the material upon which a bolt bears, not as a protection to the fastener, which needs no such protection. Accordingly, the same bearing value applies to all joints assembled by bolts, regardless of fastener shear strength or the presence or absence of threads in the bearing area. Material bearing strength may be limited either by bearing deformation of the hole or by </a:t>
            </a:r>
            <a:r>
              <a:rPr lang="en-US" dirty="0" err="1"/>
              <a:t>tearout</a:t>
            </a:r>
            <a:r>
              <a:rPr lang="en-US" dirty="0"/>
              <a:t> (a bolt-by-bolt block shear rupture) of the material upon which the bolt bears.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63</a:t>
            </a:fld>
            <a:endParaRPr lang="en-US" altLang="en-US"/>
          </a:p>
        </p:txBody>
      </p:sp>
    </p:spTree>
    <p:extLst>
      <p:ext uri="{BB962C8B-B14F-4D97-AF65-F5344CB8AC3E}">
        <p14:creationId xmlns:p14="http://schemas.microsoft.com/office/powerpoint/2010/main" val="40396785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64</a:t>
            </a:fld>
            <a:endParaRPr lang="en-US" altLang="en-US"/>
          </a:p>
        </p:txBody>
      </p:sp>
    </p:spTree>
    <p:extLst>
      <p:ext uri="{BB962C8B-B14F-4D97-AF65-F5344CB8AC3E}">
        <p14:creationId xmlns:p14="http://schemas.microsoft.com/office/powerpoint/2010/main" val="239601928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In previous editions of the Specification, both limit states were defined by one equation and termed bearing limit states. In AISC 360-16, the limit states were separated to permit clear reference to each of the limits and their corresponding equations.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49325" rtl="0" eaLnBrk="0" fontAlgn="base" latinLnBrk="0" hangingPunct="0">
              <a:lnSpc>
                <a:spcPct val="100000"/>
              </a:lnSpc>
              <a:spcBef>
                <a:spcPct val="30000"/>
              </a:spcBef>
              <a:spcAft>
                <a:spcPct val="0"/>
              </a:spcAft>
              <a:buClrTx/>
              <a:buSzTx/>
              <a:buFontTx/>
              <a:buNone/>
              <a:tabLst/>
              <a:defRPr/>
            </a:pPr>
            <a:r>
              <a:rPr lang="en-US" i="1" dirty="0"/>
              <a:t>From AISC 360-16 Commentary:</a:t>
            </a:r>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Kim and </a:t>
            </a:r>
            <a:r>
              <a:rPr lang="en-US" dirty="0" err="1"/>
              <a:t>Yura</a:t>
            </a:r>
            <a:r>
              <a:rPr lang="en-US" dirty="0"/>
              <a:t> (1996) and Lewis and </a:t>
            </a:r>
            <a:r>
              <a:rPr lang="en-US" dirty="0" err="1"/>
              <a:t>Zwerneman</a:t>
            </a:r>
            <a:r>
              <a:rPr lang="en-US" dirty="0"/>
              <a:t> (1996) confirmed the bearing strength provisions for the bearing case wherein the nominal bearing strength, Rn , is equal to </a:t>
            </a:r>
            <a:r>
              <a:rPr lang="en-US" dirty="0" err="1"/>
              <a:t>CdtF</a:t>
            </a:r>
            <a:r>
              <a:rPr lang="en-US" baseline="-25000" dirty="0" err="1"/>
              <a:t>u</a:t>
            </a:r>
            <a:r>
              <a:rPr lang="en-US" dirty="0"/>
              <a:t> and C is equal to 2.4, 3.0 or 2.0 depending upon hole type and/or acceptability of hole </a:t>
            </a:r>
            <a:r>
              <a:rPr lang="en-US" dirty="0" err="1"/>
              <a:t>ovalization</a:t>
            </a:r>
            <a:r>
              <a:rPr lang="en-US" dirty="0"/>
              <a:t> at ultimate load, as indicated in Section J3.10. However, this same research indicated the need for different bearing strength provisions when </a:t>
            </a:r>
            <a:r>
              <a:rPr lang="en-US" dirty="0" err="1"/>
              <a:t>tearout</a:t>
            </a:r>
            <a:r>
              <a:rPr lang="en-US" dirty="0"/>
              <a:t> failure would control. Appropriate equations for bearing strength as a function of clear distance, </a:t>
            </a:r>
            <a:r>
              <a:rPr lang="en-US" dirty="0" err="1"/>
              <a:t>l</a:t>
            </a:r>
            <a:r>
              <a:rPr lang="en-US" baseline="-25000" dirty="0" err="1"/>
              <a:t>c</a:t>
            </a:r>
            <a:r>
              <a:rPr lang="en-US" dirty="0"/>
              <a:t>, are therefore provided and this formulation is consistent with that in the RCSC Specification (RCSC, 2014).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Kim, H.J. and </a:t>
            </a:r>
            <a:r>
              <a:rPr lang="en-US" dirty="0" err="1"/>
              <a:t>Yura</a:t>
            </a:r>
            <a:r>
              <a:rPr lang="en-US" dirty="0"/>
              <a:t>, J.A. (1996), “The Effect of End Distance on the Bearing Strength of Bolted Connections,” PMFSEL Report No. 96-1, University of Texas, Austin, TX.</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Lewis, B.E. and </a:t>
            </a:r>
            <a:r>
              <a:rPr lang="en-US" dirty="0" err="1"/>
              <a:t>Zwerneman</a:t>
            </a:r>
            <a:r>
              <a:rPr lang="en-US" dirty="0"/>
              <a:t>, F.J. (1996), “Edge Distance, Spacing, and Bearing in Bolted Connections,” Research Report, Department of Civil and Environmental Engineering, Oklahoma State University, Stillwater, OK, July.</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65</a:t>
            </a:fld>
            <a:endParaRPr lang="en-US" altLang="en-US"/>
          </a:p>
        </p:txBody>
      </p:sp>
    </p:spTree>
    <p:extLst>
      <p:ext uri="{BB962C8B-B14F-4D97-AF65-F5344CB8AC3E}">
        <p14:creationId xmlns:p14="http://schemas.microsoft.com/office/powerpoint/2010/main" val="373195937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i="1" dirty="0"/>
              <a:t>From AISC 360-16 Commentary:</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Frank and </a:t>
            </a:r>
            <a:r>
              <a:rPr lang="en-US" dirty="0" err="1"/>
              <a:t>Yura</a:t>
            </a:r>
            <a:r>
              <a:rPr lang="en-US" dirty="0"/>
              <a:t> (1981) demonstrated that hole elongation greater than 1 /4 in. (6 mm) will generally begin to develop as the bearing force is increased beyond 2.4dtF</a:t>
            </a:r>
            <a:r>
              <a:rPr lang="en-US" baseline="-25000" dirty="0"/>
              <a:t>u</a:t>
            </a:r>
            <a:r>
              <a:rPr lang="en-US" dirty="0"/>
              <a:t>, especially if it is combined with high tensile stress on the net section, even though rupture does not occur. For a long-slotted hole with the slot perpendicular to the direction of force, the same is true for a bearing force greater than 2.0dtF</a:t>
            </a:r>
            <a:r>
              <a:rPr lang="en-US" baseline="-25000" dirty="0"/>
              <a:t>u</a:t>
            </a:r>
            <a:r>
              <a:rPr lang="en-US" dirty="0"/>
              <a:t>. An upper bound of 3.0dtF</a:t>
            </a:r>
            <a:r>
              <a:rPr lang="en-US" baseline="-25000" dirty="0"/>
              <a:t>u</a:t>
            </a:r>
            <a:r>
              <a:rPr lang="en-US" dirty="0"/>
              <a:t> anticipates hole </a:t>
            </a:r>
            <a:r>
              <a:rPr lang="en-US" dirty="0" err="1"/>
              <a:t>ovalization</a:t>
            </a:r>
            <a:r>
              <a:rPr lang="en-US" dirty="0"/>
              <a:t> [deformation greater than 1 /4 in. (6 mm)] at maximum strength. Additionally, to simplify and generalize such bearing strength calculations, the current provisions have been based upon a clear-distance formulation. Provisions prior to 1999 utilized edge distances and bolt </a:t>
            </a:r>
            <a:r>
              <a:rPr lang="en-US" dirty="0" err="1"/>
              <a:t>spacings</a:t>
            </a:r>
            <a:r>
              <a:rPr lang="en-US" dirty="0"/>
              <a:t> measured to hole centerlines with adjustment factors to account for varying hole type and orientation, as well as minimum edge distance requirements.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Frank, K.H. and </a:t>
            </a:r>
            <a:r>
              <a:rPr lang="en-US" dirty="0" err="1"/>
              <a:t>Yura</a:t>
            </a:r>
            <a:r>
              <a:rPr lang="en-US" dirty="0"/>
              <a:t>, J.A. (1981), “An Experimental Study of Bolted Shear Connections,” FHWA/RD-81/148, Federal Highway Administration, Washington, DC, December</a:t>
            </a: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66</a:t>
            </a:fld>
            <a:endParaRPr lang="en-US" altLang="en-US"/>
          </a:p>
        </p:txBody>
      </p:sp>
    </p:spTree>
    <p:extLst>
      <p:ext uri="{BB962C8B-B14F-4D97-AF65-F5344CB8AC3E}">
        <p14:creationId xmlns:p14="http://schemas.microsoft.com/office/powerpoint/2010/main" val="249968347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67</a:t>
            </a:fld>
            <a:endParaRPr lang="en-US" altLang="en-US"/>
          </a:p>
        </p:txBody>
      </p:sp>
    </p:spTree>
    <p:extLst>
      <p:ext uri="{BB962C8B-B14F-4D97-AF65-F5344CB8AC3E}">
        <p14:creationId xmlns:p14="http://schemas.microsoft.com/office/powerpoint/2010/main" val="340049230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i="0" baseline="0" dirty="0"/>
              <a:t>Equation J3-6c is just the strength associated with 2 shear failures of length equal to the clear distance.</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i="1"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i="1" baseline="0" dirty="0"/>
              <a:t>Additional discussion from the J3.10 Commentary:</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The effective strength of an individual fastener is the lesser of the fastener shear strength per Section J3.6 and the bearing and </a:t>
            </a:r>
            <a:r>
              <a:rPr lang="en-US" dirty="0" err="1"/>
              <a:t>tearout</a:t>
            </a:r>
            <a:r>
              <a:rPr lang="en-US" dirty="0"/>
              <a:t> strength at the bolt hole per Section J3.10. The strength of a bolt group is a function of strain compatibility and is dependent on the relative </a:t>
            </a:r>
            <a:r>
              <a:rPr lang="en-US" dirty="0" err="1"/>
              <a:t>stiffnesses</a:t>
            </a:r>
            <a:r>
              <a:rPr lang="en-US" dirty="0"/>
              <a:t> of the bolts and connected parts.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For typical connections, such as those shown in the AISC Steel Construction Manual (AISC, 2011) it is acceptable to calculate the shear, bearing and </a:t>
            </a:r>
            <a:r>
              <a:rPr lang="en-US" dirty="0" err="1"/>
              <a:t>tearout</a:t>
            </a:r>
            <a:r>
              <a:rPr lang="en-US" dirty="0"/>
              <a:t> limit states for each bolt in the same connected part and sum the lowest value of the bolt shear or the controlling bearing or </a:t>
            </a:r>
            <a:r>
              <a:rPr lang="en-US" dirty="0" err="1"/>
              <a:t>tearout</a:t>
            </a:r>
            <a:r>
              <a:rPr lang="en-US" dirty="0"/>
              <a:t> limit for each bolt to determine the group strength. The intent is that the separate bearing and </a:t>
            </a:r>
            <a:r>
              <a:rPr lang="en-US" dirty="0" err="1"/>
              <a:t>tearout</a:t>
            </a:r>
            <a:r>
              <a:rPr lang="en-US" dirty="0"/>
              <a:t> equations in this Specification be treated in the same way as the combined equations in the 2010 AISC Specification. This ignores the potential for interaction of these limit states in multiple connected parts, but that impact is small enough in common connection details within the range of the connections shown in Part 10 of the AISC Manual, to allow the benefit of this practical simplification in design. Nonstandard connections may be more sensitive to this interaction; if so, a more exact approach may be necessary.</a:t>
            </a: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68</a:t>
            </a:fld>
            <a:endParaRPr lang="en-US" altLang="en-US"/>
          </a:p>
        </p:txBody>
      </p:sp>
    </p:spTree>
    <p:extLst>
      <p:ext uri="{BB962C8B-B14F-4D97-AF65-F5344CB8AC3E}">
        <p14:creationId xmlns:p14="http://schemas.microsoft.com/office/powerpoint/2010/main" val="95882166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Bolt shear is the next limit state. As the load from the angle is transferred to the gusset plate, this causes shear stress along the bolt at a shear plane or shear planes (the interface(s) between the components).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69</a:t>
            </a:fld>
            <a:endParaRPr lang="en-US" altLang="en-US"/>
          </a:p>
        </p:txBody>
      </p:sp>
    </p:spTree>
    <p:extLst>
      <p:ext uri="{BB962C8B-B14F-4D97-AF65-F5344CB8AC3E}">
        <p14:creationId xmlns:p14="http://schemas.microsoft.com/office/powerpoint/2010/main" val="178150698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When determining the shear strength of a fastener, the area, A</a:t>
            </a:r>
            <a:r>
              <a:rPr lang="en-US" baseline="-25000" dirty="0"/>
              <a:t>b</a:t>
            </a:r>
            <a:r>
              <a:rPr lang="en-US" dirty="0"/>
              <a:t>, is multiplied by the number of shear planes. </a:t>
            </a: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Depending on the number of plies of material, single or multiple shear planes can exist. These shear planes are the locations where the plies meet one another and transfer forces using the bolt.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1 shear plane is single shear. 2 shear planes is double shear. Double shear has twice the cross-sectional area of a single shear bolt, thus producing twice the shear resistance.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70</a:t>
            </a:fld>
            <a:endParaRPr lang="en-US" altLang="en-US"/>
          </a:p>
        </p:txBody>
      </p:sp>
    </p:spTree>
    <p:extLst>
      <p:ext uri="{BB962C8B-B14F-4D97-AF65-F5344CB8AC3E}">
        <p14:creationId xmlns:p14="http://schemas.microsoft.com/office/powerpoint/2010/main" val="1802551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a:t>
            </a:fld>
            <a:endParaRPr lang="en-US" altLang="en-US"/>
          </a:p>
        </p:txBody>
      </p:sp>
    </p:spTree>
    <p:extLst>
      <p:ext uri="{BB962C8B-B14F-4D97-AF65-F5344CB8AC3E}">
        <p14:creationId xmlns:p14="http://schemas.microsoft.com/office/powerpoint/2010/main" val="212165772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Results of testing showing bolt shear failure. You can see where the shear planes occur.</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71</a:t>
            </a:fld>
            <a:endParaRPr lang="en-US" altLang="en-US"/>
          </a:p>
        </p:txBody>
      </p:sp>
    </p:spTree>
    <p:extLst>
      <p:ext uri="{BB962C8B-B14F-4D97-AF65-F5344CB8AC3E}">
        <p14:creationId xmlns:p14="http://schemas.microsoft.com/office/powerpoint/2010/main" val="86961230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Bolt shear is calculated as the ultimate shear stress (see next slide) multiplied by the cross-sectional area of the bolt. </a:t>
            </a:r>
            <a:r>
              <a:rPr lang="en-US" sz="1000" b="0" i="0" u="none" strike="noStrike" kern="1200" baseline="0" dirty="0">
                <a:solidFill>
                  <a:schemeClr val="tx1"/>
                </a:solidFill>
                <a:latin typeface="Times New Roman" panose="02020603050405020304" pitchFamily="18" charset="0"/>
                <a:ea typeface="+mn-ea"/>
                <a:cs typeface="+mn-cs"/>
              </a:rPr>
              <a:t>Bolt shear strength is influenced by available shear area.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1" u="none" strike="noStrike" kern="1200" baseline="0" dirty="0">
                <a:solidFill>
                  <a:schemeClr val="tx1"/>
                </a:solidFill>
                <a:latin typeface="Times New Roman" panose="02020603050405020304" pitchFamily="18" charset="0"/>
                <a:ea typeface="+mn-ea"/>
                <a:cs typeface="+mn-cs"/>
              </a:rPr>
              <a:t>From AISC Design Guide 17: </a:t>
            </a:r>
          </a:p>
          <a:p>
            <a:r>
              <a:rPr lang="en-US" sz="1000" b="0" i="0" u="none" strike="noStrike" kern="1200" baseline="0" dirty="0">
                <a:solidFill>
                  <a:schemeClr val="tx1"/>
                </a:solidFill>
                <a:latin typeface="Times New Roman" panose="02020603050405020304" pitchFamily="18" charset="0"/>
                <a:ea typeface="+mn-ea"/>
                <a:cs typeface="+mn-cs"/>
              </a:rPr>
              <a:t>If the bolt threads are intercepted by one or more shear planes, then less shear area is available than if the threads are not intercepted. The experimental evidence as to what the reduction should be is not clear, however. Tests done in which two shear planes were present support the idea that the shear strength of the bolt is a direct reflection of the available shear area (Kulak et al, 1987). For example, if one shear plane passed through the threads and one passed through the shank, then the best representation was obtained using a total shear area which is the sum of the thread root area plus the bolt shank area. These results support the position that the strength ratio between shear failure through the threads and shear failure through the shank was about 0.70, i.e., the ratio of thread root area to shank area for bolts of the usual structural sizes. Both the RCSC Specification and the AISC LRFD Specification use a higher value, slightly rounded down to 0.80.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For instance, per Table J3.2 : stress on shear plane with threads excluded =  0.563Fu </a:t>
            </a:r>
          </a:p>
          <a:p>
            <a:r>
              <a:rPr lang="en-US" sz="1000" b="0" i="0" u="none" strike="noStrike" kern="1200" baseline="0" dirty="0">
                <a:solidFill>
                  <a:schemeClr val="tx1"/>
                </a:solidFill>
                <a:latin typeface="Times New Roman" panose="02020603050405020304" pitchFamily="18" charset="0"/>
                <a:ea typeface="+mn-ea"/>
                <a:cs typeface="+mn-cs"/>
              </a:rPr>
              <a:t>Stress on shear plane with threads included: 80% of 0.563 Fu = 0.45 Fu</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reduction actually occurs in the area, but is accounted for in the determination of the stress.</a:t>
            </a:r>
          </a:p>
          <a:p>
            <a:endParaRPr lang="en-US" sz="1000" b="0" i="0" u="none" strike="noStrike" kern="1200" baseline="0" dirty="0">
              <a:solidFill>
                <a:schemeClr val="tx1"/>
              </a:solidFill>
              <a:latin typeface="Times New Roman" panose="02020603050405020304" pitchFamily="18" charset="0"/>
              <a:ea typeface="+mn-ea"/>
              <a:cs typeface="+mn-cs"/>
            </a:endParaRP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72</a:t>
            </a:fld>
            <a:endParaRPr lang="en-US" altLang="en-US"/>
          </a:p>
        </p:txBody>
      </p:sp>
    </p:spTree>
    <p:extLst>
      <p:ext uri="{BB962C8B-B14F-4D97-AF65-F5344CB8AC3E}">
        <p14:creationId xmlns:p14="http://schemas.microsoft.com/office/powerpoint/2010/main" val="363829516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1" u="none" strike="noStrike" kern="1200" baseline="0" dirty="0">
                <a:solidFill>
                  <a:schemeClr val="tx1"/>
                </a:solidFill>
                <a:latin typeface="Times New Roman" panose="02020603050405020304" pitchFamily="18" charset="0"/>
                <a:ea typeface="+mn-ea"/>
                <a:cs typeface="+mn-cs"/>
              </a:rPr>
              <a:t>From AISC Design Guide 17: </a:t>
            </a:r>
          </a:p>
          <a:p>
            <a:r>
              <a:rPr lang="en-US" sz="1000" b="0" i="0" u="none" strike="noStrike" kern="1200" baseline="0" dirty="0">
                <a:solidFill>
                  <a:schemeClr val="tx1"/>
                </a:solidFill>
                <a:latin typeface="Times New Roman" panose="02020603050405020304" pitchFamily="18" charset="0"/>
                <a:ea typeface="+mn-ea"/>
                <a:cs typeface="+mn-cs"/>
              </a:rPr>
              <a:t>The response of a single bolt in shear is shown in Fig. 4.2 for both A325 and A490 bolts. The type of test illustrated is done using connecting plates that are loaded in compression. It should be noted that there is little, if any, portion of the response that can be described as linear. Thus, the best measure of the shear capacity of a bolt is its ultimate shear strength. The use of some so-called bolt yield strength is not appropriate. The tests show that the shear strength of a bolt is directly related to its ultimate tensile strength, as would be expected. It is found (Kulak et al, 1987) that the mean value of the ratio of bolt shear strength to bolt tensile strength is 0.62, standard deviation 0.03. An obvious question arising from the bolt shear tests is whether the level of pretension in the bolt affects the results. Test results are clear on this point: the level of pretension present initially in the bolt does not affect the ultimate shear strength of the bolt. This is because the very small elongations used to introduce the pretension are released as the bolt undergoes shearing deformation. Both test results of shear strength for various levels of initial pretension and bolt tension measurements taken during the test support the conclusion that bolt pretensions are essentially zero as the ultimate shear strength of the bolt is reached. This has implications for inspection, among other things. If the capacity of a connection is based on the ultimate shear strength of the bolts, as it is in a so-called bearing-type connection, then inspection for pretension is pointless, even for those cases where the bolts were </a:t>
            </a:r>
            <a:r>
              <a:rPr lang="en-US" sz="1000" b="0" i="0" u="none" strike="noStrike" kern="1200" baseline="0" dirty="0" err="1">
                <a:solidFill>
                  <a:schemeClr val="tx1"/>
                </a:solidFill>
                <a:latin typeface="Times New Roman" panose="02020603050405020304" pitchFamily="18" charset="0"/>
                <a:ea typeface="+mn-ea"/>
                <a:cs typeface="+mn-cs"/>
              </a:rPr>
              <a:t>pretensioned</a:t>
            </a:r>
            <a:r>
              <a:rPr lang="en-US" sz="1000" b="0" i="0" u="none" strike="noStrike" kern="1200" baseline="0" dirty="0">
                <a:solidFill>
                  <a:schemeClr val="tx1"/>
                </a:solidFill>
                <a:latin typeface="Times New Roman" panose="02020603050405020304" pitchFamily="18" charset="0"/>
                <a:ea typeface="+mn-ea"/>
                <a:cs typeface="+mn-cs"/>
              </a:rPr>
              <a:t>.</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G.L. Kulak, J.W. Fisher, and J.A.H. </a:t>
            </a:r>
            <a:r>
              <a:rPr lang="en-US" sz="1000" b="0" i="0" u="none" strike="noStrike" kern="1200" baseline="0" dirty="0" err="1">
                <a:solidFill>
                  <a:schemeClr val="tx1"/>
                </a:solidFill>
                <a:latin typeface="Times New Roman" panose="02020603050405020304" pitchFamily="18" charset="0"/>
                <a:ea typeface="+mn-ea"/>
                <a:cs typeface="+mn-cs"/>
              </a:rPr>
              <a:t>Struik</a:t>
            </a:r>
            <a:r>
              <a:rPr lang="en-US" sz="1000" b="0" i="0" u="none" strike="noStrike" kern="1200" baseline="0" dirty="0">
                <a:solidFill>
                  <a:schemeClr val="tx1"/>
                </a:solidFill>
                <a:latin typeface="Times New Roman" panose="02020603050405020304" pitchFamily="18" charset="0"/>
                <a:ea typeface="+mn-ea"/>
                <a:cs typeface="+mn-cs"/>
              </a:rPr>
              <a:t>, </a:t>
            </a:r>
            <a:r>
              <a:rPr lang="en-US" sz="1000" b="0" i="1" u="none" strike="noStrike" kern="1200" baseline="0" dirty="0">
                <a:solidFill>
                  <a:schemeClr val="tx1"/>
                </a:solidFill>
                <a:latin typeface="Times New Roman" panose="02020603050405020304" pitchFamily="18" charset="0"/>
                <a:ea typeface="+mn-ea"/>
                <a:cs typeface="+mn-cs"/>
              </a:rPr>
              <a:t>Guide to Design Criteria for Bolted and Riveted Joints</a:t>
            </a:r>
            <a:r>
              <a:rPr lang="en-US" sz="1000" b="0" i="0" u="none" strike="noStrike" kern="1200" baseline="0" dirty="0">
                <a:solidFill>
                  <a:schemeClr val="tx1"/>
                </a:solidFill>
                <a:latin typeface="Times New Roman" panose="02020603050405020304" pitchFamily="18" charset="0"/>
                <a:ea typeface="+mn-ea"/>
                <a:cs typeface="+mn-cs"/>
              </a:rPr>
              <a:t>,</a:t>
            </a:r>
          </a:p>
          <a:p>
            <a:r>
              <a:rPr lang="en-US" sz="1000" b="0" i="0" u="none" strike="noStrike" kern="1200" baseline="0" dirty="0">
                <a:solidFill>
                  <a:schemeClr val="tx1"/>
                </a:solidFill>
                <a:latin typeface="Times New Roman" panose="02020603050405020304" pitchFamily="18" charset="0"/>
                <a:ea typeface="+mn-ea"/>
                <a:cs typeface="+mn-cs"/>
              </a:rPr>
              <a:t>Second Edition, John Wiley, New York, 1987.</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1" u="none" strike="noStrike" kern="1200" baseline="0" dirty="0">
                <a:solidFill>
                  <a:schemeClr val="tx1"/>
                </a:solidFill>
                <a:latin typeface="Times New Roman" panose="02020603050405020304" pitchFamily="18" charset="0"/>
                <a:ea typeface="+mn-ea"/>
                <a:cs typeface="+mn-cs"/>
              </a:rPr>
              <a:t>Reference: AISC Design Guide 17</a:t>
            </a:r>
            <a:endParaRPr lang="en-US" i="1"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73</a:t>
            </a:fld>
            <a:endParaRPr lang="en-US" altLang="en-US"/>
          </a:p>
        </p:txBody>
      </p:sp>
    </p:spTree>
    <p:extLst>
      <p:ext uri="{BB962C8B-B14F-4D97-AF65-F5344CB8AC3E}">
        <p14:creationId xmlns:p14="http://schemas.microsoft.com/office/powerpoint/2010/main" val="85516649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The values of nominal shear strength in Table J3.2 were obtained as outlined</a:t>
            </a:r>
            <a:r>
              <a:rPr lang="en-US" baseline="0" dirty="0"/>
              <a:t> below</a:t>
            </a:r>
            <a:r>
              <a:rPr lang="en-US" dirty="0"/>
              <a:t>.</a:t>
            </a:r>
            <a:r>
              <a:rPr lang="en-US" baseline="0" dirty="0"/>
              <a:t> The bolt shear capacity is the nominal stress strength times the area of the bolt. Instead of adjusting the area of the bolt based on with or without threads in the shear plane, the nominal stress is adjusted and the area of the bolt, A</a:t>
            </a:r>
            <a:r>
              <a:rPr lang="en-US" baseline="-25000" dirty="0"/>
              <a:t>b</a:t>
            </a:r>
            <a:r>
              <a:rPr lang="en-US" baseline="0" dirty="0"/>
              <a:t>, does not change.</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The factor 0.563 from the table accounts for the effect of a shear/tension ratio of 0.625 and a 0.90 length reduction factor. The factor of 0.45 is 80% of 0.563, which accounts for the reduced area of the threaded portion of the fastener when the threads are not excluded from the shear plane. The initial reduction factor of 0.90 is imposed on connections with lengths up to and including 38 in. (950 mm). </a:t>
            </a:r>
            <a:endParaRPr lang="en-US" baseline="0"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74</a:t>
            </a:fld>
            <a:endParaRPr lang="en-US" altLang="en-US"/>
          </a:p>
        </p:txBody>
      </p:sp>
    </p:spTree>
    <p:extLst>
      <p:ext uri="{BB962C8B-B14F-4D97-AF65-F5344CB8AC3E}">
        <p14:creationId xmlns:p14="http://schemas.microsoft.com/office/powerpoint/2010/main" val="176412819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75</a:t>
            </a:fld>
            <a:endParaRPr lang="en-US" altLang="en-US"/>
          </a:p>
        </p:txBody>
      </p:sp>
    </p:spTree>
    <p:extLst>
      <p:ext uri="{BB962C8B-B14F-4D97-AF65-F5344CB8AC3E}">
        <p14:creationId xmlns:p14="http://schemas.microsoft.com/office/powerpoint/2010/main" val="357842547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The member limit states previously checked for the single angle must also be checked for the gusset plate properties. This includes bearing and </a:t>
            </a:r>
            <a:r>
              <a:rPr lang="en-US" baseline="0" dirty="0" err="1"/>
              <a:t>tearout</a:t>
            </a:r>
            <a:r>
              <a:rPr lang="en-US" baseline="0" dirty="0"/>
              <a:t> at bolt holes. Bearing (shown on left) and </a:t>
            </a:r>
            <a:r>
              <a:rPr lang="en-US" baseline="0" dirty="0" err="1"/>
              <a:t>tearout</a:t>
            </a:r>
            <a:r>
              <a:rPr lang="en-US" baseline="0" dirty="0"/>
              <a:t> (shown on right).</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76</a:t>
            </a:fld>
            <a:endParaRPr lang="en-US" altLang="en-US"/>
          </a:p>
        </p:txBody>
      </p:sp>
    </p:spTree>
    <p:extLst>
      <p:ext uri="{BB962C8B-B14F-4D97-AF65-F5344CB8AC3E}">
        <p14:creationId xmlns:p14="http://schemas.microsoft.com/office/powerpoint/2010/main" val="281706789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Any possible block shear conditions must be considered. Each possible block shear pattern must be evaluated to determine what controls. Section 7 shows block shear.</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77</a:t>
            </a:fld>
            <a:endParaRPr lang="en-US" altLang="en-US"/>
          </a:p>
        </p:txBody>
      </p:sp>
    </p:spTree>
    <p:extLst>
      <p:ext uri="{BB962C8B-B14F-4D97-AF65-F5344CB8AC3E}">
        <p14:creationId xmlns:p14="http://schemas.microsoft.com/office/powerpoint/2010/main" val="238540771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Again, must check member limit states for the plate. This includes tensile rupture.</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78</a:t>
            </a:fld>
            <a:endParaRPr lang="en-US" altLang="en-US"/>
          </a:p>
        </p:txBody>
      </p:sp>
    </p:spTree>
    <p:extLst>
      <p:ext uri="{BB962C8B-B14F-4D97-AF65-F5344CB8AC3E}">
        <p14:creationId xmlns:p14="http://schemas.microsoft.com/office/powerpoint/2010/main" val="29115144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Again, must check member limit states for the plate. This includes tensile yielding.</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79</a:t>
            </a:fld>
            <a:endParaRPr lang="en-US" altLang="en-US"/>
          </a:p>
        </p:txBody>
      </p:sp>
    </p:spTree>
    <p:extLst>
      <p:ext uri="{BB962C8B-B14F-4D97-AF65-F5344CB8AC3E}">
        <p14:creationId xmlns:p14="http://schemas.microsoft.com/office/powerpoint/2010/main" val="269904876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Tension rupture (i.e., shear failure on the effective throat) in the weld must be considered.</a:t>
            </a:r>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In this case, because a double-sided weld is shown, both sides would be included in the calculation of the effective area of the weld.</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80</a:t>
            </a:fld>
            <a:endParaRPr lang="en-US" altLang="en-US"/>
          </a:p>
        </p:txBody>
      </p:sp>
    </p:spTree>
    <p:extLst>
      <p:ext uri="{BB962C8B-B14F-4D97-AF65-F5344CB8AC3E}">
        <p14:creationId xmlns:p14="http://schemas.microsoft.com/office/powerpoint/2010/main" val="3691180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a:t>
            </a:fld>
            <a:endParaRPr lang="en-US" altLang="en-US"/>
          </a:p>
        </p:txBody>
      </p:sp>
    </p:spTree>
    <p:extLst>
      <p:ext uri="{BB962C8B-B14F-4D97-AF65-F5344CB8AC3E}">
        <p14:creationId xmlns:p14="http://schemas.microsoft.com/office/powerpoint/2010/main" val="376366550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81</a:t>
            </a:fld>
            <a:endParaRPr lang="en-US" altLang="en-US"/>
          </a:p>
        </p:txBody>
      </p:sp>
    </p:spTree>
    <p:extLst>
      <p:ext uri="{BB962C8B-B14F-4D97-AF65-F5344CB8AC3E}">
        <p14:creationId xmlns:p14="http://schemas.microsoft.com/office/powerpoint/2010/main" val="33711452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Rupture of the weld will occur along the failure plane, which is also known as the effective throat. The effective area over which this shear plane occurs is equal to the effective length of the weld multiplied by the effective throat.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83</a:t>
            </a:fld>
            <a:endParaRPr lang="en-US" altLang="en-US"/>
          </a:p>
        </p:txBody>
      </p:sp>
    </p:spTree>
    <p:extLst>
      <p:ext uri="{BB962C8B-B14F-4D97-AF65-F5344CB8AC3E}">
        <p14:creationId xmlns:p14="http://schemas.microsoft.com/office/powerpoint/2010/main" val="95447473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l-GR" dirty="0">
                <a:latin typeface="Times New Roman" panose="02020603050405020304" pitchFamily="18" charset="0"/>
                <a:cs typeface="Times New Roman" panose="02020603050405020304" pitchFamily="18" charset="0"/>
              </a:rPr>
              <a:t>ϕ</a:t>
            </a:r>
            <a:r>
              <a:rPr lang="en-US" dirty="0"/>
              <a:t>R</a:t>
            </a:r>
            <a:r>
              <a:rPr lang="en-US" baseline="-25000" dirty="0"/>
              <a:t>n</a:t>
            </a:r>
            <a:r>
              <a:rPr lang="en-US" dirty="0"/>
              <a:t> = 1.392DL is a quick</a:t>
            </a:r>
            <a:r>
              <a:rPr lang="en-US" baseline="0" dirty="0"/>
              <a:t> way of calculating the weld strength of an E70xx weld. D is the number of 1/16</a:t>
            </a:r>
            <a:r>
              <a:rPr lang="en-US" baseline="30000" dirty="0"/>
              <a:t>th</a:t>
            </a:r>
            <a:r>
              <a:rPr lang="en-US" baseline="0" dirty="0"/>
              <a:t> thickness of weld, and L is the effective length of the weld.</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84</a:t>
            </a:fld>
            <a:endParaRPr lang="en-US" altLang="en-US"/>
          </a:p>
        </p:txBody>
      </p:sp>
    </p:spTree>
    <p:extLst>
      <p:ext uri="{BB962C8B-B14F-4D97-AF65-F5344CB8AC3E}">
        <p14:creationId xmlns:p14="http://schemas.microsoft.com/office/powerpoint/2010/main" val="164934405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Finally,</a:t>
            </a:r>
            <a:r>
              <a:rPr lang="en-US" altLang="en-US" baseline="0" dirty="0"/>
              <a:t> additional limit states beyond those just reviewed that were pertinent to the connection shown, will be reviewed.</a:t>
            </a:r>
          </a:p>
          <a:p>
            <a:endParaRPr lang="en-US" altLang="en-US" baseline="0" dirty="0"/>
          </a:p>
          <a:p>
            <a:r>
              <a:rPr lang="en-US" altLang="en-US" baseline="0" dirty="0"/>
              <a:t>Note: if you’re choosing to only spend a few days on connections, you may want to skip over these additional limit states as they are less prevalent.</a:t>
            </a:r>
            <a:endParaRPr lang="en-US" alt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85</a:t>
            </a:fld>
            <a:endParaRPr lang="en-US" altLang="en-US"/>
          </a:p>
        </p:txBody>
      </p:sp>
    </p:spTree>
    <p:extLst>
      <p:ext uri="{BB962C8B-B14F-4D97-AF65-F5344CB8AC3E}">
        <p14:creationId xmlns:p14="http://schemas.microsoft.com/office/powerpoint/2010/main" val="255774872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86</a:t>
            </a:fld>
            <a:endParaRPr lang="en-US" altLang="en-US"/>
          </a:p>
        </p:txBody>
      </p:sp>
    </p:spTree>
    <p:extLst>
      <p:ext uri="{BB962C8B-B14F-4D97-AF65-F5344CB8AC3E}">
        <p14:creationId xmlns:p14="http://schemas.microsoft.com/office/powerpoint/2010/main" val="309947058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a:p>
            <a:r>
              <a:rPr lang="en-US" i="1" dirty="0"/>
              <a:t>Reference: AISC Design</a:t>
            </a:r>
            <a:r>
              <a:rPr lang="en-US" i="1" baseline="0" dirty="0"/>
              <a:t> Guide 17</a:t>
            </a:r>
            <a:endParaRPr lang="en-US" i="1"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87</a:t>
            </a:fld>
            <a:endParaRPr lang="en-US" altLang="en-US"/>
          </a:p>
        </p:txBody>
      </p:sp>
    </p:spTree>
    <p:extLst>
      <p:ext uri="{BB962C8B-B14F-4D97-AF65-F5344CB8AC3E}">
        <p14:creationId xmlns:p14="http://schemas.microsoft.com/office/powerpoint/2010/main" val="259033889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1" u="none" strike="noStrike" kern="1200" baseline="0" dirty="0">
                <a:solidFill>
                  <a:schemeClr val="tx1"/>
                </a:solidFill>
                <a:latin typeface="Times New Roman" panose="02020603050405020304" pitchFamily="18" charset="0"/>
                <a:ea typeface="+mn-ea"/>
                <a:cs typeface="+mn-cs"/>
              </a:rPr>
              <a:t>From AISC Design Guide 17: </a:t>
            </a:r>
          </a:p>
          <a:p>
            <a:r>
              <a:rPr lang="en-US" sz="1000" b="0" i="0" u="none" strike="noStrike" kern="1200" baseline="0" dirty="0">
                <a:solidFill>
                  <a:schemeClr val="tx1"/>
                </a:solidFill>
                <a:latin typeface="Times New Roman" panose="02020603050405020304" pitchFamily="18" charset="0"/>
                <a:ea typeface="+mn-ea"/>
                <a:cs typeface="+mn-cs"/>
              </a:rPr>
              <a:t>The nominal tensile strength of a threaded fastener (R</a:t>
            </a:r>
            <a:r>
              <a:rPr lang="en-US" sz="1000" b="0" i="0" u="none" strike="noStrike" kern="1200" baseline="-25000" dirty="0">
                <a:solidFill>
                  <a:schemeClr val="tx1"/>
                </a:solidFill>
                <a:latin typeface="Times New Roman" panose="02020603050405020304" pitchFamily="18" charset="0"/>
                <a:ea typeface="+mn-ea"/>
                <a:cs typeface="+mn-cs"/>
              </a:rPr>
              <a:t>n</a:t>
            </a:r>
            <a:r>
              <a:rPr lang="en-US" sz="1000" b="0" i="0" u="none" strike="noStrike" kern="1200" baseline="0" dirty="0">
                <a:solidFill>
                  <a:schemeClr val="tx1"/>
                </a:solidFill>
                <a:latin typeface="Times New Roman" panose="02020603050405020304" pitchFamily="18" charset="0"/>
                <a:ea typeface="+mn-ea"/>
                <a:cs typeface="+mn-cs"/>
              </a:rPr>
              <a:t> ) should be the product of the ultimate tensile strength of the bolt (F</a:t>
            </a:r>
            <a:r>
              <a:rPr lang="en-US" sz="1000" b="0" i="0" u="none" strike="noStrike" kern="1200" baseline="-25000" dirty="0">
                <a:solidFill>
                  <a:schemeClr val="tx1"/>
                </a:solidFill>
                <a:latin typeface="Times New Roman" panose="02020603050405020304" pitchFamily="18" charset="0"/>
                <a:ea typeface="+mn-ea"/>
                <a:cs typeface="+mn-cs"/>
              </a:rPr>
              <a:t>u</a:t>
            </a:r>
            <a:r>
              <a:rPr lang="en-US" sz="1000" b="0" i="0" u="none" strike="noStrike" kern="1200" baseline="0" dirty="0">
                <a:solidFill>
                  <a:schemeClr val="tx1"/>
                </a:solidFill>
                <a:latin typeface="Times New Roman" panose="02020603050405020304" pitchFamily="18" charset="0"/>
                <a:ea typeface="+mn-ea"/>
                <a:cs typeface="+mn-cs"/>
              </a:rPr>
              <a:t> ) and some cross-sectional area through the threads. The area used is a defined area, the tensile stress area ( </a:t>
            </a:r>
            <a:r>
              <a:rPr lang="en-US" sz="1000" b="0" i="0" u="none" strike="noStrike" kern="1200" baseline="0" dirty="0" err="1">
                <a:solidFill>
                  <a:schemeClr val="tx1"/>
                </a:solidFill>
                <a:latin typeface="Times New Roman" panose="02020603050405020304" pitchFamily="18" charset="0"/>
                <a:ea typeface="+mn-ea"/>
                <a:cs typeface="+mn-cs"/>
              </a:rPr>
              <a:t>A</a:t>
            </a:r>
            <a:r>
              <a:rPr lang="en-US" sz="1000" b="0" i="0" u="none" strike="noStrike" kern="1200" baseline="-25000" dirty="0" err="1">
                <a:solidFill>
                  <a:schemeClr val="tx1"/>
                </a:solidFill>
                <a:latin typeface="Times New Roman" panose="02020603050405020304" pitchFamily="18" charset="0"/>
                <a:ea typeface="+mn-ea"/>
                <a:cs typeface="+mn-cs"/>
              </a:rPr>
              <a:t>st</a:t>
            </a:r>
            <a:r>
              <a:rPr lang="en-US" sz="1000" b="0" i="0" u="none" strike="noStrike" kern="1200" baseline="0" dirty="0">
                <a:solidFill>
                  <a:schemeClr val="tx1"/>
                </a:solidFill>
                <a:latin typeface="Times New Roman" panose="02020603050405020304" pitchFamily="18" charset="0"/>
                <a:ea typeface="+mn-ea"/>
                <a:cs typeface="+mn-cs"/>
              </a:rPr>
              <a:t> ), that is somewhere between the area taken through the thread root and the area of the bolt corresponding to the nominal diameter. Rather than have the designer calculate the area </a:t>
            </a:r>
            <a:r>
              <a:rPr lang="en-US" sz="1000" b="0" i="0" u="none" strike="noStrike" kern="1200" baseline="0" dirty="0" err="1">
                <a:solidFill>
                  <a:schemeClr val="tx1"/>
                </a:solidFill>
                <a:latin typeface="Times New Roman" panose="02020603050405020304" pitchFamily="18" charset="0"/>
                <a:ea typeface="+mn-ea"/>
                <a:cs typeface="+mn-cs"/>
              </a:rPr>
              <a:t>A</a:t>
            </a:r>
            <a:r>
              <a:rPr lang="en-US" sz="1000" b="0" i="0" u="none" strike="noStrike" kern="1200" baseline="-25000" dirty="0" err="1">
                <a:solidFill>
                  <a:schemeClr val="tx1"/>
                </a:solidFill>
                <a:latin typeface="Times New Roman" panose="02020603050405020304" pitchFamily="18" charset="0"/>
                <a:ea typeface="+mn-ea"/>
                <a:cs typeface="+mn-cs"/>
              </a:rPr>
              <a:t>st</a:t>
            </a:r>
            <a:r>
              <a:rPr lang="en-US" sz="1000" b="0" i="0" u="none" strike="noStrike" kern="1200" baseline="0" dirty="0">
                <a:solidFill>
                  <a:schemeClr val="tx1"/>
                </a:solidFill>
                <a:latin typeface="Times New Roman" panose="02020603050405020304" pitchFamily="18" charset="0"/>
                <a:ea typeface="+mn-ea"/>
                <a:cs typeface="+mn-cs"/>
              </a:rPr>
              <a:t> , the LRFD Specification uses an average value of this area for bolts of the usual structural sizes corresponding to the bolt diameter—0.75 times the area corresponding to the nominal bolt diameter. Thus, the nominal tensile strength F</a:t>
            </a:r>
            <a:r>
              <a:rPr lang="en-US" sz="1000" b="0" i="0" u="none" strike="noStrike" kern="1200" baseline="-25000" dirty="0">
                <a:solidFill>
                  <a:schemeClr val="tx1"/>
                </a:solidFill>
                <a:latin typeface="Times New Roman" panose="02020603050405020304" pitchFamily="18" charset="0"/>
                <a:ea typeface="+mn-ea"/>
                <a:cs typeface="+mn-cs"/>
              </a:rPr>
              <a:t>u</a:t>
            </a:r>
            <a:r>
              <a:rPr lang="en-US" sz="1000" b="0" i="0" u="none" strike="noStrike" kern="1200" baseline="0" dirty="0">
                <a:solidFill>
                  <a:schemeClr val="tx1"/>
                </a:solidFill>
                <a:latin typeface="Times New Roman" panose="02020603050405020304" pitchFamily="18" charset="0"/>
                <a:ea typeface="+mn-ea"/>
                <a:cs typeface="+mn-cs"/>
              </a:rPr>
              <a:t> </a:t>
            </a:r>
            <a:r>
              <a:rPr lang="en-US" sz="1000" b="0" i="0" u="none" strike="noStrike" kern="1200" baseline="0" dirty="0" err="1">
                <a:solidFill>
                  <a:schemeClr val="tx1"/>
                </a:solidFill>
                <a:latin typeface="Times New Roman" panose="02020603050405020304" pitchFamily="18" charset="0"/>
                <a:ea typeface="+mn-ea"/>
                <a:cs typeface="+mn-cs"/>
              </a:rPr>
              <a:t>A</a:t>
            </a:r>
            <a:r>
              <a:rPr lang="en-US" sz="1000" b="0" i="0" u="none" strike="noStrike" kern="1200" baseline="-25000" dirty="0" err="1">
                <a:solidFill>
                  <a:schemeClr val="tx1"/>
                </a:solidFill>
                <a:latin typeface="Times New Roman" panose="02020603050405020304" pitchFamily="18" charset="0"/>
                <a:ea typeface="+mn-ea"/>
                <a:cs typeface="+mn-cs"/>
              </a:rPr>
              <a:t>st</a:t>
            </a:r>
            <a:r>
              <a:rPr lang="en-US" sz="1000" b="0" i="0" u="none" strike="noStrike" kern="1200" baseline="0" dirty="0">
                <a:solidFill>
                  <a:schemeClr val="tx1"/>
                </a:solidFill>
                <a:latin typeface="Times New Roman" panose="02020603050405020304" pitchFamily="18" charset="0"/>
                <a:ea typeface="+mn-ea"/>
                <a:cs typeface="+mn-cs"/>
              </a:rPr>
              <a:t> can be expressed as F</a:t>
            </a:r>
            <a:r>
              <a:rPr lang="en-US" sz="1000" b="0" i="0" u="none" strike="noStrike" kern="1200" baseline="-25000" dirty="0">
                <a:solidFill>
                  <a:schemeClr val="tx1"/>
                </a:solidFill>
                <a:latin typeface="Times New Roman" panose="02020603050405020304" pitchFamily="18" charset="0"/>
                <a:ea typeface="+mn-ea"/>
                <a:cs typeface="+mn-cs"/>
              </a:rPr>
              <a:t>u</a:t>
            </a:r>
            <a:r>
              <a:rPr lang="en-US" sz="1000" b="0" i="0" u="none" strike="noStrike" kern="1200" baseline="0" dirty="0">
                <a:solidFill>
                  <a:schemeClr val="tx1"/>
                </a:solidFill>
                <a:latin typeface="Times New Roman" panose="02020603050405020304" pitchFamily="18" charset="0"/>
                <a:ea typeface="+mn-ea"/>
                <a:cs typeface="+mn-cs"/>
              </a:rPr>
              <a:t> (0.75A</a:t>
            </a:r>
            <a:r>
              <a:rPr lang="en-US" sz="1000" b="0" i="0" u="none" strike="noStrike" kern="1200" baseline="-25000" dirty="0">
                <a:solidFill>
                  <a:schemeClr val="tx1"/>
                </a:solidFill>
                <a:latin typeface="Times New Roman" panose="02020603050405020304" pitchFamily="18" charset="0"/>
                <a:ea typeface="+mn-ea"/>
                <a:cs typeface="+mn-cs"/>
              </a:rPr>
              <a:t>b</a:t>
            </a:r>
            <a:r>
              <a:rPr lang="en-US" sz="1000" b="0" i="0" u="none" strike="noStrike" kern="1200" baseline="0" dirty="0">
                <a:solidFill>
                  <a:schemeClr val="tx1"/>
                </a:solidFill>
                <a:latin typeface="Times New Roman" panose="02020603050405020304" pitchFamily="18" charset="0"/>
                <a:ea typeface="+mn-ea"/>
                <a:cs typeface="+mn-cs"/>
              </a:rPr>
              <a:t> ) . The nominal tensile strength is written as F</a:t>
            </a:r>
            <a:r>
              <a:rPr lang="en-US" sz="1000" b="0" i="0" u="none" strike="noStrike" kern="1200" baseline="-25000" dirty="0">
                <a:solidFill>
                  <a:schemeClr val="tx1"/>
                </a:solidFill>
                <a:latin typeface="Times New Roman" panose="02020603050405020304" pitchFamily="18" charset="0"/>
                <a:ea typeface="+mn-ea"/>
                <a:cs typeface="+mn-cs"/>
              </a:rPr>
              <a:t>t</a:t>
            </a:r>
            <a:r>
              <a:rPr lang="en-US" sz="1000" b="0" i="0" u="none" strike="noStrike" kern="1200" baseline="0" dirty="0">
                <a:solidFill>
                  <a:schemeClr val="tx1"/>
                </a:solidFill>
                <a:latin typeface="Times New Roman" panose="02020603050405020304" pitchFamily="18" charset="0"/>
                <a:ea typeface="+mn-ea"/>
                <a:cs typeface="+mn-cs"/>
              </a:rPr>
              <a:t> A</a:t>
            </a:r>
            <a:r>
              <a:rPr lang="en-US" sz="1000" b="0" i="0" u="none" strike="noStrike" kern="1200" baseline="-25000" dirty="0">
                <a:solidFill>
                  <a:schemeClr val="tx1"/>
                </a:solidFill>
                <a:latin typeface="Times New Roman" panose="02020603050405020304" pitchFamily="18" charset="0"/>
                <a:ea typeface="+mn-ea"/>
                <a:cs typeface="+mn-cs"/>
              </a:rPr>
              <a:t>b</a:t>
            </a:r>
            <a:r>
              <a:rPr lang="en-US" sz="1000" b="0" i="0" u="none" strike="noStrike" kern="1200" baseline="0" dirty="0">
                <a:solidFill>
                  <a:schemeClr val="tx1"/>
                </a:solidFill>
                <a:latin typeface="Times New Roman" panose="02020603050405020304" pitchFamily="18" charset="0"/>
                <a:ea typeface="+mn-ea"/>
                <a:cs typeface="+mn-cs"/>
              </a:rPr>
              <a:t>. Equating these two expressions, it is seen that F</a:t>
            </a:r>
            <a:r>
              <a:rPr lang="en-US" sz="1000" b="0" i="0" u="none" strike="noStrike" kern="1200" baseline="-25000" dirty="0">
                <a:solidFill>
                  <a:schemeClr val="tx1"/>
                </a:solidFill>
                <a:latin typeface="Times New Roman" panose="02020603050405020304" pitchFamily="18" charset="0"/>
                <a:ea typeface="+mn-ea"/>
                <a:cs typeface="+mn-cs"/>
              </a:rPr>
              <a:t>t</a:t>
            </a:r>
            <a:r>
              <a:rPr lang="en-US" sz="1000" b="0" i="0" u="none" strike="noStrike" kern="1200" baseline="0" dirty="0">
                <a:solidFill>
                  <a:schemeClr val="tx1"/>
                </a:solidFill>
                <a:latin typeface="Times New Roman" panose="02020603050405020304" pitchFamily="18" charset="0"/>
                <a:ea typeface="+mn-ea"/>
                <a:cs typeface="+mn-cs"/>
              </a:rPr>
              <a:t> = 0.75 F</a:t>
            </a:r>
            <a:r>
              <a:rPr lang="en-US" sz="1000" b="0" i="0" u="none" strike="noStrike" kern="1200" baseline="-25000" dirty="0">
                <a:solidFill>
                  <a:schemeClr val="tx1"/>
                </a:solidFill>
                <a:latin typeface="Times New Roman" panose="02020603050405020304" pitchFamily="18" charset="0"/>
                <a:ea typeface="+mn-ea"/>
                <a:cs typeface="+mn-cs"/>
              </a:rPr>
              <a:t>u</a:t>
            </a:r>
            <a:r>
              <a:rPr lang="en-US" sz="1000" b="0" i="0" u="none" strike="noStrike" kern="1200" baseline="0" dirty="0">
                <a:solidFill>
                  <a:schemeClr val="tx1"/>
                </a:solidFill>
                <a:latin typeface="Times New Roman" panose="02020603050405020304" pitchFamily="18" charset="0"/>
                <a:ea typeface="+mn-ea"/>
                <a:cs typeface="+mn-cs"/>
              </a:rPr>
              <a:t> . Recall that the ultimate tensile strengths of A325 and A490 bolts are 120 </a:t>
            </a:r>
            <a:r>
              <a:rPr lang="en-US" sz="1000" b="0" i="0" u="none" strike="noStrike" kern="1200" baseline="0" dirty="0" err="1">
                <a:solidFill>
                  <a:schemeClr val="tx1"/>
                </a:solidFill>
                <a:latin typeface="Times New Roman" panose="02020603050405020304" pitchFamily="18" charset="0"/>
                <a:ea typeface="+mn-ea"/>
                <a:cs typeface="+mn-cs"/>
              </a:rPr>
              <a:t>ksi</a:t>
            </a:r>
            <a:r>
              <a:rPr lang="en-US" sz="1000" b="0" i="0" u="none" strike="noStrike" kern="1200" baseline="0" dirty="0">
                <a:solidFill>
                  <a:schemeClr val="tx1"/>
                </a:solidFill>
                <a:latin typeface="Times New Roman" panose="02020603050405020304" pitchFamily="18" charset="0"/>
                <a:ea typeface="+mn-ea"/>
                <a:cs typeface="+mn-cs"/>
              </a:rPr>
              <a:t> and 150 </a:t>
            </a:r>
            <a:r>
              <a:rPr lang="en-US" sz="1000" b="0" i="0" u="none" strike="noStrike" kern="1200" baseline="0" dirty="0" err="1">
                <a:solidFill>
                  <a:schemeClr val="tx1"/>
                </a:solidFill>
                <a:latin typeface="Times New Roman" panose="02020603050405020304" pitchFamily="18" charset="0"/>
                <a:ea typeface="+mn-ea"/>
                <a:cs typeface="+mn-cs"/>
              </a:rPr>
              <a:t>ksi</a:t>
            </a:r>
            <a:r>
              <a:rPr lang="en-US" sz="1000" b="0" i="0" u="none" strike="noStrike" kern="1200" baseline="0" dirty="0">
                <a:solidFill>
                  <a:schemeClr val="tx1"/>
                </a:solidFill>
                <a:latin typeface="Times New Roman" panose="02020603050405020304" pitchFamily="18" charset="0"/>
                <a:ea typeface="+mn-ea"/>
                <a:cs typeface="+mn-cs"/>
              </a:rPr>
              <a:t>, respectively. Application of the 0.75 multiplier to change nominal bolt cross-sectional area to tensile stress area gives adjusted stresses ( F</a:t>
            </a:r>
            <a:r>
              <a:rPr lang="en-US" sz="1000" b="0" i="0" u="none" strike="noStrike" kern="1200" baseline="-25000" dirty="0">
                <a:solidFill>
                  <a:schemeClr val="tx1"/>
                </a:solidFill>
                <a:latin typeface="Times New Roman" panose="02020603050405020304" pitchFamily="18" charset="0"/>
                <a:ea typeface="+mn-ea"/>
                <a:cs typeface="+mn-cs"/>
              </a:rPr>
              <a:t>t</a:t>
            </a:r>
            <a:r>
              <a:rPr lang="en-US" sz="1000" b="0" i="0" u="none" strike="noStrike" kern="1200" baseline="0" dirty="0">
                <a:solidFill>
                  <a:schemeClr val="tx1"/>
                </a:solidFill>
                <a:latin typeface="Times New Roman" panose="02020603050405020304" pitchFamily="18" charset="0"/>
                <a:ea typeface="+mn-ea"/>
                <a:cs typeface="+mn-cs"/>
              </a:rPr>
              <a:t> ) of 90 </a:t>
            </a:r>
            <a:r>
              <a:rPr lang="en-US" sz="1000" b="0" i="0" u="none" strike="noStrike" kern="1200" baseline="0" dirty="0" err="1">
                <a:solidFill>
                  <a:schemeClr val="tx1"/>
                </a:solidFill>
                <a:latin typeface="Times New Roman" panose="02020603050405020304" pitchFamily="18" charset="0"/>
                <a:ea typeface="+mn-ea"/>
                <a:cs typeface="+mn-cs"/>
              </a:rPr>
              <a:t>ksi</a:t>
            </a:r>
            <a:r>
              <a:rPr lang="en-US" sz="1000" b="0" i="0" u="none" strike="noStrike" kern="1200" baseline="0" dirty="0">
                <a:solidFill>
                  <a:schemeClr val="tx1"/>
                </a:solidFill>
                <a:latin typeface="Times New Roman" panose="02020603050405020304" pitchFamily="18" charset="0"/>
                <a:ea typeface="+mn-ea"/>
                <a:cs typeface="+mn-cs"/>
              </a:rPr>
              <a:t> and 113 </a:t>
            </a:r>
            <a:r>
              <a:rPr lang="en-US" sz="1000" b="0" i="0" u="none" strike="noStrike" kern="1200" baseline="0" dirty="0" err="1">
                <a:solidFill>
                  <a:schemeClr val="tx1"/>
                </a:solidFill>
                <a:latin typeface="Times New Roman" panose="02020603050405020304" pitchFamily="18" charset="0"/>
                <a:ea typeface="+mn-ea"/>
                <a:cs typeface="+mn-cs"/>
              </a:rPr>
              <a:t>ksi</a:t>
            </a:r>
            <a:r>
              <a:rPr lang="en-US" sz="1000" b="0" i="0" u="none" strike="noStrike" kern="1200" baseline="0" dirty="0">
                <a:solidFill>
                  <a:schemeClr val="tx1"/>
                </a:solidFill>
                <a:latin typeface="Times New Roman" panose="02020603050405020304" pitchFamily="18" charset="0"/>
                <a:ea typeface="+mn-ea"/>
                <a:cs typeface="+mn-cs"/>
              </a:rPr>
              <a:t> for A325 and A490 bolts, respectively. </a:t>
            </a: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88</a:t>
            </a:fld>
            <a:endParaRPr lang="en-US" altLang="en-US"/>
          </a:p>
        </p:txBody>
      </p:sp>
    </p:spTree>
    <p:extLst>
      <p:ext uri="{BB962C8B-B14F-4D97-AF65-F5344CB8AC3E}">
        <p14:creationId xmlns:p14="http://schemas.microsoft.com/office/powerpoint/2010/main" val="149356771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Connections may be loaded and oriented in such a way that bolts are subjected to both shear and tension.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90</a:t>
            </a:fld>
            <a:endParaRPr lang="en-US" altLang="en-US"/>
          </a:p>
        </p:txBody>
      </p:sp>
    </p:spTree>
    <p:extLst>
      <p:ext uri="{BB962C8B-B14F-4D97-AF65-F5344CB8AC3E}">
        <p14:creationId xmlns:p14="http://schemas.microsoft.com/office/powerpoint/2010/main" val="281313921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when the required stress, f, in either shear or tension, is less than or equal to 30% of the corresponding available stress, the effects of combined stress need not be investigated. Also note that Equations J3-3a and J3-3b can be rewritten so as to find a nominal shear stress, F′ </a:t>
            </a:r>
            <a:r>
              <a:rPr lang="en-US" baseline="-25000" dirty="0" err="1"/>
              <a:t>nv</a:t>
            </a:r>
            <a:r>
              <a:rPr lang="en-US" dirty="0"/>
              <a:t>, as a function of the required tensile stress, f</a:t>
            </a:r>
            <a:r>
              <a:rPr lang="en-US" baseline="-25000" dirty="0"/>
              <a:t>t</a:t>
            </a:r>
            <a:r>
              <a:rPr lang="en-US" dirty="0"/>
              <a:t>.</a:t>
            </a:r>
          </a:p>
          <a:p>
            <a:endParaRPr lang="en-US" sz="1000" b="0" i="0" u="none" strike="noStrike" kern="1200" baseline="0" dirty="0">
              <a:solidFill>
                <a:schemeClr val="tx1"/>
              </a:solidFill>
              <a:latin typeface="Times New Roman" panose="02020603050405020304" pitchFamily="18" charset="0"/>
              <a:ea typeface="+mn-ea"/>
              <a:cs typeface="+mn-cs"/>
            </a:endParaRPr>
          </a:p>
          <a:p>
            <a:endParaRPr lang="en-US" sz="1000" b="0" i="0" u="none" strike="noStrike" kern="1200" baseline="0" dirty="0">
              <a:solidFill>
                <a:schemeClr val="tx1"/>
              </a:solidFill>
              <a:latin typeface="Times New Roman" panose="02020603050405020304" pitchFamily="18" charset="0"/>
              <a:ea typeface="+mn-ea"/>
              <a:cs typeface="+mn-cs"/>
            </a:endParaRPr>
          </a:p>
          <a:p>
            <a:endParaRPr lang="en-US" sz="1000" b="0" i="0" u="none" strike="noStrike" kern="1200" baseline="0" dirty="0">
              <a:solidFill>
                <a:schemeClr val="tx1"/>
              </a:solidFill>
              <a:latin typeface="Times New Roman" panose="02020603050405020304" pitchFamily="18" charset="0"/>
              <a:ea typeface="+mn-ea"/>
              <a:cs typeface="+mn-cs"/>
            </a:endParaRPr>
          </a:p>
          <a:p>
            <a:endParaRPr lang="en-US" sz="1000" b="0" i="0" u="none" strike="noStrike" kern="1200" baseline="0" dirty="0">
              <a:solidFill>
                <a:schemeClr val="tx1"/>
              </a:solidFill>
              <a:latin typeface="Times New Roman" panose="02020603050405020304" pitchFamily="18" charset="0"/>
              <a:ea typeface="+mn-ea"/>
              <a:cs typeface="+mn-cs"/>
            </a:endParaRP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91</a:t>
            </a:fld>
            <a:endParaRPr lang="en-US" altLang="en-US"/>
          </a:p>
        </p:txBody>
      </p:sp>
    </p:spTree>
    <p:extLst>
      <p:ext uri="{BB962C8B-B14F-4D97-AF65-F5344CB8AC3E}">
        <p14:creationId xmlns:p14="http://schemas.microsoft.com/office/powerpoint/2010/main" val="402288269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0" i="1" dirty="0"/>
              <a:t>From</a:t>
            </a:r>
            <a:r>
              <a:rPr lang="en-US" b="0" i="1" baseline="0" dirty="0"/>
              <a:t> AISC Commentary, J3.7:</a:t>
            </a:r>
            <a:endParaRPr lang="en-US" b="0" i="1"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0" dirty="0"/>
              <a:t>Tests have shown that the strength of bearing fasteners subject to combined shear and tension resulting from externally applied forces can be closely defined by an ellipse (Kulak et al., 1987).  The relationship can be expressed as what</a:t>
            </a:r>
            <a:r>
              <a:rPr lang="en-US" b="0" baseline="0" dirty="0"/>
              <a:t> is shown in the slide.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0"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The elliptical relationship can be replaced, with only minor deviations, by three straight lines as shown</a:t>
            </a:r>
            <a:r>
              <a:rPr lang="en-US" baseline="0" dirty="0"/>
              <a:t> on next slide</a:t>
            </a:r>
            <a:r>
              <a:rPr lang="en-US" dirty="0"/>
              <a:t>. The sloped portion of the straight-line representation follows.</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This latter representation offers the advantage that no modification of either type of stress is required in the presence of fairly large magnitudes of the other type. </a:t>
            </a:r>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92</a:t>
            </a:fld>
            <a:endParaRPr lang="en-US" altLang="en-US"/>
          </a:p>
        </p:txBody>
      </p:sp>
    </p:spTree>
    <p:extLst>
      <p:ext uri="{BB962C8B-B14F-4D97-AF65-F5344CB8AC3E}">
        <p14:creationId xmlns:p14="http://schemas.microsoft.com/office/powerpoint/2010/main" val="199794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Welding</a:t>
            </a:r>
            <a:r>
              <a:rPr lang="en-US" baseline="0" dirty="0"/>
              <a:t> can be performed using a variety of processes, as will be discussed in Module 2. These processes require different equipment, which is more or less portable than others. Thus, being able to weld in the shop allows the welder to use the best welding process for the specific application without needing to worry about the portability of the equipment in the field. </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a:t>
            </a:fld>
            <a:endParaRPr lang="en-US" altLang="en-US"/>
          </a:p>
        </p:txBody>
      </p:sp>
    </p:spTree>
    <p:extLst>
      <p:ext uri="{BB962C8B-B14F-4D97-AF65-F5344CB8AC3E}">
        <p14:creationId xmlns:p14="http://schemas.microsoft.com/office/powerpoint/2010/main" val="183030094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1" u="none" strike="noStrike" kern="1200" baseline="0" dirty="0">
                <a:solidFill>
                  <a:schemeClr val="tx1"/>
                </a:solidFill>
                <a:latin typeface="Times New Roman" panose="02020603050405020304" pitchFamily="18" charset="0"/>
                <a:ea typeface="+mn-ea"/>
                <a:cs typeface="+mn-cs"/>
              </a:rPr>
              <a:t>From AISC Design Guide 17: </a:t>
            </a:r>
          </a:p>
          <a:p>
            <a:r>
              <a:rPr lang="en-US" sz="1000" b="0" i="0" u="none" strike="noStrike" kern="1200" baseline="0" dirty="0" err="1">
                <a:solidFill>
                  <a:schemeClr val="tx1"/>
                </a:solidFill>
                <a:latin typeface="Times New Roman" panose="02020603050405020304" pitchFamily="18" charset="0"/>
                <a:ea typeface="+mn-ea"/>
                <a:cs typeface="+mn-cs"/>
              </a:rPr>
              <a:t>Chesson</a:t>
            </a:r>
            <a:r>
              <a:rPr lang="en-US" sz="1000" b="0" i="0" u="none" strike="noStrike" kern="1200" baseline="0" dirty="0">
                <a:solidFill>
                  <a:schemeClr val="tx1"/>
                </a:solidFill>
                <a:latin typeface="Times New Roman" panose="02020603050405020304" pitchFamily="18" charset="0"/>
                <a:ea typeface="+mn-ea"/>
                <a:cs typeface="+mn-cs"/>
              </a:rPr>
              <a:t> et al. (1965) carried out a series of tests on bolts in this condition, and these test results form the basis for the AISC LRFD rules. Two grades of fastener were tested: A325 bolts and A354 grade BD bolts. The latter have mechanical properties equivalent to A490 bolts. The test program showed that the only variable other than bolt grade that affected the results was bolt length. This was expected: as bolt length increases bending takes place and the bolt shear strength increases slightly. (This is the consequence of the fact that the shear planes through a curved bolt are slightly larger than if the bolt were straight.)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An elliptical interaction curve was fitted to the test results. The shear stress is calculated on the applicable area, the shank or through the threads, and the tensile stress is calculated on the tensile stress area. The researchers also suggested a three-straight line approximation to the results, and this is the model used in the LRFD rules.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err="1">
                <a:solidFill>
                  <a:schemeClr val="tx1"/>
                </a:solidFill>
                <a:latin typeface="Times New Roman" panose="02020603050405020304" pitchFamily="18" charset="0"/>
                <a:ea typeface="+mn-ea"/>
                <a:cs typeface="+mn-cs"/>
              </a:rPr>
              <a:t>Chesson</a:t>
            </a:r>
            <a:r>
              <a:rPr lang="en-US" sz="1000" b="0" i="0" u="none" strike="noStrike" kern="1200" baseline="0" dirty="0">
                <a:solidFill>
                  <a:schemeClr val="tx1"/>
                </a:solidFill>
                <a:latin typeface="Times New Roman" panose="02020603050405020304" pitchFamily="18" charset="0"/>
                <a:ea typeface="+mn-ea"/>
                <a:cs typeface="+mn-cs"/>
              </a:rPr>
              <a:t>, Eugene, Jr., </a:t>
            </a:r>
            <a:r>
              <a:rPr lang="en-US" sz="1000" b="0" i="0" u="none" strike="noStrike" kern="1200" baseline="0" dirty="0" err="1">
                <a:solidFill>
                  <a:schemeClr val="tx1"/>
                </a:solidFill>
                <a:latin typeface="Times New Roman" panose="02020603050405020304" pitchFamily="18" charset="0"/>
                <a:ea typeface="+mn-ea"/>
                <a:cs typeface="+mn-cs"/>
              </a:rPr>
              <a:t>Munse</a:t>
            </a:r>
            <a:r>
              <a:rPr lang="en-US" sz="1000" b="0" i="0" u="none" strike="noStrike" kern="1200" baseline="0" dirty="0">
                <a:solidFill>
                  <a:schemeClr val="tx1"/>
                </a:solidFill>
                <a:latin typeface="Times New Roman" panose="02020603050405020304" pitchFamily="18" charset="0"/>
                <a:ea typeface="+mn-ea"/>
                <a:cs typeface="+mn-cs"/>
              </a:rPr>
              <a:t>, William H., and Faustino, Norberto R., "High-Strength Bolts Subjected to Tension and Shear," Journal of the Structural Division, ASCE, Vol. 91, ST5, October,</a:t>
            </a:r>
          </a:p>
          <a:p>
            <a:r>
              <a:rPr lang="en-US" sz="1000" b="0" i="0" u="none" strike="noStrike" kern="1200" baseline="0" dirty="0">
                <a:solidFill>
                  <a:schemeClr val="tx1"/>
                </a:solidFill>
                <a:latin typeface="Times New Roman" panose="02020603050405020304" pitchFamily="18" charset="0"/>
                <a:ea typeface="+mn-ea"/>
                <a:cs typeface="+mn-cs"/>
              </a:rPr>
              <a:t>1965.</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93</a:t>
            </a:fld>
            <a:endParaRPr lang="en-US" altLang="en-US"/>
          </a:p>
        </p:txBody>
      </p:sp>
    </p:spTree>
    <p:extLst>
      <p:ext uri="{BB962C8B-B14F-4D97-AF65-F5344CB8AC3E}">
        <p14:creationId xmlns:p14="http://schemas.microsoft.com/office/powerpoint/2010/main" val="169448405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96</a:t>
            </a:fld>
            <a:endParaRPr lang="en-US" altLang="en-US"/>
          </a:p>
        </p:txBody>
      </p:sp>
    </p:spTree>
    <p:extLst>
      <p:ext uri="{BB962C8B-B14F-4D97-AF65-F5344CB8AC3E}">
        <p14:creationId xmlns:p14="http://schemas.microsoft.com/office/powerpoint/2010/main" val="148256961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97</a:t>
            </a:fld>
            <a:endParaRPr lang="en-US" altLang="en-US"/>
          </a:p>
        </p:txBody>
      </p:sp>
    </p:spTree>
    <p:extLst>
      <p:ext uri="{BB962C8B-B14F-4D97-AF65-F5344CB8AC3E}">
        <p14:creationId xmlns:p14="http://schemas.microsoft.com/office/powerpoint/2010/main" val="317218375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98</a:t>
            </a:fld>
            <a:endParaRPr lang="en-US" altLang="en-US"/>
          </a:p>
        </p:txBody>
      </p:sp>
    </p:spTree>
    <p:extLst>
      <p:ext uri="{BB962C8B-B14F-4D97-AF65-F5344CB8AC3E}">
        <p14:creationId xmlns:p14="http://schemas.microsoft.com/office/powerpoint/2010/main" val="23046413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99</a:t>
            </a:fld>
            <a:endParaRPr lang="en-US" altLang="en-US"/>
          </a:p>
        </p:txBody>
      </p:sp>
    </p:spTree>
    <p:extLst>
      <p:ext uri="{BB962C8B-B14F-4D97-AF65-F5344CB8AC3E}">
        <p14:creationId xmlns:p14="http://schemas.microsoft.com/office/powerpoint/2010/main" val="425076225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100</a:t>
            </a:fld>
            <a:endParaRPr lang="en-US" altLang="en-US"/>
          </a:p>
        </p:txBody>
      </p:sp>
    </p:spTree>
    <p:extLst>
      <p:ext uri="{BB962C8B-B14F-4D97-AF65-F5344CB8AC3E}">
        <p14:creationId xmlns:p14="http://schemas.microsoft.com/office/powerpoint/2010/main" val="286108830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baseline="0" dirty="0"/>
              <a:t>From Part 7 of AISC Steel Construction Manual: </a:t>
            </a:r>
          </a:p>
          <a:p>
            <a:endParaRPr lang="en-US" i="1" baseline="0" dirty="0"/>
          </a:p>
          <a:p>
            <a:r>
              <a:rPr lang="en-US" i="0" baseline="0" dirty="0"/>
              <a:t>The shear strength of the bolt most remote from the IC can be determined by applying a maximum deformation, </a:t>
            </a:r>
            <a:r>
              <a:rPr lang="el-GR" i="0" baseline="0" dirty="0">
                <a:latin typeface="Times New Roman" panose="02020603050405020304" pitchFamily="18" charset="0"/>
                <a:cs typeface="Times New Roman" panose="02020603050405020304" pitchFamily="18" charset="0"/>
              </a:rPr>
              <a:t>Δ</a:t>
            </a:r>
            <a:r>
              <a:rPr lang="en-US" i="0" baseline="0" dirty="0">
                <a:latin typeface="Times New Roman" panose="02020603050405020304" pitchFamily="18" charset="0"/>
                <a:cs typeface="Times New Roman" panose="02020603050405020304" pitchFamily="18" charset="0"/>
              </a:rPr>
              <a:t>max to that bolt. The load-deformation relationship is based upon data obtained experimentally (for ¾” diam. ASTM F3125 Grade A325 bolts in double shear, where </a:t>
            </a:r>
            <a:r>
              <a:rPr lang="en-US" i="0" baseline="0" dirty="0" err="1">
                <a:latin typeface="Times New Roman" panose="02020603050405020304" pitchFamily="18" charset="0"/>
                <a:cs typeface="Times New Roman" panose="02020603050405020304" pitchFamily="18" charset="0"/>
              </a:rPr>
              <a:t>Rult</a:t>
            </a:r>
            <a:r>
              <a:rPr lang="en-US" i="0" baseline="0" dirty="0">
                <a:latin typeface="Times New Roman" panose="02020603050405020304" pitchFamily="18" charset="0"/>
                <a:cs typeface="Times New Roman" panose="02020603050405020304" pitchFamily="18" charset="0"/>
              </a:rPr>
              <a:t>=74 kips and</a:t>
            </a:r>
            <a:r>
              <a:rPr lang="en-US" i="0" baseline="0" dirty="0"/>
              <a:t> </a:t>
            </a:r>
            <a:r>
              <a:rPr lang="el-GR" i="0" baseline="0" dirty="0">
                <a:latin typeface="Times New Roman" panose="02020603050405020304" pitchFamily="18" charset="0"/>
                <a:cs typeface="Times New Roman" panose="02020603050405020304" pitchFamily="18" charset="0"/>
              </a:rPr>
              <a:t>Δ</a:t>
            </a:r>
            <a:r>
              <a:rPr lang="en-US" i="0" baseline="0" dirty="0">
                <a:latin typeface="Times New Roman" panose="02020603050405020304" pitchFamily="18" charset="0"/>
                <a:cs typeface="Times New Roman" panose="02020603050405020304" pitchFamily="18" charset="0"/>
              </a:rPr>
              <a:t>max =0.34 in).</a:t>
            </a:r>
          </a:p>
          <a:p>
            <a:endParaRPr lang="en-US" i="0" baseline="0" dirty="0">
              <a:latin typeface="Times New Roman" panose="02020603050405020304" pitchFamily="18" charset="0"/>
              <a:cs typeface="Times New Roman" panose="02020603050405020304" pitchFamily="18" charset="0"/>
            </a:endParaRPr>
          </a:p>
          <a:p>
            <a:r>
              <a:rPr lang="en-US" i="0" baseline="0" dirty="0">
                <a:latin typeface="Times New Roman" panose="02020603050405020304" pitchFamily="18" charset="0"/>
                <a:cs typeface="Times New Roman" panose="02020603050405020304" pitchFamily="18" charset="0"/>
              </a:rPr>
              <a:t>The nominal shear strengths of the other bolts in the joint can be determined by applying a deformation </a:t>
            </a:r>
            <a:r>
              <a:rPr lang="el-GR" i="0" baseline="0" dirty="0">
                <a:latin typeface="Times New Roman" panose="02020603050405020304" pitchFamily="18" charset="0"/>
                <a:cs typeface="Times New Roman" panose="02020603050405020304" pitchFamily="18" charset="0"/>
              </a:rPr>
              <a:t>Δ</a:t>
            </a:r>
            <a:r>
              <a:rPr lang="en-US" i="0" baseline="0" dirty="0">
                <a:latin typeface="Times New Roman" panose="02020603050405020304" pitchFamily="18" charset="0"/>
                <a:cs typeface="Times New Roman" panose="02020603050405020304" pitchFamily="18" charset="0"/>
              </a:rPr>
              <a:t> that varies linearly with distance from the IC. The nominal shear strength of the bolt group is, then, the sum of the individual strengths of all bolts. </a:t>
            </a:r>
          </a:p>
          <a:p>
            <a:endParaRPr lang="en-US" i="0" baseline="0" dirty="0">
              <a:latin typeface="Times New Roman" panose="02020603050405020304" pitchFamily="18" charset="0"/>
              <a:cs typeface="Times New Roman" panose="02020603050405020304" pitchFamily="18" charset="0"/>
            </a:endParaRPr>
          </a:p>
          <a:p>
            <a:r>
              <a:rPr lang="en-US" i="0" baseline="0" dirty="0">
                <a:latin typeface="Times New Roman" panose="02020603050405020304" pitchFamily="18" charset="0"/>
                <a:cs typeface="Times New Roman" panose="02020603050405020304" pitchFamily="18" charset="0"/>
              </a:rPr>
              <a:t>The individual resistance of each bolt is assumed to act on a line perpendicular to a ray passing through the IC and the centroid of that bolt. If the correct location of the IC has been selected, the three equations of in-plane state equilibrium will be satisfied.  For further information, see Crawford and Kulak (1971).</a:t>
            </a:r>
          </a:p>
          <a:p>
            <a:endParaRPr lang="en-US" i="0" baseline="0" dirty="0">
              <a:latin typeface="Times New Roman" panose="02020603050405020304" pitchFamily="18" charset="0"/>
              <a:cs typeface="Times New Roman" panose="02020603050405020304" pitchFamily="18" charset="0"/>
            </a:endParaRPr>
          </a:p>
          <a:p>
            <a:r>
              <a:rPr lang="en-US" i="0" baseline="0" dirty="0">
                <a:latin typeface="Times New Roman" panose="02020603050405020304" pitchFamily="18" charset="0"/>
                <a:cs typeface="Times New Roman" panose="02020603050405020304" pitchFamily="18" charset="0"/>
              </a:rPr>
              <a:t>Crawford, S.F. and Kulak, G.L. (1971) “Eccentrically Loaded Bolted Connections,” Journal of the Structural Division, ASCE, Vol. 97, No. ST3, pp. 765-784.</a:t>
            </a:r>
            <a:endParaRPr lang="en-US" i="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101</a:t>
            </a:fld>
            <a:endParaRPr lang="en-US" altLang="en-US"/>
          </a:p>
        </p:txBody>
      </p:sp>
    </p:spTree>
    <p:extLst>
      <p:ext uri="{BB962C8B-B14F-4D97-AF65-F5344CB8AC3E}">
        <p14:creationId xmlns:p14="http://schemas.microsoft.com/office/powerpoint/2010/main" val="146154643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This procedure of solving</a:t>
            </a:r>
            <a:r>
              <a:rPr lang="en-US" i="0" baseline="0" dirty="0"/>
              <a:t> the instantaneous center is iterative. It can be done using the solver in Excel.</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102</a:t>
            </a:fld>
            <a:endParaRPr lang="en-US" altLang="en-US"/>
          </a:p>
        </p:txBody>
      </p:sp>
    </p:spTree>
    <p:extLst>
      <p:ext uri="{BB962C8B-B14F-4D97-AF65-F5344CB8AC3E}">
        <p14:creationId xmlns:p14="http://schemas.microsoft.com/office/powerpoint/2010/main" val="383167178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dirty="0"/>
              <a:t>Table 7-6</a:t>
            </a:r>
            <a:r>
              <a:rPr lang="en-US" baseline="0" dirty="0"/>
              <a:t> (next slide) is a design table in the AISC Steel Construction Manual. It calculates a “C” value to multiply by the strength of a bolt in order to determine the available strength of the bolt group. The instantaneous center approach was used to generate these values.</a:t>
            </a:r>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103</a:t>
            </a:fld>
            <a:endParaRPr lang="en-US" altLang="en-US"/>
          </a:p>
        </p:txBody>
      </p:sp>
    </p:spTree>
    <p:extLst>
      <p:ext uri="{BB962C8B-B14F-4D97-AF65-F5344CB8AC3E}">
        <p14:creationId xmlns:p14="http://schemas.microsoft.com/office/powerpoint/2010/main" val="175948234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104</a:t>
            </a:fld>
            <a:endParaRPr lang="en-US" altLang="en-US"/>
          </a:p>
        </p:txBody>
      </p:sp>
    </p:spTree>
    <p:extLst>
      <p:ext uri="{BB962C8B-B14F-4D97-AF65-F5344CB8AC3E}">
        <p14:creationId xmlns:p14="http://schemas.microsoft.com/office/powerpoint/2010/main" val="2579726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405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130300" y="4050836"/>
            <a:ext cx="5825202" cy="1096899"/>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7513F34B-7518-4415-B74C-D8C2425D8775}" type="slidenum">
              <a:rPr lang="en-US" altLang="en-US" smtClean="0"/>
              <a:pPr/>
              <a:t>‹#›</a:t>
            </a:fld>
            <a:endParaRPr lang="en-US" altLang="en-US"/>
          </a:p>
        </p:txBody>
      </p:sp>
    </p:spTree>
    <p:extLst>
      <p:ext uri="{BB962C8B-B14F-4D97-AF65-F5344CB8AC3E}">
        <p14:creationId xmlns:p14="http://schemas.microsoft.com/office/powerpoint/2010/main" val="2968785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3300" b="0" cap="none"/>
            </a:lvl1pPr>
          </a:lstStyle>
          <a:p>
            <a:r>
              <a:rPr lang="en-US"/>
              <a:t>Click to edit Master title style</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3264206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1" y="609600"/>
            <a:ext cx="6070601"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
        <p:nvSpPr>
          <p:cNvPr id="20" name="TextBox 19"/>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latin typeface="Arial"/>
              </a:rPr>
              <a:t>”</a:t>
            </a:r>
            <a:endParaRPr lang="en-US" sz="1800">
              <a:solidFill>
                <a:schemeClr val="accent1">
                  <a:lumMod val="60000"/>
                  <a:lumOff val="40000"/>
                </a:schemeClr>
              </a:solidFill>
              <a:latin typeface="Arial"/>
            </a:endParaRPr>
          </a:p>
        </p:txBody>
      </p:sp>
    </p:spTree>
    <p:extLst>
      <p:ext uri="{BB962C8B-B14F-4D97-AF65-F5344CB8AC3E}">
        <p14:creationId xmlns:p14="http://schemas.microsoft.com/office/powerpoint/2010/main" val="1772883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3300" b="0" cap="none"/>
            </a:lvl1pPr>
          </a:lstStyle>
          <a:p>
            <a:r>
              <a:rPr lang="en-US"/>
              <a:t>Click to edit Master title style</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2320049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1" y="609600"/>
            <a:ext cx="6070601"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0827837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35743324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FF8D2602-C459-490B-85A6-D12DAB97BCA6}" type="slidenum">
              <a:rPr lang="en-US" altLang="en-US" smtClean="0"/>
              <a:pPr/>
              <a:t>‹#›</a:t>
            </a:fld>
            <a:endParaRPr lang="en-US" altLang="en-US"/>
          </a:p>
        </p:txBody>
      </p:sp>
    </p:spTree>
    <p:extLst>
      <p:ext uri="{BB962C8B-B14F-4D97-AF65-F5344CB8AC3E}">
        <p14:creationId xmlns:p14="http://schemas.microsoft.com/office/powerpoint/2010/main" val="15596701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6" y="609602"/>
            <a:ext cx="978557"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508002" y="609600"/>
            <a:ext cx="5295113"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208111DC-BF8A-4A25-914F-C4BEEB9A7405}" type="slidenum">
              <a:rPr lang="en-US" altLang="en-US" smtClean="0"/>
              <a:pPr/>
              <a:t>‹#›</a:t>
            </a:fld>
            <a:endParaRPr lang="en-US" altLang="en-US"/>
          </a:p>
        </p:txBody>
      </p:sp>
    </p:spTree>
    <p:extLst>
      <p:ext uri="{BB962C8B-B14F-4D97-AF65-F5344CB8AC3E}">
        <p14:creationId xmlns:p14="http://schemas.microsoft.com/office/powerpoint/2010/main" val="6840617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1" y="3"/>
            <a:ext cx="1728788"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407320" y="1122363"/>
            <a:ext cx="6593681" cy="2387600"/>
          </a:xfrm>
        </p:spPr>
        <p:txBody>
          <a:bodyPr anchor="b">
            <a:normAutofit/>
          </a:bodyPr>
          <a:lstStyle>
            <a:lvl1pPr algn="l">
              <a:defRPr sz="3600"/>
            </a:lvl1pPr>
          </a:lstStyle>
          <a:p>
            <a:r>
              <a:rPr lang="en-US"/>
              <a:t>Click to edit Master title style</a:t>
            </a:r>
          </a:p>
        </p:txBody>
      </p:sp>
      <p:sp>
        <p:nvSpPr>
          <p:cNvPr id="3" name="Subtitle 2"/>
          <p:cNvSpPr>
            <a:spLocks noGrp="1"/>
          </p:cNvSpPr>
          <p:nvPr>
            <p:ph type="subTitle" idx="1"/>
          </p:nvPr>
        </p:nvSpPr>
        <p:spPr>
          <a:xfrm>
            <a:off x="1407320" y="3602038"/>
            <a:ext cx="6593681" cy="1655762"/>
          </a:xfrm>
        </p:spPr>
        <p:txBody>
          <a:bodyPr>
            <a:normAutofit/>
          </a:bodyPr>
          <a:lstStyle>
            <a:lvl1pPr marL="0" indent="0" algn="l">
              <a:buNone/>
              <a:defRPr sz="1500" cap="all"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a:xfrm>
            <a:off x="5308133" y="5410204"/>
            <a:ext cx="2057400" cy="365125"/>
          </a:xfrm>
        </p:spPr>
        <p:txBody>
          <a:bodyPr/>
          <a:lstStyle/>
          <a:p>
            <a:endParaRPr lang="en-US"/>
          </a:p>
        </p:txBody>
      </p:sp>
      <p:sp>
        <p:nvSpPr>
          <p:cNvPr id="5" name="Footer Placeholder 4"/>
          <p:cNvSpPr>
            <a:spLocks noGrp="1"/>
          </p:cNvSpPr>
          <p:nvPr>
            <p:ph type="ftr" sz="quarter" idx="11"/>
          </p:nvPr>
        </p:nvSpPr>
        <p:spPr>
          <a:xfrm>
            <a:off x="1407319" y="5410204"/>
            <a:ext cx="3843665" cy="365125"/>
          </a:xfrm>
        </p:spPr>
        <p:txBody>
          <a:bodyPr/>
          <a:lstStyle/>
          <a:p>
            <a:endParaRPr lang="en-US"/>
          </a:p>
        </p:txBody>
      </p:sp>
      <p:sp>
        <p:nvSpPr>
          <p:cNvPr id="6" name="Slide Number Placeholder 5"/>
          <p:cNvSpPr>
            <a:spLocks noGrp="1"/>
          </p:cNvSpPr>
          <p:nvPr>
            <p:ph type="sldNum" sz="quarter" idx="12"/>
          </p:nvPr>
        </p:nvSpPr>
        <p:spPr>
          <a:xfrm>
            <a:off x="7422685" y="5410202"/>
            <a:ext cx="578317" cy="365125"/>
          </a:xfrm>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9037374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5511856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9"/>
            <a:ext cx="7429500" cy="2852737"/>
          </a:xfrm>
        </p:spPr>
        <p:txBody>
          <a:bodyPr anchor="b">
            <a:normAutofit/>
          </a:bodyPr>
          <a:lstStyle>
            <a:lvl1pPr>
              <a:defRPr sz="2700"/>
            </a:lvl1pPr>
          </a:lstStyle>
          <a:p>
            <a:r>
              <a:rPr lang="en-US"/>
              <a:t>Click to edit Master title style</a:t>
            </a:r>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350" cap="all" baseline="0">
                <a:solidFill>
                  <a:schemeClr val="tx1">
                    <a:tint val="75000"/>
                  </a:schemeClr>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940437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a:t>
            </a:fld>
            <a:endParaRPr lang="en-US" altLang="en-US"/>
          </a:p>
        </p:txBody>
      </p:sp>
    </p:spTree>
    <p:extLst>
      <p:ext uri="{BB962C8B-B14F-4D97-AF65-F5344CB8AC3E}">
        <p14:creationId xmlns:p14="http://schemas.microsoft.com/office/powerpoint/2010/main" val="3160777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56059" y="2249486"/>
            <a:ext cx="3658792"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1" y="2249486"/>
            <a:ext cx="3656408"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5239789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9"/>
            <a:ext cx="7429500" cy="1477961"/>
          </a:xfrm>
        </p:spPr>
        <p:txBody>
          <a:bodyPr/>
          <a:lstStyle/>
          <a:p>
            <a:r>
              <a:rPr lang="en-US"/>
              <a:t>Click to edit Master title style</a:t>
            </a:r>
          </a:p>
        </p:txBody>
      </p:sp>
      <p:sp>
        <p:nvSpPr>
          <p:cNvPr id="3" name="Text Placeholder 2"/>
          <p:cNvSpPr>
            <a:spLocks noGrp="1"/>
          </p:cNvSpPr>
          <p:nvPr>
            <p:ph type="body" idx="1"/>
          </p:nvPr>
        </p:nvSpPr>
        <p:spPr>
          <a:xfrm>
            <a:off x="1027516" y="2249486"/>
            <a:ext cx="3487337"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56059" y="3073400"/>
            <a:ext cx="3658793"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00607" y="2249485"/>
            <a:ext cx="3484952"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3073400"/>
            <a:ext cx="3656408"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6840041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9971030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2576432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030" y="609601"/>
            <a:ext cx="2892028" cy="1639884"/>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67151" y="592666"/>
            <a:ext cx="4418407"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60030" y="2249486"/>
            <a:ext cx="2892028"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9683467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60" y="609600"/>
            <a:ext cx="4450881" cy="1639886"/>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5535541" y="609604"/>
            <a:ext cx="2750018"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856059" y="2249486"/>
            <a:ext cx="4450883"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8859128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9" y="4304667"/>
            <a:ext cx="7434266" cy="819355"/>
          </a:xfrm>
        </p:spPr>
        <p:txBody>
          <a:bodyPr anchor="b">
            <a:normAutofit/>
          </a:bodyPr>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856059" y="606426"/>
            <a:ext cx="7434266"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400"/>
            </a:lvl1pPr>
          </a:lstStyle>
          <a:p>
            <a:pPr marL="0" lvl="0" indent="0">
              <a:buNone/>
            </a:pPr>
            <a:r>
              <a:rPr lang="en-US"/>
              <a:t>Click icon to add picture</a:t>
            </a:r>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2347032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2700"/>
            </a:lvl1pPr>
          </a:lstStyle>
          <a:p>
            <a:r>
              <a:rPr lang="en-US"/>
              <a:t>Click to edit Master title style</a:t>
            </a:r>
          </a:p>
        </p:txBody>
      </p:sp>
      <p:sp>
        <p:nvSpPr>
          <p:cNvPr id="4" name="Text Placeholder 3"/>
          <p:cNvSpPr>
            <a:spLocks noGrp="1"/>
          </p:cNvSpPr>
          <p:nvPr>
            <p:ph type="body" sz="half" idx="2"/>
          </p:nvPr>
        </p:nvSpPr>
        <p:spPr>
          <a:xfrm>
            <a:off x="856059" y="4419602"/>
            <a:ext cx="7428344" cy="1371599"/>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1211928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2"/>
            <a:ext cx="6977064" cy="2748429"/>
          </a:xfrm>
        </p:spPr>
        <p:txBody>
          <a:bodyPr anchor="ctr">
            <a:normAutofit/>
          </a:bodyPr>
          <a:lstStyle>
            <a:lvl1pPr>
              <a:defRPr sz="2700"/>
            </a:lvl1pPr>
          </a:lstStyle>
          <a:p>
            <a:r>
              <a:rPr lang="en-US"/>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856059" y="4309919"/>
            <a:ext cx="7429502" cy="1489496"/>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
        <p:nvSpPr>
          <p:cNvPr id="60" name="TextBox 59"/>
          <p:cNvSpPr txBox="1"/>
          <p:nvPr/>
        </p:nvSpPr>
        <p:spPr>
          <a:xfrm>
            <a:off x="677634" y="73239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
        <p:nvSpPr>
          <p:cNvPr id="61" name="TextBox 60"/>
          <p:cNvSpPr txBox="1"/>
          <p:nvPr/>
        </p:nvSpPr>
        <p:spPr>
          <a:xfrm>
            <a:off x="7903028" y="2764972"/>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Tree>
    <p:extLst>
      <p:ext uri="{BB962C8B-B14F-4D97-AF65-F5344CB8AC3E}">
        <p14:creationId xmlns:p14="http://schemas.microsoft.com/office/powerpoint/2010/main" val="31962206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59" y="2134044"/>
            <a:ext cx="7429501" cy="2511835"/>
          </a:xfrm>
        </p:spPr>
        <p:txBody>
          <a:bodyPr anchor="b">
            <a:normAutofit/>
          </a:bodyPr>
          <a:lstStyle>
            <a:lvl1pPr>
              <a:defRPr sz="2700"/>
            </a:lvl1pPr>
          </a:lstStyle>
          <a:p>
            <a:r>
              <a:rPr lang="en-US"/>
              <a:t>Click to edit Master title style</a:t>
            </a:r>
          </a:p>
        </p:txBody>
      </p:sp>
      <p:sp>
        <p:nvSpPr>
          <p:cNvPr id="4" name="Text Placeholder 3"/>
          <p:cNvSpPr>
            <a:spLocks noGrp="1"/>
          </p:cNvSpPr>
          <p:nvPr>
            <p:ph type="body" sz="half" idx="2"/>
          </p:nvPr>
        </p:nvSpPr>
        <p:spPr>
          <a:xfrm>
            <a:off x="856024" y="4657655"/>
            <a:ext cx="7428379" cy="1140644"/>
          </a:xfrm>
        </p:spPr>
        <p:txBody>
          <a:bodyPr anchor="t">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971785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0"/>
            <a:ext cx="6447501" cy="1826581"/>
          </a:xfrm>
        </p:spPr>
        <p:txBody>
          <a:bodyPr anchor="b"/>
          <a:lstStyle>
            <a:lvl1pPr algn="l">
              <a:defRPr sz="3000" b="0" cap="none"/>
            </a:lvl1pPr>
          </a:lstStyle>
          <a:p>
            <a:r>
              <a:rPr lang="en-US"/>
              <a:t>Click to edit Master title style</a:t>
            </a:r>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D31A305-300F-46AE-87AB-2E2B2269064B}" type="slidenum">
              <a:rPr lang="en-US" altLang="en-US" smtClean="0"/>
              <a:pPr/>
              <a:t>‹#›</a:t>
            </a:fld>
            <a:endParaRPr lang="en-US" altLang="en-US"/>
          </a:p>
        </p:txBody>
      </p:sp>
    </p:spTree>
    <p:extLst>
      <p:ext uri="{BB962C8B-B14F-4D97-AF65-F5344CB8AC3E}">
        <p14:creationId xmlns:p14="http://schemas.microsoft.com/office/powerpoint/2010/main" val="6734081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56061" y="609600"/>
            <a:ext cx="7429499" cy="1905000"/>
          </a:xfrm>
        </p:spPr>
        <p:txBody>
          <a:bodyPr/>
          <a:lstStyle/>
          <a:p>
            <a:r>
              <a:rPr lang="en-US"/>
              <a:t>Click to edit Master title style</a:t>
            </a:r>
          </a:p>
        </p:txBody>
      </p:sp>
      <p:sp>
        <p:nvSpPr>
          <p:cNvPr id="7" name="Text Placeholder 2"/>
          <p:cNvSpPr>
            <a:spLocks noGrp="1"/>
          </p:cNvSpPr>
          <p:nvPr>
            <p:ph type="body" idx="1"/>
          </p:nvPr>
        </p:nvSpPr>
        <p:spPr>
          <a:xfrm>
            <a:off x="856059" y="2674463"/>
            <a:ext cx="2397674"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845940" y="3360263"/>
            <a:ext cx="2406551"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3386076" y="2677635"/>
            <a:ext cx="2388289"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3378161" y="3363435"/>
            <a:ext cx="2396873"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2435456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56060" y="609600"/>
            <a:ext cx="7429499" cy="1905000"/>
          </a:xfrm>
        </p:spPr>
        <p:txBody>
          <a:bodyPr/>
          <a:lstStyle/>
          <a:p>
            <a:r>
              <a:rPr lang="en-US"/>
              <a:t>Click to edit Master title style</a:t>
            </a:r>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1" name="Text Placeholder 3"/>
          <p:cNvSpPr>
            <a:spLocks noGrp="1"/>
          </p:cNvSpPr>
          <p:nvPr>
            <p:ph type="body" sz="half" idx="18"/>
          </p:nvPr>
        </p:nvSpPr>
        <p:spPr>
          <a:xfrm>
            <a:off x="856060" y="4980861"/>
            <a:ext cx="2396430" cy="817843"/>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3366791"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5889333"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7" name="Text Placeholder 3"/>
          <p:cNvSpPr>
            <a:spLocks noGrp="1"/>
          </p:cNvSpPr>
          <p:nvPr>
            <p:ph type="body" sz="half" idx="20"/>
          </p:nvPr>
        </p:nvSpPr>
        <p:spPr>
          <a:xfrm>
            <a:off x="5889332" y="4980857"/>
            <a:ext cx="2396226" cy="810345"/>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8111054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9756644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2"/>
            <a:ext cx="1503758" cy="518160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56058" y="609602"/>
            <a:ext cx="5811443"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2951636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405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130300" y="4050836"/>
            <a:ext cx="5825202" cy="1096899"/>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7513F34B-7518-4415-B74C-D8C2425D8775}" type="slidenum">
              <a:rPr lang="en-US" altLang="en-US" smtClean="0"/>
              <a:pPr/>
              <a:t>‹#›</a:t>
            </a:fld>
            <a:endParaRPr lang="en-US" altLang="en-US"/>
          </a:p>
        </p:txBody>
      </p:sp>
    </p:spTree>
    <p:extLst>
      <p:ext uri="{BB962C8B-B14F-4D97-AF65-F5344CB8AC3E}">
        <p14:creationId xmlns:p14="http://schemas.microsoft.com/office/powerpoint/2010/main" val="14908130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a:t>
            </a:fld>
            <a:endParaRPr lang="en-US" altLang="en-US"/>
          </a:p>
        </p:txBody>
      </p:sp>
    </p:spTree>
    <p:extLst>
      <p:ext uri="{BB962C8B-B14F-4D97-AF65-F5344CB8AC3E}">
        <p14:creationId xmlns:p14="http://schemas.microsoft.com/office/powerpoint/2010/main" val="14768182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0"/>
            <a:ext cx="6447501" cy="1826581"/>
          </a:xfrm>
        </p:spPr>
        <p:txBody>
          <a:bodyPr anchor="b"/>
          <a:lstStyle>
            <a:lvl1pPr algn="l">
              <a:defRPr sz="3000" b="0" cap="none"/>
            </a:lvl1pPr>
          </a:lstStyle>
          <a:p>
            <a:r>
              <a:rPr lang="en-US"/>
              <a:t>Click to edit Master title style</a:t>
            </a:r>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D31A305-300F-46AE-87AB-2E2B2269064B}" type="slidenum">
              <a:rPr lang="en-US" altLang="en-US" smtClean="0"/>
              <a:pPr/>
              <a:t>‹#›</a:t>
            </a:fld>
            <a:endParaRPr lang="en-US" altLang="en-US"/>
          </a:p>
        </p:txBody>
      </p:sp>
    </p:spTree>
    <p:extLst>
      <p:ext uri="{BB962C8B-B14F-4D97-AF65-F5344CB8AC3E}">
        <p14:creationId xmlns:p14="http://schemas.microsoft.com/office/powerpoint/2010/main" val="1452227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8002" y="2160589"/>
            <a:ext cx="3138026"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817477" y="2160590"/>
            <a:ext cx="3138026"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0D3230D8-5D23-41B0-8F74-85B1B69AA23F}" type="slidenum">
              <a:rPr lang="en-US" altLang="en-US" smtClean="0"/>
              <a:pPr/>
              <a:t>‹#›</a:t>
            </a:fld>
            <a:endParaRPr lang="en-US" altLang="en-US"/>
          </a:p>
        </p:txBody>
      </p:sp>
    </p:spTree>
    <p:extLst>
      <p:ext uri="{BB962C8B-B14F-4D97-AF65-F5344CB8AC3E}">
        <p14:creationId xmlns:p14="http://schemas.microsoft.com/office/powerpoint/2010/main" val="6977181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06810" y="2160983"/>
            <a:ext cx="3139217"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10" y="2737248"/>
            <a:ext cx="31392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816288" y="2160983"/>
            <a:ext cx="3139214"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9" y="2737248"/>
            <a:ext cx="313921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lt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AABEEEDC-FF82-479B-BC9E-E2EDE616EC61}" type="slidenum">
              <a:rPr lang="en-US" altLang="en-US" smtClean="0"/>
              <a:pPr/>
              <a:t>‹#›</a:t>
            </a:fld>
            <a:endParaRPr lang="en-US" altLang="en-US"/>
          </a:p>
        </p:txBody>
      </p:sp>
    </p:spTree>
    <p:extLst>
      <p:ext uri="{BB962C8B-B14F-4D97-AF65-F5344CB8AC3E}">
        <p14:creationId xmlns:p14="http://schemas.microsoft.com/office/powerpoint/2010/main" val="25737165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ltLang="en-US"/>
          </a:p>
        </p:txBody>
      </p:sp>
      <p:sp>
        <p:nvSpPr>
          <p:cNvPr id="4" name="Footer Placeholder 3"/>
          <p:cNvSpPr>
            <a:spLocks noGrp="1"/>
          </p:cNvSpPr>
          <p:nvPr>
            <p:ph type="ftr" sz="quarter" idx="11"/>
          </p:nvPr>
        </p:nvSpPr>
        <p:spPr/>
        <p:txBody>
          <a:bodyPr/>
          <a:lstStyle/>
          <a:p>
            <a:endParaRPr lang="en-US" altLang="en-US"/>
          </a:p>
        </p:txBody>
      </p:sp>
      <p:sp>
        <p:nvSpPr>
          <p:cNvPr id="5" name="Slide Number Placeholder 4"/>
          <p:cNvSpPr>
            <a:spLocks noGrp="1"/>
          </p:cNvSpPr>
          <p:nvPr>
            <p:ph type="sldNum" sz="quarter" idx="12"/>
          </p:nvPr>
        </p:nvSpPr>
        <p:spPr/>
        <p:txBody>
          <a:bodyPr/>
          <a:lstStyle/>
          <a:p>
            <a:fld id="{7CB57680-E5F9-4F88-9CC5-E70A60EF3988}" type="slidenum">
              <a:rPr lang="en-US" altLang="en-US" smtClean="0"/>
              <a:pPr/>
              <a:t>‹#›</a:t>
            </a:fld>
            <a:endParaRPr lang="en-US" altLang="en-US"/>
          </a:p>
        </p:txBody>
      </p:sp>
    </p:spTree>
    <p:extLst>
      <p:ext uri="{BB962C8B-B14F-4D97-AF65-F5344CB8AC3E}">
        <p14:creationId xmlns:p14="http://schemas.microsoft.com/office/powerpoint/2010/main" val="1424516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8002" y="2160589"/>
            <a:ext cx="3138026"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817477" y="2160590"/>
            <a:ext cx="3138026"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0D3230D8-5D23-41B0-8F74-85B1B69AA23F}" type="slidenum">
              <a:rPr lang="en-US" altLang="en-US" smtClean="0"/>
              <a:pPr/>
              <a:t>‹#›</a:t>
            </a:fld>
            <a:endParaRPr lang="en-US" altLang="en-US"/>
          </a:p>
        </p:txBody>
      </p:sp>
    </p:spTree>
    <p:extLst>
      <p:ext uri="{BB962C8B-B14F-4D97-AF65-F5344CB8AC3E}">
        <p14:creationId xmlns:p14="http://schemas.microsoft.com/office/powerpoint/2010/main" val="19604229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en-US"/>
          </a:p>
        </p:txBody>
      </p:sp>
      <p:sp>
        <p:nvSpPr>
          <p:cNvPr id="3" name="Footer Placeholder 2"/>
          <p:cNvSpPr>
            <a:spLocks noGrp="1"/>
          </p:cNvSpPr>
          <p:nvPr>
            <p:ph type="ftr" sz="quarter" idx="11"/>
          </p:nvPr>
        </p:nvSpPr>
        <p:spPr/>
        <p:txBody>
          <a:bodyPr/>
          <a:lstStyle/>
          <a:p>
            <a:endParaRPr lang="en-US" altLang="en-US"/>
          </a:p>
        </p:txBody>
      </p:sp>
      <p:sp>
        <p:nvSpPr>
          <p:cNvPr id="4" name="Slide Number Placeholder 3"/>
          <p:cNvSpPr>
            <a:spLocks noGrp="1"/>
          </p:cNvSpPr>
          <p:nvPr>
            <p:ph type="sldNum" sz="quarter" idx="12"/>
          </p:nvPr>
        </p:nvSpPr>
        <p:spPr/>
        <p:txBody>
          <a:bodyPr/>
          <a:lstStyle/>
          <a:p>
            <a:fld id="{6A39BB0D-27BF-4EA6-BA90-4EB492D6CA2A}" type="slidenum">
              <a:rPr lang="en-US" altLang="en-US" smtClean="0"/>
              <a:pPr/>
              <a:t>‹#›</a:t>
            </a:fld>
            <a:endParaRPr lang="en-US" altLang="en-US"/>
          </a:p>
        </p:txBody>
      </p:sp>
    </p:spTree>
    <p:extLst>
      <p:ext uri="{BB962C8B-B14F-4D97-AF65-F5344CB8AC3E}">
        <p14:creationId xmlns:p14="http://schemas.microsoft.com/office/powerpoint/2010/main" val="6919215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1500"/>
            </a:lvl1pPr>
          </a:lstStyle>
          <a:p>
            <a:r>
              <a:rPr lang="en-US"/>
              <a:t>Click to edit Master title style</a:t>
            </a:r>
          </a:p>
        </p:txBody>
      </p:sp>
      <p:sp>
        <p:nvSpPr>
          <p:cNvPr id="3" name="Content Placeholder 2"/>
          <p:cNvSpPr>
            <a:spLocks noGrp="1"/>
          </p:cNvSpPr>
          <p:nvPr>
            <p:ph idx="1"/>
          </p:nvPr>
        </p:nvSpPr>
        <p:spPr>
          <a:xfrm>
            <a:off x="3570347" y="514927"/>
            <a:ext cx="3385156"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374972EE-4957-46D2-9D91-936B1FEAD6D7}" type="slidenum">
              <a:rPr lang="en-US" altLang="en-US" smtClean="0"/>
              <a:pPr/>
              <a:t>‹#›</a:t>
            </a:fld>
            <a:endParaRPr lang="en-US" altLang="en-US"/>
          </a:p>
        </p:txBody>
      </p:sp>
    </p:spTree>
    <p:extLst>
      <p:ext uri="{BB962C8B-B14F-4D97-AF65-F5344CB8AC3E}">
        <p14:creationId xmlns:p14="http://schemas.microsoft.com/office/powerpoint/2010/main" val="18903059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1800" b="0"/>
            </a:lvl1pPr>
          </a:lstStyle>
          <a:p>
            <a:r>
              <a:rPr lang="en-US"/>
              <a:t>Click to edit Master title style</a:t>
            </a:r>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6EBF578-0D6F-4EE8-96DE-7711A7D6E973}" type="slidenum">
              <a:rPr lang="en-US" altLang="en-US" smtClean="0"/>
              <a:pPr/>
              <a:t>‹#›</a:t>
            </a:fld>
            <a:endParaRPr lang="en-US" altLang="en-US"/>
          </a:p>
        </p:txBody>
      </p:sp>
    </p:spTree>
    <p:extLst>
      <p:ext uri="{BB962C8B-B14F-4D97-AF65-F5344CB8AC3E}">
        <p14:creationId xmlns:p14="http://schemas.microsoft.com/office/powerpoint/2010/main" val="19660488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3300" b="0" cap="none"/>
            </a:lvl1pPr>
          </a:lstStyle>
          <a:p>
            <a:r>
              <a:rPr lang="en-US"/>
              <a:t>Click to edit Master title style</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30061795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1" y="609600"/>
            <a:ext cx="6070601"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
        <p:nvSpPr>
          <p:cNvPr id="20" name="TextBox 19"/>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latin typeface="Arial"/>
              </a:rPr>
              <a:t>”</a:t>
            </a:r>
            <a:endParaRPr lang="en-US" sz="1350">
              <a:solidFill>
                <a:schemeClr val="accent1">
                  <a:lumMod val="60000"/>
                  <a:lumOff val="40000"/>
                </a:schemeClr>
              </a:solidFill>
              <a:latin typeface="Arial"/>
            </a:endParaRPr>
          </a:p>
        </p:txBody>
      </p:sp>
    </p:spTree>
    <p:extLst>
      <p:ext uri="{BB962C8B-B14F-4D97-AF65-F5344CB8AC3E}">
        <p14:creationId xmlns:p14="http://schemas.microsoft.com/office/powerpoint/2010/main" val="3650429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3300" b="0" cap="none"/>
            </a:lvl1pPr>
          </a:lstStyle>
          <a:p>
            <a:r>
              <a:rPr lang="en-US"/>
              <a:t>Click to edit Master title style</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38382734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1" y="609600"/>
            <a:ext cx="6070601"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654125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14057247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FF8D2602-C459-490B-85A6-D12DAB97BCA6}" type="slidenum">
              <a:rPr lang="en-US" altLang="en-US" smtClean="0"/>
              <a:pPr/>
              <a:t>‹#›</a:t>
            </a:fld>
            <a:endParaRPr lang="en-US" altLang="en-US"/>
          </a:p>
        </p:txBody>
      </p:sp>
    </p:spTree>
    <p:extLst>
      <p:ext uri="{BB962C8B-B14F-4D97-AF65-F5344CB8AC3E}">
        <p14:creationId xmlns:p14="http://schemas.microsoft.com/office/powerpoint/2010/main" val="26514248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6" y="609602"/>
            <a:ext cx="978557"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508002" y="609600"/>
            <a:ext cx="5295113"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208111DC-BF8A-4A25-914F-C4BEEB9A7405}" type="slidenum">
              <a:rPr lang="en-US" altLang="en-US" smtClean="0"/>
              <a:pPr/>
              <a:t>‹#›</a:t>
            </a:fld>
            <a:endParaRPr lang="en-US" altLang="en-US"/>
          </a:p>
        </p:txBody>
      </p:sp>
    </p:spTree>
    <p:extLst>
      <p:ext uri="{BB962C8B-B14F-4D97-AF65-F5344CB8AC3E}">
        <p14:creationId xmlns:p14="http://schemas.microsoft.com/office/powerpoint/2010/main" val="718958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06810" y="2160983"/>
            <a:ext cx="3139217"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10" y="2737248"/>
            <a:ext cx="31392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816288" y="2160983"/>
            <a:ext cx="3139214"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9" y="2737248"/>
            <a:ext cx="313921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lt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AABEEEDC-FF82-479B-BC9E-E2EDE616EC61}" type="slidenum">
              <a:rPr lang="en-US" altLang="en-US" smtClean="0"/>
              <a:pPr/>
              <a:t>‹#›</a:t>
            </a:fld>
            <a:endParaRPr lang="en-US" altLang="en-US"/>
          </a:p>
        </p:txBody>
      </p:sp>
    </p:spTree>
    <p:extLst>
      <p:ext uri="{BB962C8B-B14F-4D97-AF65-F5344CB8AC3E}">
        <p14:creationId xmlns:p14="http://schemas.microsoft.com/office/powerpoint/2010/main" val="31470043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1" y="3"/>
            <a:ext cx="1728788"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407320" y="1122363"/>
            <a:ext cx="6593681" cy="2387600"/>
          </a:xfrm>
        </p:spPr>
        <p:txBody>
          <a:bodyPr anchor="b">
            <a:normAutofit/>
          </a:bodyPr>
          <a:lstStyle>
            <a:lvl1pPr algn="l">
              <a:defRPr sz="3600"/>
            </a:lvl1pPr>
          </a:lstStyle>
          <a:p>
            <a:r>
              <a:rPr lang="en-US"/>
              <a:t>Click to edit Master title style</a:t>
            </a:r>
          </a:p>
        </p:txBody>
      </p:sp>
      <p:sp>
        <p:nvSpPr>
          <p:cNvPr id="3" name="Subtitle 2"/>
          <p:cNvSpPr>
            <a:spLocks noGrp="1"/>
          </p:cNvSpPr>
          <p:nvPr>
            <p:ph type="subTitle" idx="1"/>
          </p:nvPr>
        </p:nvSpPr>
        <p:spPr>
          <a:xfrm>
            <a:off x="1407320" y="3602038"/>
            <a:ext cx="6593681" cy="1655762"/>
          </a:xfrm>
        </p:spPr>
        <p:txBody>
          <a:bodyPr>
            <a:normAutofit/>
          </a:bodyPr>
          <a:lstStyle>
            <a:lvl1pPr marL="0" indent="0" algn="l">
              <a:buNone/>
              <a:defRPr sz="1500" cap="all"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a:xfrm>
            <a:off x="5308133" y="5410204"/>
            <a:ext cx="2057400" cy="365125"/>
          </a:xfrm>
        </p:spPr>
        <p:txBody>
          <a:bodyPr/>
          <a:lstStyle/>
          <a:p>
            <a:endParaRPr lang="en-US"/>
          </a:p>
        </p:txBody>
      </p:sp>
      <p:sp>
        <p:nvSpPr>
          <p:cNvPr id="5" name="Footer Placeholder 4"/>
          <p:cNvSpPr>
            <a:spLocks noGrp="1"/>
          </p:cNvSpPr>
          <p:nvPr>
            <p:ph type="ftr" sz="quarter" idx="11"/>
          </p:nvPr>
        </p:nvSpPr>
        <p:spPr>
          <a:xfrm>
            <a:off x="1407319" y="5410204"/>
            <a:ext cx="3843665" cy="365125"/>
          </a:xfrm>
        </p:spPr>
        <p:txBody>
          <a:bodyPr/>
          <a:lstStyle/>
          <a:p>
            <a:endParaRPr lang="en-US"/>
          </a:p>
        </p:txBody>
      </p:sp>
      <p:sp>
        <p:nvSpPr>
          <p:cNvPr id="6" name="Slide Number Placeholder 5"/>
          <p:cNvSpPr>
            <a:spLocks noGrp="1"/>
          </p:cNvSpPr>
          <p:nvPr>
            <p:ph type="sldNum" sz="quarter" idx="12"/>
          </p:nvPr>
        </p:nvSpPr>
        <p:spPr>
          <a:xfrm>
            <a:off x="7422685" y="5410202"/>
            <a:ext cx="578317" cy="365125"/>
          </a:xfrm>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0015960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2323228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9"/>
            <a:ext cx="7429500" cy="2852737"/>
          </a:xfrm>
        </p:spPr>
        <p:txBody>
          <a:bodyPr anchor="b">
            <a:normAutofit/>
          </a:bodyPr>
          <a:lstStyle>
            <a:lvl1pPr>
              <a:defRPr sz="2700"/>
            </a:lvl1pPr>
          </a:lstStyle>
          <a:p>
            <a:r>
              <a:rPr lang="en-US"/>
              <a:t>Click to edit Master title style</a:t>
            </a:r>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350" cap="all" baseline="0">
                <a:solidFill>
                  <a:schemeClr val="tx1">
                    <a:tint val="75000"/>
                  </a:schemeClr>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8676886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56059" y="2249486"/>
            <a:ext cx="3658792"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1" y="2249486"/>
            <a:ext cx="3656408"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1079700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9"/>
            <a:ext cx="7429500" cy="1477961"/>
          </a:xfrm>
        </p:spPr>
        <p:txBody>
          <a:bodyPr/>
          <a:lstStyle/>
          <a:p>
            <a:r>
              <a:rPr lang="en-US"/>
              <a:t>Click to edit Master title style</a:t>
            </a:r>
          </a:p>
        </p:txBody>
      </p:sp>
      <p:sp>
        <p:nvSpPr>
          <p:cNvPr id="3" name="Text Placeholder 2"/>
          <p:cNvSpPr>
            <a:spLocks noGrp="1"/>
          </p:cNvSpPr>
          <p:nvPr>
            <p:ph type="body" idx="1"/>
          </p:nvPr>
        </p:nvSpPr>
        <p:spPr>
          <a:xfrm>
            <a:off x="1027516" y="2249486"/>
            <a:ext cx="3487337"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56059" y="3073400"/>
            <a:ext cx="3658793"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00607" y="2249485"/>
            <a:ext cx="3484952"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3073400"/>
            <a:ext cx="3656408"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67927283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97320208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81710896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030" y="609601"/>
            <a:ext cx="2892028" cy="1639884"/>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67151" y="592666"/>
            <a:ext cx="4418407"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60030" y="2249486"/>
            <a:ext cx="2892028"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56701298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60" y="609600"/>
            <a:ext cx="4450881" cy="1639886"/>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5535541" y="609604"/>
            <a:ext cx="2750018"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856059" y="2249486"/>
            <a:ext cx="4450883"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808152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9" y="4304667"/>
            <a:ext cx="7434266" cy="819355"/>
          </a:xfrm>
        </p:spPr>
        <p:txBody>
          <a:bodyPr anchor="b">
            <a:normAutofit/>
          </a:bodyPr>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856059" y="606426"/>
            <a:ext cx="7434266"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400"/>
            </a:lvl1pPr>
          </a:lstStyle>
          <a:p>
            <a:pPr marL="0" lvl="0" indent="0">
              <a:buNone/>
            </a:pPr>
            <a:r>
              <a:rPr lang="en-US"/>
              <a:t>Click icon to add picture</a:t>
            </a:r>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132125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ltLang="en-US"/>
          </a:p>
        </p:txBody>
      </p:sp>
      <p:sp>
        <p:nvSpPr>
          <p:cNvPr id="4" name="Footer Placeholder 3"/>
          <p:cNvSpPr>
            <a:spLocks noGrp="1"/>
          </p:cNvSpPr>
          <p:nvPr>
            <p:ph type="ftr" sz="quarter" idx="11"/>
          </p:nvPr>
        </p:nvSpPr>
        <p:spPr/>
        <p:txBody>
          <a:bodyPr/>
          <a:lstStyle/>
          <a:p>
            <a:endParaRPr lang="en-US" altLang="en-US"/>
          </a:p>
        </p:txBody>
      </p:sp>
      <p:sp>
        <p:nvSpPr>
          <p:cNvPr id="5" name="Slide Number Placeholder 4"/>
          <p:cNvSpPr>
            <a:spLocks noGrp="1"/>
          </p:cNvSpPr>
          <p:nvPr>
            <p:ph type="sldNum" sz="quarter" idx="12"/>
          </p:nvPr>
        </p:nvSpPr>
        <p:spPr/>
        <p:txBody>
          <a:bodyPr/>
          <a:lstStyle/>
          <a:p>
            <a:fld id="{7CB57680-E5F9-4F88-9CC5-E70A60EF3988}" type="slidenum">
              <a:rPr lang="en-US" altLang="en-US" smtClean="0"/>
              <a:pPr/>
              <a:t>‹#›</a:t>
            </a:fld>
            <a:endParaRPr lang="en-US" altLang="en-US"/>
          </a:p>
        </p:txBody>
      </p:sp>
    </p:spTree>
    <p:extLst>
      <p:ext uri="{BB962C8B-B14F-4D97-AF65-F5344CB8AC3E}">
        <p14:creationId xmlns:p14="http://schemas.microsoft.com/office/powerpoint/2010/main" val="196173382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2700"/>
            </a:lvl1pPr>
          </a:lstStyle>
          <a:p>
            <a:r>
              <a:rPr lang="en-US"/>
              <a:t>Click to edit Master title style</a:t>
            </a:r>
          </a:p>
        </p:txBody>
      </p:sp>
      <p:sp>
        <p:nvSpPr>
          <p:cNvPr id="4" name="Text Placeholder 3"/>
          <p:cNvSpPr>
            <a:spLocks noGrp="1"/>
          </p:cNvSpPr>
          <p:nvPr>
            <p:ph type="body" sz="half" idx="2"/>
          </p:nvPr>
        </p:nvSpPr>
        <p:spPr>
          <a:xfrm>
            <a:off x="856059" y="4419602"/>
            <a:ext cx="7428344" cy="1371599"/>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537860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2"/>
            <a:ext cx="6977064" cy="2748429"/>
          </a:xfrm>
        </p:spPr>
        <p:txBody>
          <a:bodyPr anchor="ctr">
            <a:normAutofit/>
          </a:bodyPr>
          <a:lstStyle>
            <a:lvl1pPr>
              <a:defRPr sz="2700"/>
            </a:lvl1pPr>
          </a:lstStyle>
          <a:p>
            <a:r>
              <a:rPr lang="en-US"/>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856059" y="4309919"/>
            <a:ext cx="7429502" cy="1489496"/>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
        <p:nvSpPr>
          <p:cNvPr id="60" name="TextBox 59"/>
          <p:cNvSpPr txBox="1"/>
          <p:nvPr/>
        </p:nvSpPr>
        <p:spPr>
          <a:xfrm>
            <a:off x="677634" y="73239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
        <p:nvSpPr>
          <p:cNvPr id="61" name="TextBox 60"/>
          <p:cNvSpPr txBox="1"/>
          <p:nvPr/>
        </p:nvSpPr>
        <p:spPr>
          <a:xfrm>
            <a:off x="7903028" y="2764972"/>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Tree>
    <p:extLst>
      <p:ext uri="{BB962C8B-B14F-4D97-AF65-F5344CB8AC3E}">
        <p14:creationId xmlns:p14="http://schemas.microsoft.com/office/powerpoint/2010/main" val="29640372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59" y="2134044"/>
            <a:ext cx="7429501" cy="2511835"/>
          </a:xfrm>
        </p:spPr>
        <p:txBody>
          <a:bodyPr anchor="b">
            <a:normAutofit/>
          </a:bodyPr>
          <a:lstStyle>
            <a:lvl1pPr>
              <a:defRPr sz="2700"/>
            </a:lvl1pPr>
          </a:lstStyle>
          <a:p>
            <a:r>
              <a:rPr lang="en-US"/>
              <a:t>Click to edit Master title style</a:t>
            </a:r>
          </a:p>
        </p:txBody>
      </p:sp>
      <p:sp>
        <p:nvSpPr>
          <p:cNvPr id="4" name="Text Placeholder 3"/>
          <p:cNvSpPr>
            <a:spLocks noGrp="1"/>
          </p:cNvSpPr>
          <p:nvPr>
            <p:ph type="body" sz="half" idx="2"/>
          </p:nvPr>
        </p:nvSpPr>
        <p:spPr>
          <a:xfrm>
            <a:off x="856024" y="4657655"/>
            <a:ext cx="7428379" cy="1140644"/>
          </a:xfrm>
        </p:spPr>
        <p:txBody>
          <a:bodyPr anchor="t">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2413299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56061" y="609600"/>
            <a:ext cx="7429499" cy="1905000"/>
          </a:xfrm>
        </p:spPr>
        <p:txBody>
          <a:bodyPr/>
          <a:lstStyle/>
          <a:p>
            <a:r>
              <a:rPr lang="en-US"/>
              <a:t>Click to edit Master title style</a:t>
            </a:r>
          </a:p>
        </p:txBody>
      </p:sp>
      <p:sp>
        <p:nvSpPr>
          <p:cNvPr id="7" name="Text Placeholder 2"/>
          <p:cNvSpPr>
            <a:spLocks noGrp="1"/>
          </p:cNvSpPr>
          <p:nvPr>
            <p:ph type="body" idx="1"/>
          </p:nvPr>
        </p:nvSpPr>
        <p:spPr>
          <a:xfrm>
            <a:off x="856059" y="2674463"/>
            <a:ext cx="2397674"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845940" y="3360263"/>
            <a:ext cx="2406551"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3386076" y="2677635"/>
            <a:ext cx="2388289"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3378161" y="3363435"/>
            <a:ext cx="2396873"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63472786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56060" y="609600"/>
            <a:ext cx="7429499" cy="1905000"/>
          </a:xfrm>
        </p:spPr>
        <p:txBody>
          <a:bodyPr/>
          <a:lstStyle/>
          <a:p>
            <a:r>
              <a:rPr lang="en-US"/>
              <a:t>Click to edit Master title style</a:t>
            </a:r>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1" name="Text Placeholder 3"/>
          <p:cNvSpPr>
            <a:spLocks noGrp="1"/>
          </p:cNvSpPr>
          <p:nvPr>
            <p:ph type="body" sz="half" idx="18"/>
          </p:nvPr>
        </p:nvSpPr>
        <p:spPr>
          <a:xfrm>
            <a:off x="856060" y="4980861"/>
            <a:ext cx="2396430" cy="817843"/>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3366791"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5889333"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7" name="Text Placeholder 3"/>
          <p:cNvSpPr>
            <a:spLocks noGrp="1"/>
          </p:cNvSpPr>
          <p:nvPr>
            <p:ph type="body" sz="half" idx="20"/>
          </p:nvPr>
        </p:nvSpPr>
        <p:spPr>
          <a:xfrm>
            <a:off x="5889332" y="4980857"/>
            <a:ext cx="2396226" cy="810345"/>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2112857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60233862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2"/>
            <a:ext cx="1503758" cy="518160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56058" y="609602"/>
            <a:ext cx="5811443"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126591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Freeform 9"/>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20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lvl1pPr algn="l">
              <a:defRPr/>
            </a:lvl1p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7513F34B-7518-4415-B74C-D8C2425D8775}" type="slidenum">
              <a:rPr lang="en-US" altLang="en-US" smtClean="0"/>
              <a:pPr/>
              <a:t>‹#›</a:t>
            </a:fld>
            <a:endParaRPr lang="en-US" alt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99152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290054" cy="940526"/>
          </a:xfrm>
        </p:spPr>
        <p:txBody>
          <a:bodyPr/>
          <a:lstStyle/>
          <a:p>
            <a:r>
              <a:rPr lang="en-US" dirty="0"/>
              <a:t>Click to edit Master title style</a:t>
            </a:r>
          </a:p>
        </p:txBody>
      </p:sp>
      <p:sp>
        <p:nvSpPr>
          <p:cNvPr id="3" name="Content Placeholder 2"/>
          <p:cNvSpPr>
            <a:spLocks noGrp="1"/>
          </p:cNvSpPr>
          <p:nvPr>
            <p:ph idx="1"/>
          </p:nvPr>
        </p:nvSpPr>
        <p:spPr/>
        <p:txBody>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a:t>
            </a:fld>
            <a:endParaRPr lang="en-US" altLang="en-US"/>
          </a:p>
        </p:txBody>
      </p:sp>
    </p:spTree>
    <p:extLst>
      <p:ext uri="{BB962C8B-B14F-4D97-AF65-F5344CB8AC3E}">
        <p14:creationId xmlns:p14="http://schemas.microsoft.com/office/powerpoint/2010/main" val="95680175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20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D31A305-300F-46AE-87AB-2E2B2269064B}" type="slidenum">
              <a:rPr lang="en-US" altLang="en-US" smtClean="0"/>
              <a:pPr/>
              <a:t>‹#›</a:t>
            </a:fld>
            <a:endParaRPr lang="en-US" alt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3943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en-US"/>
          </a:p>
        </p:txBody>
      </p:sp>
      <p:sp>
        <p:nvSpPr>
          <p:cNvPr id="3" name="Footer Placeholder 2"/>
          <p:cNvSpPr>
            <a:spLocks noGrp="1"/>
          </p:cNvSpPr>
          <p:nvPr>
            <p:ph type="ftr" sz="quarter" idx="11"/>
          </p:nvPr>
        </p:nvSpPr>
        <p:spPr/>
        <p:txBody>
          <a:bodyPr/>
          <a:lstStyle/>
          <a:p>
            <a:endParaRPr lang="en-US" altLang="en-US"/>
          </a:p>
        </p:txBody>
      </p:sp>
      <p:sp>
        <p:nvSpPr>
          <p:cNvPr id="4" name="Slide Number Placeholder 3"/>
          <p:cNvSpPr>
            <a:spLocks noGrp="1"/>
          </p:cNvSpPr>
          <p:nvPr>
            <p:ph type="sldNum" sz="quarter" idx="12"/>
          </p:nvPr>
        </p:nvSpPr>
        <p:spPr/>
        <p:txBody>
          <a:bodyPr/>
          <a:lstStyle/>
          <a:p>
            <a:fld id="{6A39BB0D-27BF-4EA6-BA90-4EB492D6CA2A}" type="slidenum">
              <a:rPr lang="en-US" altLang="en-US" smtClean="0"/>
              <a:pPr/>
              <a:t>‹#›</a:t>
            </a:fld>
            <a:endParaRPr lang="en-US" altLang="en-US"/>
          </a:p>
        </p:txBody>
      </p:sp>
    </p:spTree>
    <p:extLst>
      <p:ext uri="{BB962C8B-B14F-4D97-AF65-F5344CB8AC3E}">
        <p14:creationId xmlns:p14="http://schemas.microsoft.com/office/powerpoint/2010/main" val="101940765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827314"/>
            <a:ext cx="7290054" cy="94923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768096" y="1937893"/>
            <a:ext cx="3566160" cy="437146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491990" y="1937893"/>
            <a:ext cx="3566160" cy="437146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0D3230D8-5D23-41B0-8F74-85B1B69AA23F}" type="slidenum">
              <a:rPr lang="en-US" altLang="en-US" smtClean="0"/>
              <a:pPr/>
              <a:t>‹#›</a:t>
            </a:fld>
            <a:endParaRPr lang="en-US" altLang="en-US"/>
          </a:p>
        </p:txBody>
      </p:sp>
    </p:spTree>
    <p:extLst>
      <p:ext uri="{BB962C8B-B14F-4D97-AF65-F5344CB8AC3E}">
        <p14:creationId xmlns:p14="http://schemas.microsoft.com/office/powerpoint/2010/main" val="54770610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lt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AABEEEDC-FF82-479B-BC9E-E2EDE616EC61}" type="slidenum">
              <a:rPr lang="en-US" altLang="en-US" smtClean="0"/>
              <a:pPr/>
              <a:t>‹#›</a:t>
            </a:fld>
            <a:endParaRPr lang="en-US" altLang="en-US"/>
          </a:p>
        </p:txBody>
      </p:sp>
    </p:spTree>
    <p:extLst>
      <p:ext uri="{BB962C8B-B14F-4D97-AF65-F5344CB8AC3E}">
        <p14:creationId xmlns:p14="http://schemas.microsoft.com/office/powerpoint/2010/main" val="18538224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ltLang="en-US"/>
          </a:p>
        </p:txBody>
      </p:sp>
      <p:sp>
        <p:nvSpPr>
          <p:cNvPr id="4" name="Footer Placeholder 3"/>
          <p:cNvSpPr>
            <a:spLocks noGrp="1"/>
          </p:cNvSpPr>
          <p:nvPr>
            <p:ph type="ftr" sz="quarter" idx="11"/>
          </p:nvPr>
        </p:nvSpPr>
        <p:spPr/>
        <p:txBody>
          <a:bodyPr/>
          <a:lstStyle/>
          <a:p>
            <a:endParaRPr lang="en-US" altLang="en-US"/>
          </a:p>
        </p:txBody>
      </p:sp>
      <p:sp>
        <p:nvSpPr>
          <p:cNvPr id="5" name="Slide Number Placeholder 4"/>
          <p:cNvSpPr>
            <a:spLocks noGrp="1"/>
          </p:cNvSpPr>
          <p:nvPr>
            <p:ph type="sldNum" sz="quarter" idx="12"/>
          </p:nvPr>
        </p:nvSpPr>
        <p:spPr/>
        <p:txBody>
          <a:bodyPr/>
          <a:lstStyle/>
          <a:p>
            <a:fld id="{7CB57680-E5F9-4F88-9CC5-E70A60EF3988}" type="slidenum">
              <a:rPr lang="en-US" altLang="en-US" smtClean="0"/>
              <a:pPr/>
              <a:t>‹#›</a:t>
            </a:fld>
            <a:endParaRPr lang="en-US" altLang="en-US"/>
          </a:p>
        </p:txBody>
      </p:sp>
    </p:spTree>
    <p:extLst>
      <p:ext uri="{BB962C8B-B14F-4D97-AF65-F5344CB8AC3E}">
        <p14:creationId xmlns:p14="http://schemas.microsoft.com/office/powerpoint/2010/main" val="139444209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en-US"/>
          </a:p>
        </p:txBody>
      </p:sp>
      <p:sp>
        <p:nvSpPr>
          <p:cNvPr id="3" name="Footer Placeholder 2"/>
          <p:cNvSpPr>
            <a:spLocks noGrp="1"/>
          </p:cNvSpPr>
          <p:nvPr>
            <p:ph type="ftr" sz="quarter" idx="11"/>
          </p:nvPr>
        </p:nvSpPr>
        <p:spPr/>
        <p:txBody>
          <a:bodyPr/>
          <a:lstStyle/>
          <a:p>
            <a:endParaRPr lang="en-US" altLang="en-US"/>
          </a:p>
        </p:txBody>
      </p:sp>
      <p:sp>
        <p:nvSpPr>
          <p:cNvPr id="4" name="Slide Number Placeholder 3"/>
          <p:cNvSpPr>
            <a:spLocks noGrp="1"/>
          </p:cNvSpPr>
          <p:nvPr>
            <p:ph type="sldNum" sz="quarter" idx="12"/>
          </p:nvPr>
        </p:nvSpPr>
        <p:spPr/>
        <p:txBody>
          <a:bodyPr/>
          <a:lstStyle/>
          <a:p>
            <a:fld id="{6A39BB0D-27BF-4EA6-BA90-4EB492D6CA2A}" type="slidenum">
              <a:rPr lang="en-US" altLang="en-US" smtClean="0"/>
              <a:pPr/>
              <a:t>‹#›</a:t>
            </a:fld>
            <a:endParaRPr lang="en-US" altLang="en-US"/>
          </a:p>
        </p:txBody>
      </p:sp>
    </p:spTree>
    <p:extLst>
      <p:ext uri="{BB962C8B-B14F-4D97-AF65-F5344CB8AC3E}">
        <p14:creationId xmlns:p14="http://schemas.microsoft.com/office/powerpoint/2010/main" val="34239111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374972EE-4957-46D2-9D91-936B1FEAD6D7}" type="slidenum">
              <a:rPr lang="en-US" altLang="en-US" smtClean="0"/>
              <a:pPr/>
              <a:t>‹#›</a:t>
            </a:fld>
            <a:endParaRPr lang="en-US" altLang="en-US"/>
          </a:p>
        </p:txBody>
      </p:sp>
    </p:spTree>
    <p:extLst>
      <p:ext uri="{BB962C8B-B14F-4D97-AF65-F5344CB8AC3E}">
        <p14:creationId xmlns:p14="http://schemas.microsoft.com/office/powerpoint/2010/main" val="12829553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bg1">
              <a:lumMod val="75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6EBF578-0D6F-4EE8-96DE-7711A7D6E973}" type="slidenum">
              <a:rPr lang="en-US" altLang="en-US" smtClean="0"/>
              <a:pPr/>
              <a:t>‹#›</a:t>
            </a:fld>
            <a:endParaRPr lang="en-US" altLang="en-US"/>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734812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FF8D2602-C459-490B-85A6-D12DAB97BCA6}" type="slidenum">
              <a:rPr lang="en-US" altLang="en-US" smtClean="0"/>
              <a:pPr/>
              <a:t>‹#›</a:t>
            </a:fld>
            <a:endParaRPr lang="en-US" altLang="en-US"/>
          </a:p>
        </p:txBody>
      </p:sp>
    </p:spTree>
    <p:extLst>
      <p:ext uri="{BB962C8B-B14F-4D97-AF65-F5344CB8AC3E}">
        <p14:creationId xmlns:p14="http://schemas.microsoft.com/office/powerpoint/2010/main" val="32563425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208111DC-BF8A-4A25-914F-C4BEEB9A7405}" type="slidenum">
              <a:rPr lang="en-US" altLang="en-US" smtClean="0"/>
              <a:pPr/>
              <a:t>‹#›</a:t>
            </a:fld>
            <a:endParaRPr lang="en-US" altLang="en-US"/>
          </a:p>
        </p:txBody>
      </p:sp>
      <p:cxnSp>
        <p:nvCxnSpPr>
          <p:cNvPr id="7" name="Straight Connector 6"/>
          <p:cNvCxnSpPr/>
          <p:nvPr/>
        </p:nvCxnSpPr>
        <p:spPr>
          <a:xfrm rot="5400000" flipV="1">
            <a:off x="7543800" y="173563"/>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3894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1500"/>
            </a:lvl1pPr>
          </a:lstStyle>
          <a:p>
            <a:r>
              <a:rPr lang="en-US"/>
              <a:t>Click to edit Master title style</a:t>
            </a:r>
          </a:p>
        </p:txBody>
      </p:sp>
      <p:sp>
        <p:nvSpPr>
          <p:cNvPr id="3" name="Content Placeholder 2"/>
          <p:cNvSpPr>
            <a:spLocks noGrp="1"/>
          </p:cNvSpPr>
          <p:nvPr>
            <p:ph idx="1"/>
          </p:nvPr>
        </p:nvSpPr>
        <p:spPr>
          <a:xfrm>
            <a:off x="3570347" y="514927"/>
            <a:ext cx="3385156"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374972EE-4957-46D2-9D91-936B1FEAD6D7}" type="slidenum">
              <a:rPr lang="en-US" altLang="en-US" smtClean="0"/>
              <a:pPr/>
              <a:t>‹#›</a:t>
            </a:fld>
            <a:endParaRPr lang="en-US" altLang="en-US"/>
          </a:p>
        </p:txBody>
      </p:sp>
    </p:spTree>
    <p:extLst>
      <p:ext uri="{BB962C8B-B14F-4D97-AF65-F5344CB8AC3E}">
        <p14:creationId xmlns:p14="http://schemas.microsoft.com/office/powerpoint/2010/main" val="37078835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1800" b="0"/>
            </a:lvl1pPr>
          </a:lstStyle>
          <a:p>
            <a:r>
              <a:rPr lang="en-US"/>
              <a:t>Click to edit Master title style</a:t>
            </a:r>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6EBF578-0D6F-4EE8-96DE-7711A7D6E973}" type="slidenum">
              <a:rPr lang="en-US" altLang="en-US" smtClean="0"/>
              <a:pPr/>
              <a:t>‹#›</a:t>
            </a:fld>
            <a:endParaRPr lang="en-US" altLang="en-US"/>
          </a:p>
        </p:txBody>
      </p:sp>
    </p:spTree>
    <p:extLst>
      <p:ext uri="{BB962C8B-B14F-4D97-AF65-F5344CB8AC3E}">
        <p14:creationId xmlns:p14="http://schemas.microsoft.com/office/powerpoint/2010/main" val="4101015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2.pn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theme" Target="../theme/theme4.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image" Target="../media/image2.png"/><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5.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403850" y="6041365"/>
            <a:ext cx="683954" cy="365125"/>
          </a:xfrm>
          <a:prstGeom prst="rect">
            <a:avLst/>
          </a:prstGeom>
        </p:spPr>
        <p:txBody>
          <a:bodyPr vert="horz" lIns="91440" tIns="45720" rIns="91440" bIns="45720" rtlCol="0" anchor="ctr"/>
          <a:lstStyle>
            <a:lvl1pPr algn="r">
              <a:defRPr sz="675">
                <a:solidFill>
                  <a:schemeClr val="tx1">
                    <a:tint val="75000"/>
                  </a:schemeClr>
                </a:solidFill>
              </a:defRPr>
            </a:lvl1pPr>
          </a:lstStyle>
          <a:p>
            <a:endParaRPr lang="en-US" altLang="en-US"/>
          </a:p>
        </p:txBody>
      </p:sp>
      <p:sp>
        <p:nvSpPr>
          <p:cNvPr id="5" name="Footer Placeholder 4"/>
          <p:cNvSpPr>
            <a:spLocks noGrp="1"/>
          </p:cNvSpPr>
          <p:nvPr>
            <p:ph type="ftr" sz="quarter" idx="3"/>
          </p:nvPr>
        </p:nvSpPr>
        <p:spPr>
          <a:xfrm>
            <a:off x="508001" y="6041365"/>
            <a:ext cx="4723209" cy="365125"/>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ltLang="en-US"/>
          </a:p>
        </p:txBody>
      </p:sp>
      <p:sp>
        <p:nvSpPr>
          <p:cNvPr id="6" name="Slide Number Placeholder 5"/>
          <p:cNvSpPr>
            <a:spLocks noGrp="1"/>
          </p:cNvSpPr>
          <p:nvPr>
            <p:ph type="sldNum" sz="quarter" idx="4"/>
          </p:nvPr>
        </p:nvSpPr>
        <p:spPr>
          <a:xfrm>
            <a:off x="6442999" y="6041365"/>
            <a:ext cx="512504" cy="365125"/>
          </a:xfrm>
          <a:prstGeom prst="rect">
            <a:avLst/>
          </a:prstGeom>
        </p:spPr>
        <p:txBody>
          <a:bodyPr vert="horz" lIns="91440" tIns="45720" rIns="91440" bIns="45720" rtlCol="0" anchor="ctr"/>
          <a:lstStyle>
            <a:lvl1pPr algn="r">
              <a:defRPr sz="675">
                <a:solidFill>
                  <a:schemeClr val="accent1"/>
                </a:solidFill>
              </a:defRPr>
            </a:lvl1p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226233506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hf hdr="0" ftr="0" dt="0"/>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0716" y="3"/>
            <a:ext cx="9040416"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856061" y="618518"/>
            <a:ext cx="7429499" cy="1478570"/>
          </a:xfrm>
          <a:prstGeom prst="rect">
            <a:avLst/>
          </a:prstGeom>
        </p:spPr>
        <p:txBody>
          <a:bodyPr vert="horz" lIns="91440" tIns="45720" rIns="91440" bIns="45720" rtlCol="0" anchor="ctr">
            <a:normAutofit/>
          </a:bodyPr>
          <a:lstStyle/>
          <a:p>
            <a:endParaRPr lang="en-US"/>
          </a:p>
        </p:txBody>
      </p:sp>
      <p:sp>
        <p:nvSpPr>
          <p:cNvPr id="3" name="Text Placeholder 2"/>
          <p:cNvSpPr>
            <a:spLocks noGrp="1"/>
          </p:cNvSpPr>
          <p:nvPr>
            <p:ph type="body" idx="1"/>
          </p:nvPr>
        </p:nvSpPr>
        <p:spPr>
          <a:xfrm>
            <a:off x="856061" y="2249487"/>
            <a:ext cx="74294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592691" y="5883279"/>
            <a:ext cx="2057400" cy="365125"/>
          </a:xfrm>
          <a:prstGeom prst="rect">
            <a:avLst/>
          </a:prstGeom>
        </p:spPr>
        <p:txBody>
          <a:bodyPr vert="horz" lIns="91440" tIns="45720" rIns="91440" bIns="45720" rtlCol="0" anchor="ctr"/>
          <a:lstStyle>
            <a:lvl1pPr algn="r">
              <a:defRPr sz="788">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856059" y="5883278"/>
            <a:ext cx="4679482" cy="365125"/>
          </a:xfrm>
          <a:prstGeom prst="rect">
            <a:avLst/>
          </a:prstGeom>
        </p:spPr>
        <p:txBody>
          <a:bodyPr vert="horz" lIns="91440" tIns="45720" rIns="91440" bIns="45720" rtlCol="0" anchor="ctr"/>
          <a:lstStyle>
            <a:lvl1pPr algn="l">
              <a:defRPr sz="788" cap="all" baseline="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707242" y="5883277"/>
            <a:ext cx="578317" cy="365125"/>
          </a:xfrm>
          <a:prstGeom prst="rect">
            <a:avLst/>
          </a:prstGeom>
        </p:spPr>
        <p:txBody>
          <a:bodyPr vert="horz" lIns="91440" tIns="45720" rIns="91440" bIns="45720" rtlCol="0" anchor="ctr"/>
          <a:lstStyle>
            <a:lvl1pPr algn="r">
              <a:defRPr sz="788">
                <a:solidFill>
                  <a:schemeClr val="tx1">
                    <a:tint val="75000"/>
                  </a:schemeClr>
                </a:solidFill>
              </a:defRPr>
            </a:lvl1pPr>
          </a:lstStyle>
          <a:p>
            <a:fld id="{6D22F896-40B5-4ADD-8801-0D06FADFA095}" type="slidenum">
              <a:rPr lang="en-US" dirty="0"/>
              <a:pPr/>
              <a:t>‹#›</a:t>
            </a:fld>
            <a:endParaRPr lang="en-US"/>
          </a:p>
        </p:txBody>
      </p:sp>
    </p:spTree>
    <p:extLst>
      <p:ext uri="{BB962C8B-B14F-4D97-AF65-F5344CB8AC3E}">
        <p14:creationId xmlns:p14="http://schemas.microsoft.com/office/powerpoint/2010/main" val="243692144"/>
      </p:ext>
    </p:extLst>
  </p:cSld>
  <p:clrMap bg1="dk1" tx1="lt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Lst>
  <p:hf hdr="0" ftr="0" dt="0"/>
  <p:txStyles>
    <p:titleStyle>
      <a:lvl1pPr algn="l" defTabSz="685800" rtl="0" eaLnBrk="1" latinLnBrk="0" hangingPunct="1">
        <a:lnSpc>
          <a:spcPct val="90000"/>
        </a:lnSpc>
        <a:spcBef>
          <a:spcPct val="0"/>
        </a:spcBef>
        <a:buNone/>
        <a:defRPr sz="2700" kern="1200" cap="all" baseline="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SzPct val="125000"/>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20000"/>
        </a:lnSpc>
        <a:spcBef>
          <a:spcPts val="375"/>
        </a:spcBef>
        <a:buSzPct val="125000"/>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20000"/>
        </a:lnSpc>
        <a:spcBef>
          <a:spcPts val="375"/>
        </a:spcBef>
        <a:buSzPct val="125000"/>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6pPr>
      <a:lvl7pPr marL="22288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7pPr>
      <a:lvl8pPr marL="25717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8pPr>
      <a:lvl9pPr marL="29146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403850" y="6041365"/>
            <a:ext cx="683954" cy="365125"/>
          </a:xfrm>
          <a:prstGeom prst="rect">
            <a:avLst/>
          </a:prstGeom>
        </p:spPr>
        <p:txBody>
          <a:bodyPr vert="horz" lIns="91440" tIns="45720" rIns="91440" bIns="45720" rtlCol="0" anchor="ctr"/>
          <a:lstStyle>
            <a:lvl1pPr algn="r">
              <a:defRPr sz="675">
                <a:solidFill>
                  <a:schemeClr val="tx1">
                    <a:tint val="75000"/>
                  </a:schemeClr>
                </a:solidFill>
              </a:defRPr>
            </a:lvl1pPr>
          </a:lstStyle>
          <a:p>
            <a:endParaRPr lang="en-US" altLang="en-US"/>
          </a:p>
        </p:txBody>
      </p:sp>
      <p:sp>
        <p:nvSpPr>
          <p:cNvPr id="5" name="Footer Placeholder 4"/>
          <p:cNvSpPr>
            <a:spLocks noGrp="1"/>
          </p:cNvSpPr>
          <p:nvPr>
            <p:ph type="ftr" sz="quarter" idx="3"/>
          </p:nvPr>
        </p:nvSpPr>
        <p:spPr>
          <a:xfrm>
            <a:off x="508001" y="6041365"/>
            <a:ext cx="4723209" cy="365125"/>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ltLang="en-US"/>
          </a:p>
        </p:txBody>
      </p:sp>
      <p:sp>
        <p:nvSpPr>
          <p:cNvPr id="6" name="Slide Number Placeholder 5"/>
          <p:cNvSpPr>
            <a:spLocks noGrp="1"/>
          </p:cNvSpPr>
          <p:nvPr>
            <p:ph type="sldNum" sz="quarter" idx="4"/>
          </p:nvPr>
        </p:nvSpPr>
        <p:spPr>
          <a:xfrm>
            <a:off x="6442999" y="6041365"/>
            <a:ext cx="512504" cy="365125"/>
          </a:xfrm>
          <a:prstGeom prst="rect">
            <a:avLst/>
          </a:prstGeom>
        </p:spPr>
        <p:txBody>
          <a:bodyPr vert="horz" lIns="91440" tIns="45720" rIns="91440" bIns="45720" rtlCol="0" anchor="ctr"/>
          <a:lstStyle>
            <a:lvl1pPr algn="r">
              <a:defRPr sz="675">
                <a:solidFill>
                  <a:schemeClr val="accent1"/>
                </a:solidFill>
              </a:defRPr>
            </a:lvl1p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472389076"/>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Lst>
  <p:hf hdr="0" ftr="0" dt="0"/>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0716" y="3"/>
            <a:ext cx="9040416"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856061" y="618518"/>
            <a:ext cx="7429499" cy="1478570"/>
          </a:xfrm>
          <a:prstGeom prst="rect">
            <a:avLst/>
          </a:prstGeom>
        </p:spPr>
        <p:txBody>
          <a:bodyPr vert="horz" lIns="91440" tIns="45720" rIns="91440" bIns="45720" rtlCol="0" anchor="ctr">
            <a:normAutofit/>
          </a:bodyPr>
          <a:lstStyle/>
          <a:p>
            <a:endParaRPr lang="en-US"/>
          </a:p>
        </p:txBody>
      </p:sp>
      <p:sp>
        <p:nvSpPr>
          <p:cNvPr id="3" name="Text Placeholder 2"/>
          <p:cNvSpPr>
            <a:spLocks noGrp="1"/>
          </p:cNvSpPr>
          <p:nvPr>
            <p:ph type="body" idx="1"/>
          </p:nvPr>
        </p:nvSpPr>
        <p:spPr>
          <a:xfrm>
            <a:off x="856061" y="2249487"/>
            <a:ext cx="74294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592691" y="5883279"/>
            <a:ext cx="2057400" cy="365125"/>
          </a:xfrm>
          <a:prstGeom prst="rect">
            <a:avLst/>
          </a:prstGeom>
        </p:spPr>
        <p:txBody>
          <a:bodyPr vert="horz" lIns="91440" tIns="45720" rIns="91440" bIns="45720" rtlCol="0" anchor="ctr"/>
          <a:lstStyle>
            <a:lvl1pPr algn="r">
              <a:defRPr sz="788">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856059" y="5883278"/>
            <a:ext cx="4679482" cy="365125"/>
          </a:xfrm>
          <a:prstGeom prst="rect">
            <a:avLst/>
          </a:prstGeom>
        </p:spPr>
        <p:txBody>
          <a:bodyPr vert="horz" lIns="91440" tIns="45720" rIns="91440" bIns="45720" rtlCol="0" anchor="ctr"/>
          <a:lstStyle>
            <a:lvl1pPr algn="l">
              <a:defRPr sz="788" cap="all" baseline="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707242" y="5883277"/>
            <a:ext cx="578317" cy="365125"/>
          </a:xfrm>
          <a:prstGeom prst="rect">
            <a:avLst/>
          </a:prstGeom>
        </p:spPr>
        <p:txBody>
          <a:bodyPr vert="horz" lIns="91440" tIns="45720" rIns="91440" bIns="45720" rtlCol="0" anchor="ctr"/>
          <a:lstStyle>
            <a:lvl1pPr algn="r">
              <a:defRPr sz="788">
                <a:solidFill>
                  <a:schemeClr val="tx1">
                    <a:tint val="75000"/>
                  </a:schemeClr>
                </a:solidFill>
              </a:defRPr>
            </a:lvl1pPr>
          </a:lstStyle>
          <a:p>
            <a:fld id="{6D22F896-40B5-4ADD-8801-0D06FADFA095}" type="slidenum">
              <a:rPr lang="en-US" dirty="0"/>
              <a:pPr/>
              <a:t>‹#›</a:t>
            </a:fld>
            <a:endParaRPr lang="en-US"/>
          </a:p>
        </p:txBody>
      </p:sp>
    </p:spTree>
    <p:extLst>
      <p:ext uri="{BB962C8B-B14F-4D97-AF65-F5344CB8AC3E}">
        <p14:creationId xmlns:p14="http://schemas.microsoft.com/office/powerpoint/2010/main" val="3436112531"/>
      </p:ext>
    </p:extLst>
  </p:cSld>
  <p:clrMap bg1="dk1" tx1="lt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Lst>
  <p:hf hdr="0" ftr="0" dt="0"/>
  <p:txStyles>
    <p:titleStyle>
      <a:lvl1pPr algn="l" defTabSz="685800" rtl="0" eaLnBrk="1" latinLnBrk="0" hangingPunct="1">
        <a:lnSpc>
          <a:spcPct val="90000"/>
        </a:lnSpc>
        <a:spcBef>
          <a:spcPct val="0"/>
        </a:spcBef>
        <a:buNone/>
        <a:defRPr sz="2700" kern="1200" cap="all" baseline="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SzPct val="125000"/>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20000"/>
        </a:lnSpc>
        <a:spcBef>
          <a:spcPts val="375"/>
        </a:spcBef>
        <a:buSzPct val="125000"/>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20000"/>
        </a:lnSpc>
        <a:spcBef>
          <a:spcPts val="375"/>
        </a:spcBef>
        <a:buSzPct val="125000"/>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6pPr>
      <a:lvl7pPr marL="22288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7pPr>
      <a:lvl8pPr marL="25717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8pPr>
      <a:lvl9pPr marL="29146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826324"/>
            <a:ext cx="7290054" cy="9144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768096" y="1898469"/>
            <a:ext cx="7290055" cy="4410891"/>
          </a:xfrm>
          <a:prstGeom prst="rect">
            <a:avLst/>
          </a:prstGeom>
        </p:spPr>
        <p:txBody>
          <a:bodyPr vert="horz" lIns="45720" tIns="45720" rIns="4572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endParaRPr lang="en-US" altLang="en-US"/>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ltLang="en-US"/>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E1E8A6E7-CA79-4171-98B6-304A02B3108A}" type="slidenum">
              <a:rPr lang="en-US" altLang="en-US" smtClean="0"/>
              <a:pPr/>
              <a:t>‹#›</a:t>
            </a:fld>
            <a:endParaRPr lang="en-US" altLang="en-US"/>
          </a:p>
        </p:txBody>
      </p:sp>
      <p:cxnSp>
        <p:nvCxnSpPr>
          <p:cNvPr id="7" name="Straight Connector 6"/>
          <p:cNvCxnSpPr/>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0148624"/>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hf hdr="0" ftr="0" dt="0"/>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8.xml"/><Relationship Id="rId1" Type="http://schemas.openxmlformats.org/officeDocument/2006/relationships/themeOverride" Target="../theme/themeOverride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8.xml"/></Relationships>
</file>

<file path=ppt/slides/_rels/slide10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5.xml"/><Relationship Id="rId1" Type="http://schemas.openxmlformats.org/officeDocument/2006/relationships/slideLayout" Target="../slideLayouts/slideLayout68.xml"/><Relationship Id="rId4" Type="http://schemas.openxmlformats.org/officeDocument/2006/relationships/image" Target="../media/image82.png"/></Relationships>
</file>

<file path=ppt/slides/_rels/slide101.xml.rels><?xml version="1.0" encoding="UTF-8" standalone="yes"?>
<Relationships xmlns="http://schemas.openxmlformats.org/package/2006/relationships"><Relationship Id="rId3" Type="http://schemas.openxmlformats.org/officeDocument/2006/relationships/image" Target="../media/image800.png"/><Relationship Id="rId2" Type="http://schemas.openxmlformats.org/officeDocument/2006/relationships/notesSlide" Target="../notesSlides/notesSlide96.xml"/><Relationship Id="rId1" Type="http://schemas.openxmlformats.org/officeDocument/2006/relationships/slideLayout" Target="../slideLayouts/slideLayout68.xml"/><Relationship Id="rId5" Type="http://schemas.openxmlformats.org/officeDocument/2006/relationships/image" Target="../media/image820.png"/><Relationship Id="rId4" Type="http://schemas.openxmlformats.org/officeDocument/2006/relationships/image" Target="../media/image810.png"/></Relationships>
</file>

<file path=ppt/slides/_rels/slide10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7.xml"/><Relationship Id="rId1" Type="http://schemas.openxmlformats.org/officeDocument/2006/relationships/slideLayout" Target="../slideLayouts/slideLayout68.xml"/><Relationship Id="rId5" Type="http://schemas.openxmlformats.org/officeDocument/2006/relationships/image" Target="../media/image85.png"/><Relationship Id="rId4" Type="http://schemas.openxmlformats.org/officeDocument/2006/relationships/image" Target="../media/image84.png"/></Relationships>
</file>

<file path=ppt/slides/_rels/slide10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98.xml"/><Relationship Id="rId1" Type="http://schemas.openxmlformats.org/officeDocument/2006/relationships/slideLayout" Target="../slideLayouts/slideLayout68.xml"/></Relationships>
</file>

<file path=ppt/slides/_rels/slide10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99.xml"/><Relationship Id="rId1" Type="http://schemas.openxmlformats.org/officeDocument/2006/relationships/slideLayout" Target="../slideLayouts/slideLayout68.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68.xml"/></Relationships>
</file>

<file path=ppt/slides/_rels/slide10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01.xml"/><Relationship Id="rId1" Type="http://schemas.openxmlformats.org/officeDocument/2006/relationships/slideLayout" Target="../slideLayouts/slideLayout68.xml"/><Relationship Id="rId5" Type="http://schemas.openxmlformats.org/officeDocument/2006/relationships/image" Target="../media/image90.png"/><Relationship Id="rId4" Type="http://schemas.openxmlformats.org/officeDocument/2006/relationships/image" Target="../media/image89.png"/></Relationships>
</file>

<file path=ppt/slides/_rels/slide10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02.xml"/><Relationship Id="rId1" Type="http://schemas.openxmlformats.org/officeDocument/2006/relationships/slideLayout" Target="../slideLayouts/slideLayout68.xml"/><Relationship Id="rId4" Type="http://schemas.openxmlformats.org/officeDocument/2006/relationships/image" Target="../media/image92.png"/></Relationships>
</file>

<file path=ppt/slides/_rels/slide10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3.xml"/><Relationship Id="rId1" Type="http://schemas.openxmlformats.org/officeDocument/2006/relationships/slideLayout" Target="../slideLayouts/slideLayout68.xml"/></Relationships>
</file>

<file path=ppt/slides/_rels/slide109.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8.xml"/></Relationships>
</file>

<file path=ppt/slides/_rels/slide11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4.xml"/><Relationship Id="rId1" Type="http://schemas.openxmlformats.org/officeDocument/2006/relationships/slideLayout" Target="../slideLayouts/slideLayout68.xml"/></Relationships>
</file>

<file path=ppt/slides/_rels/slide11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5.xml"/><Relationship Id="rId1" Type="http://schemas.openxmlformats.org/officeDocument/2006/relationships/slideLayout" Target="../slideLayouts/slideLayout68.xml"/><Relationship Id="rId4" Type="http://schemas.openxmlformats.org/officeDocument/2006/relationships/image" Target="../media/image97.png"/></Relationships>
</file>

<file path=ppt/slides/_rels/slide11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06.xml"/><Relationship Id="rId1" Type="http://schemas.openxmlformats.org/officeDocument/2006/relationships/slideLayout" Target="../slideLayouts/slideLayout68.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68.xml"/></Relationships>
</file>

<file path=ppt/slides/_rels/slide11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8.xml"/><Relationship Id="rId1" Type="http://schemas.openxmlformats.org/officeDocument/2006/relationships/slideLayout" Target="../slideLayouts/slideLayout68.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68.xml"/><Relationship Id="rId6" Type="http://schemas.openxmlformats.org/officeDocument/2006/relationships/image" Target="../media/image112.png"/></Relationships>
</file>

<file path=ppt/slides/_rels/slide11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10.xml"/><Relationship Id="rId1" Type="http://schemas.openxmlformats.org/officeDocument/2006/relationships/slideLayout" Target="../slideLayouts/slideLayout68.xml"/></Relationships>
</file>

<file path=ppt/slides/_rels/slide11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1.xml"/><Relationship Id="rId1" Type="http://schemas.openxmlformats.org/officeDocument/2006/relationships/slideLayout" Target="../slideLayouts/slideLayout68.xml"/></Relationships>
</file>

<file path=ppt/slides/_rels/slide11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12.xml"/><Relationship Id="rId1" Type="http://schemas.openxmlformats.org/officeDocument/2006/relationships/slideLayout" Target="../slideLayouts/slideLayout68.xml"/></Relationships>
</file>

<file path=ppt/slides/_rels/slide11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13.xml"/><Relationship Id="rId1" Type="http://schemas.openxmlformats.org/officeDocument/2006/relationships/slideLayout" Target="../slideLayouts/slideLayout68.xml"/><Relationship Id="rId4" Type="http://schemas.openxmlformats.org/officeDocument/2006/relationships/image" Target="../media/image103.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68.xml"/></Relationships>
</file>

<file path=ppt/slides/_rels/slide12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14.xml"/><Relationship Id="rId1" Type="http://schemas.openxmlformats.org/officeDocument/2006/relationships/slideLayout" Target="../slideLayouts/slideLayout68.xml"/></Relationships>
</file>

<file path=ppt/slides/_rels/slide121.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15.xml"/><Relationship Id="rId1" Type="http://schemas.openxmlformats.org/officeDocument/2006/relationships/slideLayout" Target="../slideLayouts/slideLayout68.xml"/><Relationship Id="rId4" Type="http://schemas.openxmlformats.org/officeDocument/2006/relationships/image" Target="../media/image104.png"/></Relationships>
</file>

<file path=ppt/slides/_rels/slide12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16.xml"/><Relationship Id="rId1" Type="http://schemas.openxmlformats.org/officeDocument/2006/relationships/slideLayout" Target="../slideLayouts/slideLayout6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6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8.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8.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8.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2.xml"/><Relationship Id="rId1" Type="http://schemas.openxmlformats.org/officeDocument/2006/relationships/slideLayout" Target="../slideLayouts/slideLayout68.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png"/></Relationships>
</file>

<file path=ppt/slides/_rels/slide3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68.xml"/><Relationship Id="rId4" Type="http://schemas.openxmlformats.org/officeDocument/2006/relationships/image" Target="../media/image20.jpg"/></Relationships>
</file>

<file path=ppt/slides/_rels/slide3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3.xml"/><Relationship Id="rId1" Type="http://schemas.openxmlformats.org/officeDocument/2006/relationships/slideLayout" Target="../slideLayouts/slideLayout68.xml"/><Relationship Id="rId5" Type="http://schemas.openxmlformats.org/officeDocument/2006/relationships/image" Target="../media/image23.wmf"/><Relationship Id="rId4" Type="http://schemas.openxmlformats.org/officeDocument/2006/relationships/image" Target="../media/image22.jpg"/></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4.xml"/><Relationship Id="rId1" Type="http://schemas.openxmlformats.org/officeDocument/2006/relationships/slideLayout" Target="../slideLayouts/slideLayout68.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g"/></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6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8.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0.xml"/><Relationship Id="rId1" Type="http://schemas.openxmlformats.org/officeDocument/2006/relationships/slideLayout" Target="../slideLayouts/slideLayout68.xml"/><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8.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68.xml"/><Relationship Id="rId5" Type="http://schemas.openxmlformats.org/officeDocument/2006/relationships/image" Target="../media/image33.png"/><Relationship Id="rId4" Type="http://schemas.openxmlformats.org/officeDocument/2006/relationships/image" Target="../media/image32.png"/></Relationships>
</file>

<file path=ppt/slides/_rels/slide4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4.xml"/><Relationship Id="rId1" Type="http://schemas.openxmlformats.org/officeDocument/2006/relationships/slideLayout" Target="../slideLayouts/slideLayout68.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5.xml"/><Relationship Id="rId1" Type="http://schemas.openxmlformats.org/officeDocument/2006/relationships/slideLayout" Target="../slideLayouts/slideLayout6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8.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6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8.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68.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9.xml"/><Relationship Id="rId1" Type="http://schemas.openxmlformats.org/officeDocument/2006/relationships/slideLayout" Target="../slideLayouts/slideLayout68.xml"/></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0.xml"/><Relationship Id="rId1" Type="http://schemas.openxmlformats.org/officeDocument/2006/relationships/slideLayout" Target="../slideLayouts/slideLayout6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8.xml"/></Relationships>
</file>

<file path=ppt/slides/_rels/slide5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5.xml"/><Relationship Id="rId1" Type="http://schemas.openxmlformats.org/officeDocument/2006/relationships/slideLayout" Target="../slideLayouts/slideLayout68.xml"/><Relationship Id="rId4" Type="http://schemas.openxmlformats.org/officeDocument/2006/relationships/image" Target="../media/image39.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8.xml"/></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7.xml"/><Relationship Id="rId1" Type="http://schemas.openxmlformats.org/officeDocument/2006/relationships/slideLayout" Target="../slideLayouts/slideLayout68.xml"/><Relationship Id="rId6" Type="http://schemas.openxmlformats.org/officeDocument/2006/relationships/image" Target="../media/image44.png"/><Relationship Id="rId5" Type="http://schemas.openxmlformats.org/officeDocument/2006/relationships/image" Target="../media/image42.png"/><Relationship Id="rId4" Type="http://schemas.openxmlformats.org/officeDocument/2006/relationships/image" Target="../media/image41.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8.xml"/></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9.xml"/><Relationship Id="rId1" Type="http://schemas.openxmlformats.org/officeDocument/2006/relationships/slideLayout" Target="../slideLayouts/slideLayout68.xml"/><Relationship Id="rId4" Type="http://schemas.openxmlformats.org/officeDocument/2006/relationships/image" Target="../media/image46.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8.xml"/></Relationships>
</file>

<file path=ppt/slides/_rels/slide6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1.xml"/><Relationship Id="rId1" Type="http://schemas.openxmlformats.org/officeDocument/2006/relationships/slideLayout" Target="../slideLayouts/slideLayout68.xml"/><Relationship Id="rId4" Type="http://schemas.openxmlformats.org/officeDocument/2006/relationships/image" Target="../media/image48.png"/></Relationships>
</file>

<file path=ppt/slides/_rels/slide6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2.xml"/><Relationship Id="rId1" Type="http://schemas.openxmlformats.org/officeDocument/2006/relationships/slideLayout" Target="../slideLayouts/slideLayout6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8.xml"/></Relationships>
</file>

<file path=ppt/slides/_rels/slide6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4.xml"/><Relationship Id="rId1" Type="http://schemas.openxmlformats.org/officeDocument/2006/relationships/slideLayout" Target="../slideLayouts/slideLayout68.xml"/><Relationship Id="rId5" Type="http://schemas.openxmlformats.org/officeDocument/2006/relationships/image" Target="../media/image52.png"/><Relationship Id="rId4" Type="http://schemas.openxmlformats.org/officeDocument/2006/relationships/image" Target="../media/image51.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8.xml"/></Relationships>
</file>

<file path=ppt/slides/_rels/slide6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7.xml"/><Relationship Id="rId1" Type="http://schemas.openxmlformats.org/officeDocument/2006/relationships/slideLayout" Target="../slideLayouts/slideLayout68.xml"/><Relationship Id="rId5" Type="http://schemas.openxmlformats.org/officeDocument/2006/relationships/image" Target="../media/image52.png"/><Relationship Id="rId4" Type="http://schemas.openxmlformats.org/officeDocument/2006/relationships/image" Target="../media/image51.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8.xml"/></Relationships>
</file>

<file path=ppt/slides/_rels/slide7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0.xml"/><Relationship Id="rId1" Type="http://schemas.openxmlformats.org/officeDocument/2006/relationships/slideLayout" Target="../slideLayouts/slideLayout68.xml"/><Relationship Id="rId4" Type="http://schemas.microsoft.com/office/2007/relationships/hdphoto" Target="../media/hdphoto1.wdp"/></Relationships>
</file>

<file path=ppt/slides/_rels/slide7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1.xml"/><Relationship Id="rId1" Type="http://schemas.openxmlformats.org/officeDocument/2006/relationships/slideLayout" Target="../slideLayouts/slideLayout68.xml"/><Relationship Id="rId4" Type="http://schemas.openxmlformats.org/officeDocument/2006/relationships/image" Target="../media/image56.png"/></Relationships>
</file>

<file path=ppt/slides/_rels/slide7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2.xml"/><Relationship Id="rId1" Type="http://schemas.openxmlformats.org/officeDocument/2006/relationships/slideLayout" Target="../slideLayouts/slideLayout68.xml"/></Relationships>
</file>

<file path=ppt/slides/_rels/slide7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3.xml"/><Relationship Id="rId1" Type="http://schemas.openxmlformats.org/officeDocument/2006/relationships/slideLayout" Target="../slideLayouts/slideLayout68.xml"/><Relationship Id="rId4" Type="http://schemas.openxmlformats.org/officeDocument/2006/relationships/image" Target="../media/image59.png"/></Relationships>
</file>

<file path=ppt/slides/_rels/slide7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4.xml"/><Relationship Id="rId1" Type="http://schemas.openxmlformats.org/officeDocument/2006/relationships/slideLayout" Target="../slideLayouts/slideLayout68.xml"/><Relationship Id="rId4" Type="http://schemas.openxmlformats.org/officeDocument/2006/relationships/image" Target="../media/image61.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8.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8.xml"/></Relationships>
</file>

<file path=ppt/slides/_rels/slide8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0.xml"/><Relationship Id="rId1" Type="http://schemas.openxmlformats.org/officeDocument/2006/relationships/slideLayout" Target="../slideLayouts/slideLayout68.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8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8.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8.xml"/></Relationships>
</file>

<file path=ppt/slides/_rels/slide84.xml.rels><?xml version="1.0" encoding="UTF-8" standalone="yes"?>
<Relationships xmlns="http://schemas.openxmlformats.org/package/2006/relationships"><Relationship Id="rId8" Type="http://schemas.openxmlformats.org/officeDocument/2006/relationships/image" Target="../media/image680.png"/><Relationship Id="rId3" Type="http://schemas.openxmlformats.org/officeDocument/2006/relationships/image" Target="../media/image68.png"/><Relationship Id="rId7" Type="http://schemas.openxmlformats.org/officeDocument/2006/relationships/image" Target="../media/image70.png"/><Relationship Id="rId2" Type="http://schemas.openxmlformats.org/officeDocument/2006/relationships/notesSlide" Target="../notesSlides/notesSlide82.xml"/><Relationship Id="rId1" Type="http://schemas.openxmlformats.org/officeDocument/2006/relationships/slideLayout" Target="../slideLayouts/slideLayout68.xml"/><Relationship Id="rId6" Type="http://schemas.openxmlformats.org/officeDocument/2006/relationships/image" Target="../media/image660.png"/><Relationship Id="rId5" Type="http://schemas.openxmlformats.org/officeDocument/2006/relationships/image" Target="../media/image650.png"/><Relationship Id="rId10" Type="http://schemas.openxmlformats.org/officeDocument/2006/relationships/image" Target="../media/image700.png"/><Relationship Id="rId4" Type="http://schemas.openxmlformats.org/officeDocument/2006/relationships/image" Target="../media/image69.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8.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8.xml"/></Relationships>
</file>

<file path=ppt/slides/_rels/slide8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5.xml"/><Relationship Id="rId1" Type="http://schemas.openxmlformats.org/officeDocument/2006/relationships/slideLayout" Target="../slideLayouts/slideLayout68.xml"/></Relationships>
</file>

<file path=ppt/slides/_rels/slide8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6.xml"/><Relationship Id="rId1" Type="http://schemas.openxmlformats.org/officeDocument/2006/relationships/slideLayout" Target="../slideLayouts/slideLayout68.xml"/><Relationship Id="rId4" Type="http://schemas.openxmlformats.org/officeDocument/2006/relationships/image" Target="../media/image72.png"/></Relationships>
</file>

<file path=ppt/slides/_rels/slide8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8.xml"/></Relationships>
</file>

<file path=ppt/slides/_rels/slide9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7.xml"/><Relationship Id="rId1" Type="http://schemas.openxmlformats.org/officeDocument/2006/relationships/slideLayout" Target="../slideLayouts/slideLayout68.xml"/></Relationships>
</file>

<file path=ppt/slides/_rels/slide9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8.xml"/><Relationship Id="rId1" Type="http://schemas.openxmlformats.org/officeDocument/2006/relationships/slideLayout" Target="../slideLayouts/slideLayout68.xml"/><Relationship Id="rId5" Type="http://schemas.openxmlformats.org/officeDocument/2006/relationships/image" Target="../media/image76.png"/><Relationship Id="rId4" Type="http://schemas.openxmlformats.org/officeDocument/2006/relationships/image" Target="../media/image75.png"/></Relationships>
</file>

<file path=ppt/slides/_rels/slide9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9.xml"/><Relationship Id="rId1" Type="http://schemas.openxmlformats.org/officeDocument/2006/relationships/slideLayout" Target="../slideLayouts/slideLayout68.xml"/></Relationships>
</file>

<file path=ppt/slides/_rels/slide9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0.xml"/><Relationship Id="rId1" Type="http://schemas.openxmlformats.org/officeDocument/2006/relationships/slideLayout" Target="../slideLayouts/slideLayout68.xml"/></Relationships>
</file>

<file path=ppt/slides/_rels/slide9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96.xml.rels><?xml version="1.0" encoding="UTF-8" standalone="yes"?>
<Relationships xmlns="http://schemas.openxmlformats.org/package/2006/relationships"><Relationship Id="rId3" Type="http://schemas.openxmlformats.org/officeDocument/2006/relationships/image" Target="../media/image790.png"/><Relationship Id="rId2" Type="http://schemas.openxmlformats.org/officeDocument/2006/relationships/notesSlide" Target="../notesSlides/notesSlide91.xml"/><Relationship Id="rId1" Type="http://schemas.openxmlformats.org/officeDocument/2006/relationships/slideLayout" Target="../slideLayouts/slideLayout68.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8.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8.xml"/></Relationships>
</file>

<file path=ppt/slides/_rels/slide9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4.xml"/><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8546" name="Rectangle 2">
            <a:extLst>
              <a:ext uri="{FF2B5EF4-FFF2-40B4-BE49-F238E27FC236}">
                <a16:creationId xmlns:a16="http://schemas.microsoft.com/office/drawing/2014/main" id="{8D8DFDDB-E878-4FE1-BF69-AD1A6B6D5961}"/>
              </a:ext>
            </a:extLst>
          </p:cNvPr>
          <p:cNvSpPr>
            <a:spLocks noGrp="1" noChangeArrowheads="1"/>
          </p:cNvSpPr>
          <p:nvPr>
            <p:ph type="title"/>
          </p:nvPr>
        </p:nvSpPr>
        <p:spPr>
          <a:xfrm>
            <a:off x="584377" y="1445833"/>
            <a:ext cx="8559623" cy="777336"/>
          </a:xfrm>
          <a:solidFill>
            <a:schemeClr val="bg1">
              <a:lumMod val="75000"/>
            </a:schemeClr>
          </a:solidFill>
        </p:spPr>
        <p:txBody>
          <a:bodyPr>
            <a:normAutofit/>
          </a:bodyPr>
          <a:lstStyle/>
          <a:p>
            <a:r>
              <a:rPr lang="en-US" altLang="en-US" sz="4000" dirty="0"/>
              <a:t>Design and analysis of Steel Connection Types </a:t>
            </a:r>
          </a:p>
        </p:txBody>
      </p:sp>
      <p:sp>
        <p:nvSpPr>
          <p:cNvPr id="108553" name="Text Box 9">
            <a:extLst>
              <a:ext uri="{FF2B5EF4-FFF2-40B4-BE49-F238E27FC236}">
                <a16:creationId xmlns:a16="http://schemas.microsoft.com/office/drawing/2014/main" id="{6B446F6F-5C34-450D-9750-6FBF47D77366}"/>
              </a:ext>
            </a:extLst>
          </p:cNvPr>
          <p:cNvSpPr txBox="1">
            <a:spLocks noChangeArrowheads="1"/>
          </p:cNvSpPr>
          <p:nvPr/>
        </p:nvSpPr>
        <p:spPr bwMode="auto">
          <a:xfrm>
            <a:off x="3140242" y="6214521"/>
            <a:ext cx="6003758" cy="646331"/>
          </a:xfrm>
          <a:prstGeom prst="rect">
            <a:avLst/>
          </a:prstGeom>
          <a:solidFill>
            <a:schemeClr val="bg1">
              <a:lumMod val="75000"/>
            </a:schemeClr>
          </a:solidFill>
          <a:ln>
            <a:noFill/>
          </a:ln>
          <a:effectLst/>
        </p:spPr>
        <p:txBody>
          <a:bodyPr wrap="square">
            <a:spAutoFit/>
          </a:bodyPr>
          <a:lstStyle/>
          <a:p>
            <a:pPr algn="r"/>
            <a:r>
              <a:rPr lang="en-US" altLang="en-US" dirty="0"/>
              <a:t>Prepared by: Dr. Rachel Chicchi , University of Cincinnati</a:t>
            </a:r>
          </a:p>
          <a:p>
            <a:pPr algn="r"/>
            <a:r>
              <a:rPr lang="en-US" altLang="en-US" dirty="0"/>
              <a:t>with the support of the American Institute of Steel Construction </a:t>
            </a:r>
          </a:p>
        </p:txBody>
      </p:sp>
      <p:sp>
        <p:nvSpPr>
          <p:cNvPr id="108560" name="Text Box 16">
            <a:extLst>
              <a:ext uri="{FF2B5EF4-FFF2-40B4-BE49-F238E27FC236}">
                <a16:creationId xmlns:a16="http://schemas.microsoft.com/office/drawing/2014/main" id="{B299B50E-0096-40DA-BA52-A4BD23E00706}"/>
              </a:ext>
            </a:extLst>
          </p:cNvPr>
          <p:cNvSpPr txBox="1">
            <a:spLocks noChangeArrowheads="1"/>
          </p:cNvSpPr>
          <p:nvPr/>
        </p:nvSpPr>
        <p:spPr bwMode="auto">
          <a:xfrm>
            <a:off x="5827395" y="2284129"/>
            <a:ext cx="3316605" cy="830997"/>
          </a:xfrm>
          <a:prstGeom prst="rect">
            <a:avLst/>
          </a:prstGeom>
          <a:solidFill>
            <a:schemeClr val="bg1">
              <a:lumMod val="75000"/>
            </a:schemeClr>
          </a:solidFill>
          <a:ln>
            <a:noFill/>
          </a:ln>
          <a:effectLst/>
        </p:spPr>
        <p:txBody>
          <a:bodyPr wrap="square">
            <a:spAutoFit/>
          </a:bodyPr>
          <a:lstStyle>
            <a:lvl1pPr marL="457200" indent="-457200" algn="l">
              <a:spcBef>
                <a:spcPct val="0"/>
              </a:spcBef>
              <a:defRPr sz="2400">
                <a:solidFill>
                  <a:schemeClr val="tx1"/>
                </a:solidFill>
                <a:latin typeface="Times New Roman" panose="02020603050405020304" pitchFamily="18" charset="0"/>
              </a:defRPr>
            </a:lvl1pPr>
            <a:lvl2pPr marL="914400" indent="-457200" algn="l">
              <a:spcBef>
                <a:spcPct val="0"/>
              </a:spcBef>
              <a:defRPr sz="2400">
                <a:solidFill>
                  <a:schemeClr val="tx1"/>
                </a:solidFill>
                <a:latin typeface="Times New Roman" panose="02020603050405020304" pitchFamily="18" charset="0"/>
              </a:defRPr>
            </a:lvl2pPr>
            <a:lvl3pPr marL="1371600" indent="-457200" algn="l">
              <a:spcBef>
                <a:spcPct val="0"/>
              </a:spcBef>
              <a:defRPr sz="2400">
                <a:solidFill>
                  <a:schemeClr val="tx1"/>
                </a:solidFill>
                <a:latin typeface="Times New Roman" panose="02020603050405020304" pitchFamily="18" charset="0"/>
              </a:defRPr>
            </a:lvl3pPr>
            <a:lvl4pPr marL="1828800" indent="-457200" algn="l">
              <a:spcBef>
                <a:spcPct val="0"/>
              </a:spcBef>
              <a:defRPr sz="2400">
                <a:solidFill>
                  <a:schemeClr val="tx1"/>
                </a:solidFill>
                <a:latin typeface="Times New Roman" panose="02020603050405020304" pitchFamily="18" charset="0"/>
              </a:defRPr>
            </a:lvl4pPr>
            <a:lvl5pPr marL="2286000" indent="-457200" algn="l">
              <a:spcBef>
                <a:spcPct val="0"/>
              </a:spcBef>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FontTx/>
              <a:buAutoNum type="arabicPeriod"/>
            </a:pPr>
            <a:r>
              <a:rPr lang="en-US" altLang="en-US" b="1" i="1" dirty="0">
                <a:latin typeface="Comic Sans MS" panose="030F0702030302020204" pitchFamily="66" charset="0"/>
              </a:rPr>
              <a:t>Introduction and </a:t>
            </a:r>
            <a:br>
              <a:rPr lang="en-US" altLang="en-US" b="1" i="1" dirty="0">
                <a:latin typeface="Comic Sans MS" panose="030F0702030302020204" pitchFamily="66" charset="0"/>
              </a:rPr>
            </a:br>
            <a:r>
              <a:rPr lang="en-US" altLang="en-US" b="1" i="1" dirty="0">
                <a:latin typeface="Comic Sans MS" panose="030F0702030302020204" pitchFamily="66" charset="0"/>
              </a:rPr>
              <a:t>Basic Principles</a:t>
            </a:r>
          </a:p>
        </p:txBody>
      </p:sp>
      <p:sp>
        <p:nvSpPr>
          <p:cNvPr id="6" name="Text Box 14"/>
          <p:cNvSpPr txBox="1">
            <a:spLocks noChangeArrowheads="1"/>
          </p:cNvSpPr>
          <p:nvPr/>
        </p:nvSpPr>
        <p:spPr bwMode="auto">
          <a:xfrm>
            <a:off x="0" y="6583680"/>
            <a:ext cx="3273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2"/>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1400" b="1" i="1" dirty="0">
                <a:latin typeface="Arial Narrow" panose="020B0606020202030204" pitchFamily="34" charset="0"/>
              </a:rPr>
              <a:t>Version 1 – January 2022</a:t>
            </a:r>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Shop vs Field Connections</a:t>
            </a:r>
          </a:p>
        </p:txBody>
      </p:sp>
      <p:sp>
        <p:nvSpPr>
          <p:cNvPr id="3" name="Content Placeholder 2"/>
          <p:cNvSpPr>
            <a:spLocks noGrp="1"/>
          </p:cNvSpPr>
          <p:nvPr>
            <p:ph idx="1"/>
          </p:nvPr>
        </p:nvSpPr>
        <p:spPr/>
        <p:txBody>
          <a:bodyPr>
            <a:normAutofit/>
          </a:bodyPr>
          <a:lstStyle/>
          <a:p>
            <a:r>
              <a:rPr lang="en-US" dirty="0"/>
              <a:t>“Field Connections” – connections made in the field by the erector</a:t>
            </a:r>
          </a:p>
          <a:p>
            <a:r>
              <a:rPr lang="en-US" dirty="0"/>
              <a:t>	- Bolting easily performed in the field and  	   	  generally preferred when possible</a:t>
            </a:r>
          </a:p>
          <a:p>
            <a:r>
              <a:rPr lang="en-US" dirty="0"/>
              <a:t>	- Bolting provides a method to erect the members </a:t>
            </a:r>
            <a:br>
              <a:rPr lang="en-US" dirty="0"/>
            </a:br>
            <a:r>
              <a:rPr lang="en-US" dirty="0"/>
              <a:t>            and release the crane hook quickly</a:t>
            </a:r>
          </a:p>
          <a:p>
            <a:endParaRPr lang="en-US" dirty="0"/>
          </a:p>
          <a:p>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10</a:t>
            </a:fld>
            <a:endParaRPr lang="en-US" altLang="en-US"/>
          </a:p>
        </p:txBody>
      </p:sp>
    </p:spTree>
    <p:extLst>
      <p:ext uri="{BB962C8B-B14F-4D97-AF65-F5344CB8AC3E}">
        <p14:creationId xmlns:p14="http://schemas.microsoft.com/office/powerpoint/2010/main" val="427095481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E4CC54-3986-46B4-B869-12FB14BEB19A}"/>
              </a:ext>
            </a:extLst>
          </p:cNvPr>
          <p:cNvSpPr>
            <a:spLocks noGrp="1"/>
          </p:cNvSpPr>
          <p:nvPr>
            <p:ph idx="1"/>
          </p:nvPr>
        </p:nvSpPr>
        <p:spPr>
          <a:xfrm>
            <a:off x="790956" y="1921231"/>
            <a:ext cx="7290055" cy="1389128"/>
          </a:xfrm>
        </p:spPr>
        <p:txBody>
          <a:bodyPr>
            <a:normAutofit/>
          </a:bodyPr>
          <a:lstStyle/>
          <a:p>
            <a:r>
              <a:rPr lang="en-US" sz="2400" b="1" u="sng" dirty="0">
                <a:solidFill>
                  <a:schemeClr val="tx2"/>
                </a:solidFill>
              </a:rPr>
              <a:t>Instantaneous Center</a:t>
            </a:r>
            <a:r>
              <a:rPr lang="en-US" sz="2400" dirty="0">
                <a:solidFill>
                  <a:schemeClr val="tx2"/>
                </a:solidFill>
              </a:rPr>
              <a:t> (approach used in AISC tables)</a:t>
            </a:r>
          </a:p>
          <a:p>
            <a:endParaRPr lang="en-US" sz="2400" b="1" u="sng" dirty="0">
              <a:solidFill>
                <a:schemeClr val="tx2"/>
              </a:solidFill>
            </a:endParaRPr>
          </a:p>
        </p:txBody>
      </p:sp>
      <p:sp>
        <p:nvSpPr>
          <p:cNvPr id="10" name="Slide Number Placeholder 9"/>
          <p:cNvSpPr>
            <a:spLocks noGrp="1"/>
          </p:cNvSpPr>
          <p:nvPr>
            <p:ph type="sldNum" sz="quarter" idx="12"/>
          </p:nvPr>
        </p:nvSpPr>
        <p:spPr/>
        <p:txBody>
          <a:bodyPr/>
          <a:lstStyle/>
          <a:p>
            <a:fld id="{9DBAC5ED-916B-4A4B-9960-52DDD2B57D0D}" type="slidenum">
              <a:rPr lang="en-US" altLang="en-US" smtClean="0"/>
              <a:pPr/>
              <a:t>100</a:t>
            </a:fld>
            <a:endParaRPr lang="en-US" altLang="en-US"/>
          </a:p>
        </p:txBody>
      </p:sp>
      <p:sp>
        <p:nvSpPr>
          <p:cNvPr id="12" name="Title 11"/>
          <p:cNvSpPr>
            <a:spLocks noGrp="1"/>
          </p:cNvSpPr>
          <p:nvPr>
            <p:ph type="title"/>
          </p:nvPr>
        </p:nvSpPr>
        <p:spPr/>
        <p:txBody>
          <a:bodyPr/>
          <a:lstStyle/>
          <a:p>
            <a:r>
              <a:rPr lang="en-US" dirty="0"/>
              <a:t>Eccentrically loaded bolt groups</a:t>
            </a:r>
          </a:p>
        </p:txBody>
      </p:sp>
      <mc:AlternateContent xmlns:mc="http://schemas.openxmlformats.org/markup-compatibility/2006" xmlns:a14="http://schemas.microsoft.com/office/drawing/2010/main">
        <mc:Choice Requires="a14">
          <p:sp>
            <p:nvSpPr>
              <p:cNvPr id="2" name="TextBox 1"/>
              <p:cNvSpPr txBox="1"/>
              <p:nvPr/>
            </p:nvSpPr>
            <p:spPr>
              <a:xfrm>
                <a:off x="4469668" y="2932692"/>
                <a:ext cx="3268074" cy="37766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𝑅</m:t>
                      </m:r>
                      <m:r>
                        <a:rPr lang="en-US" sz="2400" b="0" i="1" baseline="-25000" smtClean="0">
                          <a:latin typeface="Cambria Math" panose="02040503050406030204" pitchFamily="18" charset="0"/>
                        </a:rPr>
                        <m:t>𝑖</m:t>
                      </m:r>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𝑅</m:t>
                          </m:r>
                        </m:e>
                        <m:sub>
                          <m:r>
                            <a:rPr lang="en-US" sz="2400" b="0" i="1" smtClean="0">
                              <a:latin typeface="Cambria Math" panose="02040503050406030204" pitchFamily="18" charset="0"/>
                            </a:rPr>
                            <m:t>𝑢𝑙𝑡</m:t>
                          </m:r>
                        </m:sub>
                      </m:sSub>
                      <m:sSup>
                        <m:sSupPr>
                          <m:ctrlPr>
                            <a:rPr lang="en-US" sz="2400" b="0" i="1" smtClean="0">
                              <a:latin typeface="Cambria Math" panose="02040503050406030204" pitchFamily="18" charset="0"/>
                            </a:rPr>
                          </m:ctrlPr>
                        </m:sSupPr>
                        <m:e>
                          <m:r>
                            <a:rPr lang="en-US" sz="2400" i="1">
                              <a:latin typeface="Cambria Math" panose="02040503050406030204" pitchFamily="18" charset="0"/>
                            </a:rPr>
                            <m:t>(1−</m:t>
                          </m:r>
                          <m:sSup>
                            <m:sSupPr>
                              <m:ctrlPr>
                                <a:rPr lang="en-US" sz="2400" i="1">
                                  <a:latin typeface="Cambria Math" panose="02040503050406030204" pitchFamily="18" charset="0"/>
                                </a:rPr>
                              </m:ctrlPr>
                            </m:sSupPr>
                            <m:e>
                              <m:r>
                                <a:rPr lang="en-US" sz="2400" i="1">
                                  <a:latin typeface="Cambria Math" panose="02040503050406030204" pitchFamily="18" charset="0"/>
                                </a:rPr>
                                <m:t>𝑒</m:t>
                              </m:r>
                            </m:e>
                            <m:sup>
                              <m:r>
                                <a:rPr lang="en-US" sz="2400" i="1">
                                  <a:latin typeface="Cambria Math" panose="02040503050406030204" pitchFamily="18" charset="0"/>
                                </a:rPr>
                                <m:t>−10</m:t>
                              </m:r>
                              <m:r>
                                <a:rPr lang="en-US" sz="2400" i="1">
                                  <a:latin typeface="Cambria Math" panose="02040503050406030204" pitchFamily="18" charset="0"/>
                                  <a:ea typeface="Cambria Math" panose="02040503050406030204" pitchFamily="18" charset="0"/>
                                </a:rPr>
                                <m:t>∆</m:t>
                              </m:r>
                            </m:sup>
                          </m:sSup>
                          <m:r>
                            <a:rPr lang="en-US" sz="2400" i="1">
                              <a:latin typeface="Cambria Math" panose="02040503050406030204" pitchFamily="18" charset="0"/>
                            </a:rPr>
                            <m:t>)</m:t>
                          </m:r>
                        </m:e>
                        <m:sup>
                          <m:r>
                            <a:rPr lang="en-US" sz="2400" b="0" i="1" smtClean="0">
                              <a:latin typeface="Cambria Math" panose="02040503050406030204" pitchFamily="18" charset="0"/>
                            </a:rPr>
                            <m:t>0.55</m:t>
                          </m:r>
                        </m:sup>
                      </m:sSup>
                    </m:oMath>
                  </m:oMathPara>
                </a14:m>
                <a:endParaRPr lang="en-US" sz="2400" dirty="0"/>
              </a:p>
            </p:txBody>
          </p:sp>
        </mc:Choice>
        <mc:Fallback xmlns="">
          <p:sp>
            <p:nvSpPr>
              <p:cNvPr id="2" name="TextBox 1"/>
              <p:cNvSpPr txBox="1">
                <a:spLocks noRot="1" noChangeAspect="1" noMove="1" noResize="1" noEditPoints="1" noAdjustHandles="1" noChangeArrowheads="1" noChangeShapeType="1" noTextEdit="1"/>
              </p:cNvSpPr>
              <p:nvPr/>
            </p:nvSpPr>
            <p:spPr>
              <a:xfrm>
                <a:off x="4469668" y="2932692"/>
                <a:ext cx="3268074" cy="377667"/>
              </a:xfrm>
              <a:prstGeom prst="rect">
                <a:avLst/>
              </a:prstGeom>
              <a:blipFill>
                <a:blip r:embed="rId3"/>
                <a:stretch>
                  <a:fillRect l="-1493" t="-1613" r="-373" b="-35484"/>
                </a:stretch>
              </a:blipFill>
            </p:spPr>
            <p:txBody>
              <a:bodyPr/>
              <a:lstStyle/>
              <a:p>
                <a:r>
                  <a:rPr lang="en-US">
                    <a:noFill/>
                  </a:rPr>
                  <a:t> </a:t>
                </a:r>
              </a:p>
            </p:txBody>
          </p:sp>
        </mc:Fallback>
      </mc:AlternateContent>
      <p:sp>
        <p:nvSpPr>
          <p:cNvPr id="39" name="TextBox 38"/>
          <p:cNvSpPr txBox="1"/>
          <p:nvPr/>
        </p:nvSpPr>
        <p:spPr>
          <a:xfrm>
            <a:off x="5905218" y="3367461"/>
            <a:ext cx="1457130" cy="369332"/>
          </a:xfrm>
          <a:prstGeom prst="rect">
            <a:avLst/>
          </a:prstGeom>
          <a:noFill/>
        </p:spPr>
        <p:txBody>
          <a:bodyPr wrap="none" lIns="0" tIns="0" rIns="0" bIns="0" rtlCol="0">
            <a:spAutoFit/>
          </a:bodyPr>
          <a:lstStyle/>
          <a:p>
            <a:r>
              <a:rPr lang="en-US" sz="2400" dirty="0"/>
              <a:t>(Figure 7-3)</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5497" t="5450" r="7933"/>
          <a:stretch/>
        </p:blipFill>
        <p:spPr>
          <a:xfrm>
            <a:off x="261257" y="2594854"/>
            <a:ext cx="4114800" cy="3875850"/>
          </a:xfrm>
          <a:prstGeom prst="rect">
            <a:avLst/>
          </a:prstGeom>
        </p:spPr>
      </p:pic>
    </p:spTree>
    <p:extLst>
      <p:ext uri="{BB962C8B-B14F-4D97-AF65-F5344CB8AC3E}">
        <p14:creationId xmlns:p14="http://schemas.microsoft.com/office/powerpoint/2010/main" val="198930545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E4CC54-3986-46B4-B869-12FB14BEB19A}"/>
              </a:ext>
            </a:extLst>
          </p:cNvPr>
          <p:cNvSpPr>
            <a:spLocks noGrp="1"/>
          </p:cNvSpPr>
          <p:nvPr>
            <p:ph idx="1"/>
          </p:nvPr>
        </p:nvSpPr>
        <p:spPr>
          <a:xfrm>
            <a:off x="790956" y="1921231"/>
            <a:ext cx="7290055" cy="1389128"/>
          </a:xfrm>
        </p:spPr>
        <p:txBody>
          <a:bodyPr>
            <a:normAutofit/>
          </a:bodyPr>
          <a:lstStyle/>
          <a:p>
            <a:r>
              <a:rPr lang="en-US" sz="2400" b="1" u="sng" dirty="0">
                <a:solidFill>
                  <a:schemeClr val="tx2"/>
                </a:solidFill>
              </a:rPr>
              <a:t>Instantaneous Center</a:t>
            </a:r>
            <a:r>
              <a:rPr lang="en-US" sz="2400" dirty="0">
                <a:solidFill>
                  <a:schemeClr val="tx2"/>
                </a:solidFill>
              </a:rPr>
              <a:t> (approach used in AISC tables)</a:t>
            </a:r>
          </a:p>
          <a:p>
            <a:endParaRPr lang="en-US" sz="2400" b="1" u="sng" dirty="0">
              <a:solidFill>
                <a:schemeClr val="tx2"/>
              </a:solidFill>
            </a:endParaRPr>
          </a:p>
        </p:txBody>
      </p:sp>
      <p:sp>
        <p:nvSpPr>
          <p:cNvPr id="12" name="Title 11"/>
          <p:cNvSpPr>
            <a:spLocks noGrp="1"/>
          </p:cNvSpPr>
          <p:nvPr>
            <p:ph type="title"/>
          </p:nvPr>
        </p:nvSpPr>
        <p:spPr/>
        <p:txBody>
          <a:bodyPr/>
          <a:lstStyle/>
          <a:p>
            <a:r>
              <a:rPr lang="en-US" dirty="0"/>
              <a:t>Eccentrically loaded bolt groups</a:t>
            </a:r>
          </a:p>
        </p:txBody>
      </p:sp>
      <p:grpSp>
        <p:nvGrpSpPr>
          <p:cNvPr id="11" name="Group 10"/>
          <p:cNvGrpSpPr/>
          <p:nvPr/>
        </p:nvGrpSpPr>
        <p:grpSpPr>
          <a:xfrm>
            <a:off x="1319725" y="3455041"/>
            <a:ext cx="2785083" cy="2528301"/>
            <a:chOff x="5314278" y="4238514"/>
            <a:chExt cx="1516827" cy="1376977"/>
          </a:xfrm>
          <a:noFill/>
        </p:grpSpPr>
        <p:sp>
          <p:nvSpPr>
            <p:cNvPr id="17" name="Rectangle 1"/>
            <p:cNvSpPr/>
            <p:nvPr/>
          </p:nvSpPr>
          <p:spPr>
            <a:xfrm>
              <a:off x="5314278" y="4238514"/>
              <a:ext cx="1516827" cy="1376977"/>
            </a:xfrm>
            <a:custGeom>
              <a:avLst/>
              <a:gdLst>
                <a:gd name="connsiteX0" fmla="*/ 0 w 1054249"/>
                <a:gd name="connsiteY0" fmla="*/ 0 h 1355463"/>
                <a:gd name="connsiteX1" fmla="*/ 1054249 w 1054249"/>
                <a:gd name="connsiteY1" fmla="*/ 0 h 1355463"/>
                <a:gd name="connsiteX2" fmla="*/ 1054249 w 1054249"/>
                <a:gd name="connsiteY2" fmla="*/ 1355463 h 1355463"/>
                <a:gd name="connsiteX3" fmla="*/ 0 w 1054249"/>
                <a:gd name="connsiteY3" fmla="*/ 1355463 h 1355463"/>
                <a:gd name="connsiteX4" fmla="*/ 0 w 1054249"/>
                <a:gd name="connsiteY4" fmla="*/ 0 h 1355463"/>
                <a:gd name="connsiteX0" fmla="*/ 0 w 1495313"/>
                <a:gd name="connsiteY0" fmla="*/ 10757 h 1366220"/>
                <a:gd name="connsiteX1" fmla="*/ 1495313 w 1495313"/>
                <a:gd name="connsiteY1" fmla="*/ 0 h 1366220"/>
                <a:gd name="connsiteX2" fmla="*/ 1054249 w 1495313"/>
                <a:gd name="connsiteY2" fmla="*/ 1366220 h 1366220"/>
                <a:gd name="connsiteX3" fmla="*/ 0 w 1495313"/>
                <a:gd name="connsiteY3" fmla="*/ 1366220 h 1366220"/>
                <a:gd name="connsiteX4" fmla="*/ 0 w 1495313"/>
                <a:gd name="connsiteY4"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1344706 w 1495313"/>
                <a:gd name="connsiteY3" fmla="*/ 441062 h 1366220"/>
                <a:gd name="connsiteX4" fmla="*/ 0 w 1495313"/>
                <a:gd name="connsiteY4" fmla="*/ 1366220 h 1366220"/>
                <a:gd name="connsiteX5" fmla="*/ 0 w 1495313"/>
                <a:gd name="connsiteY5"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989704 w 1495313"/>
                <a:gd name="connsiteY3" fmla="*/ 1355462 h 1366220"/>
                <a:gd name="connsiteX4" fmla="*/ 0 w 1495313"/>
                <a:gd name="connsiteY4" fmla="*/ 1366220 h 1366220"/>
                <a:gd name="connsiteX5" fmla="*/ 0 w 1495313"/>
                <a:gd name="connsiteY5" fmla="*/ 10757 h 1366220"/>
                <a:gd name="connsiteX0" fmla="*/ 0 w 1516827"/>
                <a:gd name="connsiteY0" fmla="*/ 10757 h 1366220"/>
                <a:gd name="connsiteX1" fmla="*/ 1495313 w 1516827"/>
                <a:gd name="connsiteY1" fmla="*/ 0 h 1366220"/>
                <a:gd name="connsiteX2" fmla="*/ 1516827 w 1516827"/>
                <a:gd name="connsiteY2" fmla="*/ 688489 h 1366220"/>
                <a:gd name="connsiteX3" fmla="*/ 989704 w 1516827"/>
                <a:gd name="connsiteY3" fmla="*/ 1355462 h 1366220"/>
                <a:gd name="connsiteX4" fmla="*/ 0 w 1516827"/>
                <a:gd name="connsiteY4" fmla="*/ 1366220 h 1366220"/>
                <a:gd name="connsiteX5" fmla="*/ 0 w 1516827"/>
                <a:gd name="connsiteY5" fmla="*/ 10757 h 1366220"/>
                <a:gd name="connsiteX0" fmla="*/ 0 w 1516827"/>
                <a:gd name="connsiteY0" fmla="*/ 10757 h 1376977"/>
                <a:gd name="connsiteX1" fmla="*/ 1495313 w 1516827"/>
                <a:gd name="connsiteY1" fmla="*/ 0 h 1376977"/>
                <a:gd name="connsiteX2" fmla="*/ 1516827 w 1516827"/>
                <a:gd name="connsiteY2" fmla="*/ 688489 h 1376977"/>
                <a:gd name="connsiteX3" fmla="*/ 1075765 w 1516827"/>
                <a:gd name="connsiteY3" fmla="*/ 1376977 h 1376977"/>
                <a:gd name="connsiteX4" fmla="*/ 0 w 1516827"/>
                <a:gd name="connsiteY4" fmla="*/ 1366220 h 1376977"/>
                <a:gd name="connsiteX5" fmla="*/ 0 w 1516827"/>
                <a:gd name="connsiteY5" fmla="*/ 10757 h 137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6827" h="1376977">
                  <a:moveTo>
                    <a:pt x="0" y="10757"/>
                  </a:moveTo>
                  <a:lnTo>
                    <a:pt x="1495313" y="0"/>
                  </a:lnTo>
                  <a:lnTo>
                    <a:pt x="1516827" y="688489"/>
                  </a:lnTo>
                  <a:lnTo>
                    <a:pt x="1075765" y="1376977"/>
                  </a:lnTo>
                  <a:lnTo>
                    <a:pt x="0" y="1366220"/>
                  </a:lnTo>
                  <a:lnTo>
                    <a:pt x="0" y="10757"/>
                  </a:lnTo>
                  <a:close/>
                </a:path>
              </a:pathLst>
            </a:custGeom>
            <a:grp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476838"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815399"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476838"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815399"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5476838"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5815399"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5476838"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5815399"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lus 25"/>
            <p:cNvSpPr/>
            <p:nvPr/>
          </p:nvSpPr>
          <p:spPr>
            <a:xfrm>
              <a:off x="5605401" y="4823333"/>
              <a:ext cx="207337" cy="207337"/>
            </a:xfrm>
            <a:prstGeom prst="mathPlus">
              <a:avLst/>
            </a:prstGeom>
            <a:solidFill>
              <a:schemeClr val="tx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7" name="Straight Arrow Connector 26"/>
          <p:cNvCxnSpPr/>
          <p:nvPr/>
        </p:nvCxnSpPr>
        <p:spPr>
          <a:xfrm>
            <a:off x="3069263" y="2776276"/>
            <a:ext cx="378463" cy="70579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TextBox 28">
            <a:extLst>
              <a:ext uri="{FF2B5EF4-FFF2-40B4-BE49-F238E27FC236}">
                <a16:creationId xmlns:a16="http://schemas.microsoft.com/office/drawing/2014/main" id="{2F07DC61-C88C-451A-A0B2-3115521EAB65}"/>
              </a:ext>
            </a:extLst>
          </p:cNvPr>
          <p:cNvSpPr txBox="1"/>
          <p:nvPr/>
        </p:nvSpPr>
        <p:spPr>
          <a:xfrm>
            <a:off x="532126" y="5239138"/>
            <a:ext cx="1694919" cy="369332"/>
          </a:xfrm>
          <a:prstGeom prst="rect">
            <a:avLst/>
          </a:prstGeom>
          <a:noFill/>
        </p:spPr>
        <p:txBody>
          <a:bodyPr wrap="square" rtlCol="0">
            <a:spAutoFit/>
          </a:bodyPr>
          <a:lstStyle/>
          <a:p>
            <a:r>
              <a:rPr lang="en-US" dirty="0"/>
              <a:t>IC</a:t>
            </a:r>
          </a:p>
        </p:txBody>
      </p:sp>
      <p:cxnSp>
        <p:nvCxnSpPr>
          <p:cNvPr id="30" name="Straight Connector 29"/>
          <p:cNvCxnSpPr/>
          <p:nvPr/>
        </p:nvCxnSpPr>
        <p:spPr>
          <a:xfrm>
            <a:off x="938635" y="5219997"/>
            <a:ext cx="827269" cy="433446"/>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1746595" y="5444222"/>
            <a:ext cx="114209" cy="233485"/>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1062464" y="5271289"/>
            <a:ext cx="1305771" cy="40340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917389" y="5022370"/>
            <a:ext cx="1450846" cy="248919"/>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1041218" y="5022370"/>
            <a:ext cx="705377" cy="197627"/>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938635" y="4439367"/>
            <a:ext cx="807960" cy="883213"/>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938635" y="4418121"/>
            <a:ext cx="1429600" cy="904459"/>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977484" y="3810415"/>
            <a:ext cx="779206" cy="1497959"/>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938635" y="3807399"/>
            <a:ext cx="1429600" cy="151216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2356103" y="5323544"/>
            <a:ext cx="153322" cy="354162"/>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0" name="Straight Arrow Connector 39"/>
          <p:cNvCxnSpPr/>
          <p:nvPr/>
        </p:nvCxnSpPr>
        <p:spPr>
          <a:xfrm flipH="1" flipV="1">
            <a:off x="2256075" y="4637127"/>
            <a:ext cx="100028" cy="41135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40"/>
          <p:cNvCxnSpPr/>
          <p:nvPr/>
        </p:nvCxnSpPr>
        <p:spPr>
          <a:xfrm flipH="1" flipV="1">
            <a:off x="2111455" y="4017148"/>
            <a:ext cx="244648" cy="41231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2" name="Straight Arrow Connector 41"/>
          <p:cNvCxnSpPr/>
          <p:nvPr/>
        </p:nvCxnSpPr>
        <p:spPr>
          <a:xfrm flipH="1" flipV="1">
            <a:off x="1959826" y="3461031"/>
            <a:ext cx="396278" cy="367289"/>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3" name="Straight Arrow Connector 42"/>
          <p:cNvCxnSpPr/>
          <p:nvPr/>
        </p:nvCxnSpPr>
        <p:spPr>
          <a:xfrm flipH="1" flipV="1">
            <a:off x="1405108" y="3691145"/>
            <a:ext cx="341487" cy="13717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4" name="Straight Arrow Connector 43"/>
          <p:cNvCxnSpPr/>
          <p:nvPr/>
        </p:nvCxnSpPr>
        <p:spPr>
          <a:xfrm flipH="1" flipV="1">
            <a:off x="1489815" y="4267555"/>
            <a:ext cx="256781" cy="17030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5" name="Straight Arrow Connector 44"/>
          <p:cNvCxnSpPr/>
          <p:nvPr/>
        </p:nvCxnSpPr>
        <p:spPr>
          <a:xfrm flipH="1" flipV="1">
            <a:off x="1618205" y="4756854"/>
            <a:ext cx="130831" cy="25432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46" name="TextBox 45">
            <a:extLst>
              <a:ext uri="{FF2B5EF4-FFF2-40B4-BE49-F238E27FC236}">
                <a16:creationId xmlns:a16="http://schemas.microsoft.com/office/drawing/2014/main" id="{2F07DC61-C88C-451A-A0B2-3115521EAB65}"/>
              </a:ext>
            </a:extLst>
          </p:cNvPr>
          <p:cNvSpPr txBox="1"/>
          <p:nvPr/>
        </p:nvSpPr>
        <p:spPr>
          <a:xfrm>
            <a:off x="938635" y="4384054"/>
            <a:ext cx="1694919" cy="369332"/>
          </a:xfrm>
          <a:prstGeom prst="rect">
            <a:avLst/>
          </a:prstGeom>
          <a:noFill/>
        </p:spPr>
        <p:txBody>
          <a:bodyPr wrap="square" rtlCol="0">
            <a:spAutoFit/>
          </a:bodyPr>
          <a:lstStyle/>
          <a:p>
            <a:r>
              <a:rPr lang="en-US" dirty="0"/>
              <a:t>d</a:t>
            </a:r>
            <a:r>
              <a:rPr lang="en-US" baseline="-25000" dirty="0"/>
              <a:t>i</a:t>
            </a:r>
          </a:p>
        </p:txBody>
      </p:sp>
      <p:sp>
        <p:nvSpPr>
          <p:cNvPr id="47" name="TextBox 46">
            <a:extLst>
              <a:ext uri="{FF2B5EF4-FFF2-40B4-BE49-F238E27FC236}">
                <a16:creationId xmlns:a16="http://schemas.microsoft.com/office/drawing/2014/main" id="{2F07DC61-C88C-451A-A0B2-3115521EAB65}"/>
              </a:ext>
            </a:extLst>
          </p:cNvPr>
          <p:cNvSpPr txBox="1"/>
          <p:nvPr/>
        </p:nvSpPr>
        <p:spPr>
          <a:xfrm>
            <a:off x="951823" y="3453727"/>
            <a:ext cx="1694919" cy="369332"/>
          </a:xfrm>
          <a:prstGeom prst="rect">
            <a:avLst/>
          </a:prstGeom>
          <a:noFill/>
        </p:spPr>
        <p:txBody>
          <a:bodyPr wrap="square" rtlCol="0">
            <a:spAutoFit/>
          </a:bodyPr>
          <a:lstStyle/>
          <a:p>
            <a:r>
              <a:rPr lang="en-US" dirty="0" err="1"/>
              <a:t>R</a:t>
            </a:r>
            <a:r>
              <a:rPr lang="en-US" baseline="-25000" dirty="0" err="1"/>
              <a:t>i</a:t>
            </a:r>
            <a:endParaRPr lang="en-US" baseline="-25000" dirty="0"/>
          </a:p>
        </p:txBody>
      </p:sp>
      <p:cxnSp>
        <p:nvCxnSpPr>
          <p:cNvPr id="48" name="Straight Arrow Connector 47"/>
          <p:cNvCxnSpPr/>
          <p:nvPr/>
        </p:nvCxnSpPr>
        <p:spPr>
          <a:xfrm flipV="1">
            <a:off x="2134236" y="3753647"/>
            <a:ext cx="1491554" cy="891839"/>
          </a:xfrm>
          <a:prstGeom prst="straightConnector1">
            <a:avLst/>
          </a:prstGeom>
          <a:ln>
            <a:solidFill>
              <a:schemeClr val="bg1">
                <a:lumMod val="50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49" name="Oval 48"/>
          <p:cNvSpPr/>
          <p:nvPr/>
        </p:nvSpPr>
        <p:spPr>
          <a:xfrm>
            <a:off x="914022" y="5185168"/>
            <a:ext cx="145075" cy="14507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51" name="Straight Connector 50"/>
          <p:cNvCxnSpPr/>
          <p:nvPr/>
        </p:nvCxnSpPr>
        <p:spPr>
          <a:xfrm flipV="1">
            <a:off x="3621164" y="3014391"/>
            <a:ext cx="0" cy="771059"/>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2948342" y="4039153"/>
            <a:ext cx="1153885" cy="369332"/>
          </a:xfrm>
          <a:prstGeom prst="rect">
            <a:avLst/>
          </a:prstGeom>
          <a:noFill/>
        </p:spPr>
        <p:txBody>
          <a:bodyPr wrap="square" rtlCol="0">
            <a:spAutoFit/>
          </a:bodyPr>
          <a:lstStyle/>
          <a:p>
            <a:r>
              <a:rPr lang="el-GR" dirty="0">
                <a:solidFill>
                  <a:schemeClr val="bg1">
                    <a:lumMod val="50000"/>
                  </a:schemeClr>
                </a:solidFill>
                <a:latin typeface="Times New Roman" panose="02020603050405020304" pitchFamily="18" charset="0"/>
                <a:cs typeface="Times New Roman" panose="02020603050405020304" pitchFamily="18" charset="0"/>
              </a:rPr>
              <a:t>α</a:t>
            </a:r>
            <a:endParaRPr lang="en-US" dirty="0">
              <a:solidFill>
                <a:schemeClr val="bg1">
                  <a:lumMod val="50000"/>
                </a:schemeClr>
              </a:solidFill>
            </a:endParaRPr>
          </a:p>
        </p:txBody>
      </p:sp>
      <p:cxnSp>
        <p:nvCxnSpPr>
          <p:cNvPr id="53" name="Straight Connector 52"/>
          <p:cNvCxnSpPr/>
          <p:nvPr/>
        </p:nvCxnSpPr>
        <p:spPr>
          <a:xfrm flipH="1">
            <a:off x="2663717" y="4397604"/>
            <a:ext cx="720051"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54" name="Arc 53"/>
          <p:cNvSpPr/>
          <p:nvPr/>
        </p:nvSpPr>
        <p:spPr>
          <a:xfrm>
            <a:off x="2657997" y="4224209"/>
            <a:ext cx="330875" cy="325793"/>
          </a:xfrm>
          <a:prstGeom prst="arc">
            <a:avLst>
              <a:gd name="adj1" fmla="val 17243412"/>
              <a:gd name="adj2" fmla="val 0"/>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5" name="Arc 54"/>
          <p:cNvSpPr/>
          <p:nvPr/>
        </p:nvSpPr>
        <p:spPr>
          <a:xfrm>
            <a:off x="3372144" y="3076295"/>
            <a:ext cx="330875" cy="325793"/>
          </a:xfrm>
          <a:prstGeom prst="arc">
            <a:avLst>
              <a:gd name="adj1" fmla="val 12054000"/>
              <a:gd name="adj2" fmla="val 18090949"/>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56" name="Straight Arrow Connector 55"/>
          <p:cNvCxnSpPr/>
          <p:nvPr/>
        </p:nvCxnSpPr>
        <p:spPr>
          <a:xfrm>
            <a:off x="996719" y="6117079"/>
            <a:ext cx="1099338"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996719" y="5252625"/>
            <a:ext cx="0" cy="1062574"/>
          </a:xfrm>
          <a:prstGeom prst="line">
            <a:avLst/>
          </a:prstGeom>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2085171" y="4992244"/>
            <a:ext cx="0" cy="1322955"/>
          </a:xfrm>
          <a:prstGeom prst="line">
            <a:avLst/>
          </a:prstGeom>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flipH="1">
            <a:off x="600831" y="5237620"/>
            <a:ext cx="369071" cy="0"/>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flipH="1">
            <a:off x="600832" y="4696513"/>
            <a:ext cx="1217585" cy="0"/>
          </a:xfrm>
          <a:prstGeom prst="line">
            <a:avLst/>
          </a:prstGeom>
        </p:spPr>
        <p:style>
          <a:lnRef idx="1">
            <a:schemeClr val="dk1"/>
          </a:lnRef>
          <a:fillRef idx="0">
            <a:schemeClr val="dk1"/>
          </a:fillRef>
          <a:effectRef idx="0">
            <a:schemeClr val="dk1"/>
          </a:effectRef>
          <a:fontRef idx="minor">
            <a:schemeClr val="tx1"/>
          </a:fontRef>
        </p:style>
      </p:cxnSp>
      <p:sp>
        <p:nvSpPr>
          <p:cNvPr id="61" name="TextBox 60">
            <a:extLst>
              <a:ext uri="{FF2B5EF4-FFF2-40B4-BE49-F238E27FC236}">
                <a16:creationId xmlns:a16="http://schemas.microsoft.com/office/drawing/2014/main" id="{2F07DC61-C88C-451A-A0B2-3115521EAB65}"/>
              </a:ext>
            </a:extLst>
          </p:cNvPr>
          <p:cNvSpPr txBox="1"/>
          <p:nvPr/>
        </p:nvSpPr>
        <p:spPr>
          <a:xfrm>
            <a:off x="319565" y="4733736"/>
            <a:ext cx="495978" cy="369332"/>
          </a:xfrm>
          <a:prstGeom prst="rect">
            <a:avLst/>
          </a:prstGeom>
          <a:noFill/>
        </p:spPr>
        <p:txBody>
          <a:bodyPr wrap="square" rtlCol="0">
            <a:spAutoFit/>
          </a:bodyPr>
          <a:lstStyle/>
          <a:p>
            <a:r>
              <a:rPr lang="en-US" dirty="0" err="1"/>
              <a:t>y</a:t>
            </a:r>
            <a:r>
              <a:rPr lang="en-US" baseline="-25000" dirty="0" err="1"/>
              <a:t>o</a:t>
            </a:r>
            <a:endParaRPr lang="en-US" baseline="-25000" dirty="0"/>
          </a:p>
        </p:txBody>
      </p:sp>
      <p:cxnSp>
        <p:nvCxnSpPr>
          <p:cNvPr id="62" name="Straight Arrow Connector 61"/>
          <p:cNvCxnSpPr/>
          <p:nvPr/>
        </p:nvCxnSpPr>
        <p:spPr>
          <a:xfrm>
            <a:off x="735098" y="4696513"/>
            <a:ext cx="0" cy="539101"/>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3464959" y="3482072"/>
            <a:ext cx="1213778" cy="217137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2F07DC61-C88C-451A-A0B2-3115521EAB65}"/>
              </a:ext>
            </a:extLst>
          </p:cNvPr>
          <p:cNvSpPr txBox="1"/>
          <p:nvPr/>
        </p:nvSpPr>
        <p:spPr>
          <a:xfrm>
            <a:off x="1351798" y="6037202"/>
            <a:ext cx="1694919" cy="369332"/>
          </a:xfrm>
          <a:prstGeom prst="rect">
            <a:avLst/>
          </a:prstGeom>
          <a:noFill/>
        </p:spPr>
        <p:txBody>
          <a:bodyPr wrap="square" rtlCol="0">
            <a:spAutoFit/>
          </a:bodyPr>
          <a:lstStyle/>
          <a:p>
            <a:r>
              <a:rPr lang="en-US" dirty="0"/>
              <a:t>x</a:t>
            </a:r>
            <a:r>
              <a:rPr lang="en-US" baseline="-25000" dirty="0"/>
              <a:t>o</a:t>
            </a:r>
          </a:p>
        </p:txBody>
      </p:sp>
      <p:sp>
        <p:nvSpPr>
          <p:cNvPr id="65" name="Rectangle 64"/>
          <p:cNvSpPr/>
          <p:nvPr/>
        </p:nvSpPr>
        <p:spPr>
          <a:xfrm>
            <a:off x="4478229" y="2525226"/>
            <a:ext cx="4415204" cy="1569660"/>
          </a:xfrm>
          <a:prstGeom prst="rect">
            <a:avLst/>
          </a:prstGeom>
        </p:spPr>
        <p:txBody>
          <a:bodyPr wrap="square">
            <a:spAutoFit/>
          </a:bodyPr>
          <a:lstStyle/>
          <a:p>
            <a:r>
              <a:rPr lang="en-US" sz="2400" dirty="0"/>
              <a:t>With the correct IC location, the system will be in equilibrium: balance of external force, P, with the bolt resistance forces.</a:t>
            </a:r>
            <a:endParaRPr lang="en-US" sz="2400" baseline="-25000" dirty="0"/>
          </a:p>
        </p:txBody>
      </p:sp>
      <mc:AlternateContent xmlns:mc="http://schemas.openxmlformats.org/markup-compatibility/2006" xmlns:a14="http://schemas.microsoft.com/office/drawing/2010/main">
        <mc:Choice Requires="a14">
          <p:sp>
            <p:nvSpPr>
              <p:cNvPr id="5" name="TextBox 4"/>
              <p:cNvSpPr txBox="1"/>
              <p:nvPr/>
            </p:nvSpPr>
            <p:spPr>
              <a:xfrm>
                <a:off x="5205999" y="4156985"/>
                <a:ext cx="1971155" cy="67076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US" i="1" smtClean="0">
                              <a:latin typeface="Cambria Math" panose="02040503050406030204" pitchFamily="18" charset="0"/>
                            </a:rPr>
                          </m:ctrlPr>
                        </m:naryPr>
                        <m:sub/>
                        <m:sup/>
                        <m:e>
                          <m:sSub>
                            <m:sSubPr>
                              <m:ctrlPr>
                                <a:rPr lang="en-US"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𝑥</m:t>
                              </m:r>
                            </m:sub>
                          </m:sSub>
                          <m:r>
                            <a:rPr lang="en-US" b="0" i="1" smtClean="0">
                              <a:latin typeface="Cambria Math" panose="02040503050406030204" pitchFamily="18" charset="0"/>
                            </a:rPr>
                            <m:t>=0</m:t>
                          </m:r>
                        </m:e>
                      </m:nary>
                    </m:oMath>
                  </m:oMathPara>
                </a14:m>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5205999" y="4156985"/>
                <a:ext cx="1971155" cy="670761"/>
              </a:xfrm>
              <a:prstGeom prst="rect">
                <a:avLst/>
              </a:prstGeom>
              <a:blipFill>
                <a:blip r:embed="rId3"/>
                <a:stretch>
                  <a:fillRect/>
                </a:stretch>
              </a:blipFill>
            </p:spPr>
            <p:txBody>
              <a:bodyPr/>
              <a:lstStyle/>
              <a:p>
                <a:r>
                  <a:rPr lang="en-US">
                    <a:noFill/>
                  </a:rPr>
                  <a:t> </a:t>
                </a:r>
              </a:p>
            </p:txBody>
          </p:sp>
        </mc:Fallback>
      </mc:AlternateContent>
      <p:sp>
        <p:nvSpPr>
          <p:cNvPr id="66" name="TextBox 65">
            <a:extLst>
              <a:ext uri="{FF2B5EF4-FFF2-40B4-BE49-F238E27FC236}">
                <a16:creationId xmlns:a16="http://schemas.microsoft.com/office/drawing/2014/main" id="{2F07DC61-C88C-451A-A0B2-3115521EAB65}"/>
              </a:ext>
            </a:extLst>
          </p:cNvPr>
          <p:cNvSpPr txBox="1"/>
          <p:nvPr/>
        </p:nvSpPr>
        <p:spPr>
          <a:xfrm>
            <a:off x="2754816" y="3791953"/>
            <a:ext cx="1694919" cy="369332"/>
          </a:xfrm>
          <a:prstGeom prst="rect">
            <a:avLst/>
          </a:prstGeom>
          <a:noFill/>
          <a:ln>
            <a:noFill/>
          </a:ln>
        </p:spPr>
        <p:txBody>
          <a:bodyPr wrap="square" rtlCol="0">
            <a:spAutoFit/>
          </a:bodyPr>
          <a:lstStyle/>
          <a:p>
            <a:r>
              <a:rPr lang="en-US" dirty="0">
                <a:solidFill>
                  <a:schemeClr val="bg1">
                    <a:lumMod val="50000"/>
                  </a:schemeClr>
                </a:solidFill>
              </a:rPr>
              <a:t>e</a:t>
            </a:r>
            <a:endParaRPr lang="en-US" baseline="-25000" dirty="0">
              <a:solidFill>
                <a:schemeClr val="bg1">
                  <a:lumMod val="50000"/>
                </a:schemeClr>
              </a:solidFill>
            </a:endParaRPr>
          </a:p>
        </p:txBody>
      </p:sp>
      <p:sp>
        <p:nvSpPr>
          <p:cNvPr id="67" name="TextBox 66"/>
          <p:cNvSpPr txBox="1"/>
          <p:nvPr/>
        </p:nvSpPr>
        <p:spPr>
          <a:xfrm>
            <a:off x="3324344" y="2687810"/>
            <a:ext cx="1153885" cy="369332"/>
          </a:xfrm>
          <a:prstGeom prst="rect">
            <a:avLst/>
          </a:prstGeom>
          <a:noFill/>
          <a:ln>
            <a:noFill/>
          </a:ln>
        </p:spPr>
        <p:txBody>
          <a:bodyPr wrap="square" rtlCol="0">
            <a:spAutoFit/>
          </a:bodyPr>
          <a:lstStyle/>
          <a:p>
            <a:r>
              <a:rPr lang="el-GR" dirty="0">
                <a:solidFill>
                  <a:schemeClr val="bg1">
                    <a:lumMod val="50000"/>
                  </a:schemeClr>
                </a:solidFill>
                <a:latin typeface="Times New Roman" panose="02020603050405020304" pitchFamily="18" charset="0"/>
                <a:cs typeface="Times New Roman" panose="02020603050405020304" pitchFamily="18" charset="0"/>
              </a:rPr>
              <a:t>α</a:t>
            </a:r>
            <a:endParaRPr lang="en-US" dirty="0">
              <a:solidFill>
                <a:schemeClr val="bg1">
                  <a:lumMod val="50000"/>
                </a:schemeClr>
              </a:solidFill>
            </a:endParaRPr>
          </a:p>
        </p:txBody>
      </p:sp>
      <mc:AlternateContent xmlns:mc="http://schemas.openxmlformats.org/markup-compatibility/2006" xmlns:a14="http://schemas.microsoft.com/office/drawing/2010/main">
        <mc:Choice Requires="a14">
          <p:sp>
            <p:nvSpPr>
              <p:cNvPr id="68" name="TextBox 67"/>
              <p:cNvSpPr txBox="1"/>
              <p:nvPr/>
            </p:nvSpPr>
            <p:spPr>
              <a:xfrm>
                <a:off x="5205999" y="5003085"/>
                <a:ext cx="1971155" cy="67076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US" i="1" smtClean="0">
                              <a:latin typeface="Cambria Math" panose="02040503050406030204" pitchFamily="18" charset="0"/>
                            </a:rPr>
                          </m:ctrlPr>
                        </m:naryPr>
                        <m:sub/>
                        <m:sup/>
                        <m:e>
                          <m:r>
                            <a:rPr lang="en-US" i="1" smtClean="0">
                              <a:latin typeface="Cambria Math" panose="02040503050406030204" pitchFamily="18" charset="0"/>
                            </a:rPr>
                            <m:t>𝐹</m:t>
                          </m:r>
                          <m:r>
                            <a:rPr lang="en-US" b="0" i="1" baseline="-25000" smtClean="0">
                              <a:latin typeface="Cambria Math" panose="02040503050406030204" pitchFamily="18" charset="0"/>
                            </a:rPr>
                            <m:t>𝑦</m:t>
                          </m:r>
                          <m:r>
                            <a:rPr lang="en-US" b="0" i="1" smtClean="0">
                              <a:latin typeface="Cambria Math" panose="02040503050406030204" pitchFamily="18" charset="0"/>
                            </a:rPr>
                            <m:t>=0</m:t>
                          </m:r>
                        </m:e>
                      </m:nary>
                    </m:oMath>
                  </m:oMathPara>
                </a14:m>
                <a:endParaRPr lang="en-US" dirty="0"/>
              </a:p>
            </p:txBody>
          </p:sp>
        </mc:Choice>
        <mc:Fallback xmlns="">
          <p:sp>
            <p:nvSpPr>
              <p:cNvPr id="68" name="TextBox 67"/>
              <p:cNvSpPr txBox="1">
                <a:spLocks noRot="1" noChangeAspect="1" noMove="1" noResize="1" noEditPoints="1" noAdjustHandles="1" noChangeArrowheads="1" noChangeShapeType="1" noTextEdit="1"/>
              </p:cNvSpPr>
              <p:nvPr/>
            </p:nvSpPr>
            <p:spPr>
              <a:xfrm>
                <a:off x="5205999" y="5003085"/>
                <a:ext cx="1971155" cy="670761"/>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9" name="TextBox 68"/>
              <p:cNvSpPr txBox="1"/>
              <p:nvPr/>
            </p:nvSpPr>
            <p:spPr>
              <a:xfrm>
                <a:off x="5205999" y="5934971"/>
                <a:ext cx="1971155" cy="67076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US" i="1" smtClean="0">
                              <a:latin typeface="Cambria Math" panose="02040503050406030204" pitchFamily="18" charset="0"/>
                            </a:rPr>
                          </m:ctrlPr>
                        </m:naryPr>
                        <m:sub/>
                        <m:sup/>
                        <m:e>
                          <m:r>
                            <a:rPr lang="en-US" i="1" smtClean="0">
                              <a:latin typeface="Cambria Math" panose="02040503050406030204" pitchFamily="18" charset="0"/>
                            </a:rPr>
                            <m:t>𝑀</m:t>
                          </m:r>
                          <m:r>
                            <a:rPr lang="en-US" b="0" i="1" baseline="-25000" smtClean="0">
                              <a:latin typeface="Cambria Math" panose="02040503050406030204" pitchFamily="18" charset="0"/>
                            </a:rPr>
                            <m:t>𝐼𝐶</m:t>
                          </m:r>
                          <m:r>
                            <a:rPr lang="en-US" b="0" i="1" smtClean="0">
                              <a:latin typeface="Cambria Math" panose="02040503050406030204" pitchFamily="18" charset="0"/>
                            </a:rPr>
                            <m:t>=0</m:t>
                          </m:r>
                        </m:e>
                      </m:nary>
                    </m:oMath>
                  </m:oMathPara>
                </a14:m>
                <a:endParaRPr lang="en-US" dirty="0"/>
              </a:p>
            </p:txBody>
          </p:sp>
        </mc:Choice>
        <mc:Fallback xmlns="">
          <p:sp>
            <p:nvSpPr>
              <p:cNvPr id="69" name="TextBox 68"/>
              <p:cNvSpPr txBox="1">
                <a:spLocks noRot="1" noChangeAspect="1" noMove="1" noResize="1" noEditPoints="1" noAdjustHandles="1" noChangeArrowheads="1" noChangeShapeType="1" noTextEdit="1"/>
              </p:cNvSpPr>
              <p:nvPr/>
            </p:nvSpPr>
            <p:spPr>
              <a:xfrm>
                <a:off x="5205999" y="5934971"/>
                <a:ext cx="1971155" cy="670761"/>
              </a:xfrm>
              <a:prstGeom prst="rect">
                <a:avLst/>
              </a:prstGeom>
              <a:blipFill>
                <a:blip r:embed="rId5"/>
                <a:stretch>
                  <a:fillRect/>
                </a:stretch>
              </a:blipFill>
            </p:spPr>
            <p:txBody>
              <a:bodyPr/>
              <a:lstStyle/>
              <a:p>
                <a:r>
                  <a:rPr lang="en-US">
                    <a:noFill/>
                  </a:rPr>
                  <a:t> </a:t>
                </a:r>
              </a:p>
            </p:txBody>
          </p:sp>
        </mc:Fallback>
      </mc:AlternateContent>
      <p:sp>
        <p:nvSpPr>
          <p:cNvPr id="70" name="TextBox 69">
            <a:extLst>
              <a:ext uri="{FF2B5EF4-FFF2-40B4-BE49-F238E27FC236}">
                <a16:creationId xmlns:a16="http://schemas.microsoft.com/office/drawing/2014/main" id="{2F07DC61-C88C-451A-A0B2-3115521EAB65}"/>
              </a:ext>
            </a:extLst>
          </p:cNvPr>
          <p:cNvSpPr txBox="1"/>
          <p:nvPr/>
        </p:nvSpPr>
        <p:spPr>
          <a:xfrm>
            <a:off x="2733884" y="2403693"/>
            <a:ext cx="1694919" cy="369332"/>
          </a:xfrm>
          <a:prstGeom prst="rect">
            <a:avLst/>
          </a:prstGeom>
          <a:noFill/>
        </p:spPr>
        <p:txBody>
          <a:bodyPr wrap="square" rtlCol="0">
            <a:spAutoFit/>
          </a:bodyPr>
          <a:lstStyle/>
          <a:p>
            <a:r>
              <a:rPr lang="en-US" dirty="0"/>
              <a:t>P</a:t>
            </a:r>
            <a:endParaRPr lang="en-US" baseline="-25000" dirty="0"/>
          </a:p>
        </p:txBody>
      </p:sp>
    </p:spTree>
    <p:extLst>
      <p:ext uri="{BB962C8B-B14F-4D97-AF65-F5344CB8AC3E}">
        <p14:creationId xmlns:p14="http://schemas.microsoft.com/office/powerpoint/2010/main" val="370538185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E4CC54-3986-46B4-B869-12FB14BEB19A}"/>
              </a:ext>
            </a:extLst>
          </p:cNvPr>
          <p:cNvSpPr>
            <a:spLocks noGrp="1"/>
          </p:cNvSpPr>
          <p:nvPr>
            <p:ph idx="1"/>
          </p:nvPr>
        </p:nvSpPr>
        <p:spPr>
          <a:xfrm>
            <a:off x="790956" y="1921231"/>
            <a:ext cx="7290055" cy="1389128"/>
          </a:xfrm>
        </p:spPr>
        <p:txBody>
          <a:bodyPr>
            <a:normAutofit/>
          </a:bodyPr>
          <a:lstStyle/>
          <a:p>
            <a:r>
              <a:rPr lang="en-US" sz="2400" b="1" u="sng" dirty="0">
                <a:solidFill>
                  <a:schemeClr val="tx2"/>
                </a:solidFill>
              </a:rPr>
              <a:t>Instantaneous Center</a:t>
            </a:r>
            <a:r>
              <a:rPr lang="en-US" sz="2400" dirty="0">
                <a:solidFill>
                  <a:schemeClr val="tx2"/>
                </a:solidFill>
              </a:rPr>
              <a:t> (approach used in AISC tables)</a:t>
            </a:r>
          </a:p>
          <a:p>
            <a:endParaRPr lang="en-US" sz="2400" b="1" u="sng" dirty="0">
              <a:solidFill>
                <a:schemeClr val="tx2"/>
              </a:solidFill>
            </a:endParaRPr>
          </a:p>
        </p:txBody>
      </p:sp>
      <p:sp>
        <p:nvSpPr>
          <p:cNvPr id="12" name="Title 11"/>
          <p:cNvSpPr>
            <a:spLocks noGrp="1"/>
          </p:cNvSpPr>
          <p:nvPr>
            <p:ph type="title"/>
          </p:nvPr>
        </p:nvSpPr>
        <p:spPr/>
        <p:txBody>
          <a:bodyPr/>
          <a:lstStyle/>
          <a:p>
            <a:r>
              <a:rPr lang="en-US" dirty="0"/>
              <a:t>Eccentrically loaded bolt groups</a:t>
            </a:r>
          </a:p>
        </p:txBody>
      </p:sp>
      <p:grpSp>
        <p:nvGrpSpPr>
          <p:cNvPr id="11" name="Group 10"/>
          <p:cNvGrpSpPr/>
          <p:nvPr/>
        </p:nvGrpSpPr>
        <p:grpSpPr>
          <a:xfrm>
            <a:off x="1058468" y="3367955"/>
            <a:ext cx="2785083" cy="2528301"/>
            <a:chOff x="5314278" y="4238514"/>
            <a:chExt cx="1516827" cy="1376977"/>
          </a:xfrm>
          <a:noFill/>
        </p:grpSpPr>
        <p:sp>
          <p:nvSpPr>
            <p:cNvPr id="17" name="Rectangle 1"/>
            <p:cNvSpPr/>
            <p:nvPr/>
          </p:nvSpPr>
          <p:spPr>
            <a:xfrm>
              <a:off x="5314278" y="4238514"/>
              <a:ext cx="1516827" cy="1376977"/>
            </a:xfrm>
            <a:custGeom>
              <a:avLst/>
              <a:gdLst>
                <a:gd name="connsiteX0" fmla="*/ 0 w 1054249"/>
                <a:gd name="connsiteY0" fmla="*/ 0 h 1355463"/>
                <a:gd name="connsiteX1" fmla="*/ 1054249 w 1054249"/>
                <a:gd name="connsiteY1" fmla="*/ 0 h 1355463"/>
                <a:gd name="connsiteX2" fmla="*/ 1054249 w 1054249"/>
                <a:gd name="connsiteY2" fmla="*/ 1355463 h 1355463"/>
                <a:gd name="connsiteX3" fmla="*/ 0 w 1054249"/>
                <a:gd name="connsiteY3" fmla="*/ 1355463 h 1355463"/>
                <a:gd name="connsiteX4" fmla="*/ 0 w 1054249"/>
                <a:gd name="connsiteY4" fmla="*/ 0 h 1355463"/>
                <a:gd name="connsiteX0" fmla="*/ 0 w 1495313"/>
                <a:gd name="connsiteY0" fmla="*/ 10757 h 1366220"/>
                <a:gd name="connsiteX1" fmla="*/ 1495313 w 1495313"/>
                <a:gd name="connsiteY1" fmla="*/ 0 h 1366220"/>
                <a:gd name="connsiteX2" fmla="*/ 1054249 w 1495313"/>
                <a:gd name="connsiteY2" fmla="*/ 1366220 h 1366220"/>
                <a:gd name="connsiteX3" fmla="*/ 0 w 1495313"/>
                <a:gd name="connsiteY3" fmla="*/ 1366220 h 1366220"/>
                <a:gd name="connsiteX4" fmla="*/ 0 w 1495313"/>
                <a:gd name="connsiteY4"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1344706 w 1495313"/>
                <a:gd name="connsiteY3" fmla="*/ 441062 h 1366220"/>
                <a:gd name="connsiteX4" fmla="*/ 0 w 1495313"/>
                <a:gd name="connsiteY4" fmla="*/ 1366220 h 1366220"/>
                <a:gd name="connsiteX5" fmla="*/ 0 w 1495313"/>
                <a:gd name="connsiteY5"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989704 w 1495313"/>
                <a:gd name="connsiteY3" fmla="*/ 1355462 h 1366220"/>
                <a:gd name="connsiteX4" fmla="*/ 0 w 1495313"/>
                <a:gd name="connsiteY4" fmla="*/ 1366220 h 1366220"/>
                <a:gd name="connsiteX5" fmla="*/ 0 w 1495313"/>
                <a:gd name="connsiteY5" fmla="*/ 10757 h 1366220"/>
                <a:gd name="connsiteX0" fmla="*/ 0 w 1516827"/>
                <a:gd name="connsiteY0" fmla="*/ 10757 h 1366220"/>
                <a:gd name="connsiteX1" fmla="*/ 1495313 w 1516827"/>
                <a:gd name="connsiteY1" fmla="*/ 0 h 1366220"/>
                <a:gd name="connsiteX2" fmla="*/ 1516827 w 1516827"/>
                <a:gd name="connsiteY2" fmla="*/ 688489 h 1366220"/>
                <a:gd name="connsiteX3" fmla="*/ 989704 w 1516827"/>
                <a:gd name="connsiteY3" fmla="*/ 1355462 h 1366220"/>
                <a:gd name="connsiteX4" fmla="*/ 0 w 1516827"/>
                <a:gd name="connsiteY4" fmla="*/ 1366220 h 1366220"/>
                <a:gd name="connsiteX5" fmla="*/ 0 w 1516827"/>
                <a:gd name="connsiteY5" fmla="*/ 10757 h 1366220"/>
                <a:gd name="connsiteX0" fmla="*/ 0 w 1516827"/>
                <a:gd name="connsiteY0" fmla="*/ 10757 h 1376977"/>
                <a:gd name="connsiteX1" fmla="*/ 1495313 w 1516827"/>
                <a:gd name="connsiteY1" fmla="*/ 0 h 1376977"/>
                <a:gd name="connsiteX2" fmla="*/ 1516827 w 1516827"/>
                <a:gd name="connsiteY2" fmla="*/ 688489 h 1376977"/>
                <a:gd name="connsiteX3" fmla="*/ 1075765 w 1516827"/>
                <a:gd name="connsiteY3" fmla="*/ 1376977 h 1376977"/>
                <a:gd name="connsiteX4" fmla="*/ 0 w 1516827"/>
                <a:gd name="connsiteY4" fmla="*/ 1366220 h 1376977"/>
                <a:gd name="connsiteX5" fmla="*/ 0 w 1516827"/>
                <a:gd name="connsiteY5" fmla="*/ 10757 h 137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6827" h="1376977">
                  <a:moveTo>
                    <a:pt x="0" y="10757"/>
                  </a:moveTo>
                  <a:lnTo>
                    <a:pt x="1495313" y="0"/>
                  </a:lnTo>
                  <a:lnTo>
                    <a:pt x="1516827" y="688489"/>
                  </a:lnTo>
                  <a:lnTo>
                    <a:pt x="1075765" y="1376977"/>
                  </a:lnTo>
                  <a:lnTo>
                    <a:pt x="0" y="1366220"/>
                  </a:lnTo>
                  <a:lnTo>
                    <a:pt x="0" y="10757"/>
                  </a:lnTo>
                  <a:close/>
                </a:path>
              </a:pathLst>
            </a:custGeom>
            <a:grp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476838"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815399"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476838"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815399"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5476838"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5815399"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5476838"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5815399"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lus 25"/>
            <p:cNvSpPr/>
            <p:nvPr/>
          </p:nvSpPr>
          <p:spPr>
            <a:xfrm>
              <a:off x="5605401" y="4823333"/>
              <a:ext cx="207337" cy="207337"/>
            </a:xfrm>
            <a:prstGeom prst="mathPlus">
              <a:avLst/>
            </a:prstGeom>
            <a:solidFill>
              <a:schemeClr val="tx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7" name="Straight Arrow Connector 26"/>
          <p:cNvCxnSpPr/>
          <p:nvPr/>
        </p:nvCxnSpPr>
        <p:spPr>
          <a:xfrm>
            <a:off x="2808006" y="2689190"/>
            <a:ext cx="378463" cy="70579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29" name="TextBox 28">
            <a:extLst>
              <a:ext uri="{FF2B5EF4-FFF2-40B4-BE49-F238E27FC236}">
                <a16:creationId xmlns:a16="http://schemas.microsoft.com/office/drawing/2014/main" id="{2F07DC61-C88C-451A-A0B2-3115521EAB65}"/>
              </a:ext>
            </a:extLst>
          </p:cNvPr>
          <p:cNvSpPr txBox="1"/>
          <p:nvPr/>
        </p:nvSpPr>
        <p:spPr>
          <a:xfrm>
            <a:off x="270869" y="5152052"/>
            <a:ext cx="1694919" cy="369332"/>
          </a:xfrm>
          <a:prstGeom prst="rect">
            <a:avLst/>
          </a:prstGeom>
          <a:noFill/>
        </p:spPr>
        <p:txBody>
          <a:bodyPr wrap="square" rtlCol="0">
            <a:spAutoFit/>
          </a:bodyPr>
          <a:lstStyle/>
          <a:p>
            <a:r>
              <a:rPr lang="en-US" dirty="0"/>
              <a:t>IC</a:t>
            </a:r>
          </a:p>
        </p:txBody>
      </p:sp>
      <p:cxnSp>
        <p:nvCxnSpPr>
          <p:cNvPr id="30" name="Straight Connector 29"/>
          <p:cNvCxnSpPr/>
          <p:nvPr/>
        </p:nvCxnSpPr>
        <p:spPr>
          <a:xfrm>
            <a:off x="677378" y="5132911"/>
            <a:ext cx="827269" cy="433446"/>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1485338" y="5357136"/>
            <a:ext cx="114209" cy="233485"/>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801207" y="5184203"/>
            <a:ext cx="1305771" cy="40340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656132" y="4935284"/>
            <a:ext cx="1450846" cy="248919"/>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779961" y="4935284"/>
            <a:ext cx="705377" cy="197627"/>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677378" y="4352281"/>
            <a:ext cx="807960" cy="883213"/>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677378" y="4331035"/>
            <a:ext cx="1429600" cy="904459"/>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716227" y="3723329"/>
            <a:ext cx="779206" cy="1497959"/>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677378" y="3720313"/>
            <a:ext cx="1429600" cy="151216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V="1">
            <a:off x="2094846" y="5236458"/>
            <a:ext cx="153322" cy="354162"/>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0" name="Straight Arrow Connector 39"/>
          <p:cNvCxnSpPr/>
          <p:nvPr/>
        </p:nvCxnSpPr>
        <p:spPr>
          <a:xfrm flipH="1" flipV="1">
            <a:off x="1994818" y="4550041"/>
            <a:ext cx="100028" cy="41135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40"/>
          <p:cNvCxnSpPr/>
          <p:nvPr/>
        </p:nvCxnSpPr>
        <p:spPr>
          <a:xfrm flipH="1" flipV="1">
            <a:off x="1850198" y="3930062"/>
            <a:ext cx="244648" cy="41231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2" name="Straight Arrow Connector 41"/>
          <p:cNvCxnSpPr/>
          <p:nvPr/>
        </p:nvCxnSpPr>
        <p:spPr>
          <a:xfrm flipH="1" flipV="1">
            <a:off x="1698569" y="3373945"/>
            <a:ext cx="396278" cy="367289"/>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3" name="Straight Arrow Connector 42"/>
          <p:cNvCxnSpPr/>
          <p:nvPr/>
        </p:nvCxnSpPr>
        <p:spPr>
          <a:xfrm flipH="1" flipV="1">
            <a:off x="1143851" y="3604059"/>
            <a:ext cx="341487" cy="13717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4" name="Straight Arrow Connector 43"/>
          <p:cNvCxnSpPr/>
          <p:nvPr/>
        </p:nvCxnSpPr>
        <p:spPr>
          <a:xfrm flipH="1" flipV="1">
            <a:off x="1228558" y="4180469"/>
            <a:ext cx="256781" cy="17030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5" name="Straight Arrow Connector 44"/>
          <p:cNvCxnSpPr/>
          <p:nvPr/>
        </p:nvCxnSpPr>
        <p:spPr>
          <a:xfrm flipH="1" flipV="1">
            <a:off x="1356948" y="4669768"/>
            <a:ext cx="130831" cy="25432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46" name="TextBox 45">
            <a:extLst>
              <a:ext uri="{FF2B5EF4-FFF2-40B4-BE49-F238E27FC236}">
                <a16:creationId xmlns:a16="http://schemas.microsoft.com/office/drawing/2014/main" id="{2F07DC61-C88C-451A-A0B2-3115521EAB65}"/>
              </a:ext>
            </a:extLst>
          </p:cNvPr>
          <p:cNvSpPr txBox="1"/>
          <p:nvPr/>
        </p:nvSpPr>
        <p:spPr>
          <a:xfrm>
            <a:off x="677378" y="4296968"/>
            <a:ext cx="1694919" cy="369332"/>
          </a:xfrm>
          <a:prstGeom prst="rect">
            <a:avLst/>
          </a:prstGeom>
          <a:noFill/>
        </p:spPr>
        <p:txBody>
          <a:bodyPr wrap="square" rtlCol="0">
            <a:spAutoFit/>
          </a:bodyPr>
          <a:lstStyle/>
          <a:p>
            <a:r>
              <a:rPr lang="en-US" dirty="0"/>
              <a:t>d</a:t>
            </a:r>
            <a:r>
              <a:rPr lang="en-US" baseline="-25000" dirty="0"/>
              <a:t>i</a:t>
            </a:r>
          </a:p>
        </p:txBody>
      </p:sp>
      <p:sp>
        <p:nvSpPr>
          <p:cNvPr id="47" name="TextBox 46">
            <a:extLst>
              <a:ext uri="{FF2B5EF4-FFF2-40B4-BE49-F238E27FC236}">
                <a16:creationId xmlns:a16="http://schemas.microsoft.com/office/drawing/2014/main" id="{2F07DC61-C88C-451A-A0B2-3115521EAB65}"/>
              </a:ext>
            </a:extLst>
          </p:cNvPr>
          <p:cNvSpPr txBox="1"/>
          <p:nvPr/>
        </p:nvSpPr>
        <p:spPr>
          <a:xfrm>
            <a:off x="690566" y="3366641"/>
            <a:ext cx="1694919" cy="369332"/>
          </a:xfrm>
          <a:prstGeom prst="rect">
            <a:avLst/>
          </a:prstGeom>
          <a:noFill/>
        </p:spPr>
        <p:txBody>
          <a:bodyPr wrap="square" rtlCol="0">
            <a:spAutoFit/>
          </a:bodyPr>
          <a:lstStyle/>
          <a:p>
            <a:r>
              <a:rPr lang="en-US" dirty="0" err="1"/>
              <a:t>R</a:t>
            </a:r>
            <a:r>
              <a:rPr lang="en-US" baseline="-25000" dirty="0" err="1"/>
              <a:t>i</a:t>
            </a:r>
            <a:endParaRPr lang="en-US" baseline="-25000" dirty="0"/>
          </a:p>
        </p:txBody>
      </p:sp>
      <p:cxnSp>
        <p:nvCxnSpPr>
          <p:cNvPr id="48" name="Straight Arrow Connector 47"/>
          <p:cNvCxnSpPr/>
          <p:nvPr/>
        </p:nvCxnSpPr>
        <p:spPr>
          <a:xfrm flipV="1">
            <a:off x="1872979" y="3666561"/>
            <a:ext cx="1491554" cy="891839"/>
          </a:xfrm>
          <a:prstGeom prst="straightConnector1">
            <a:avLst/>
          </a:prstGeom>
          <a:ln>
            <a:solidFill>
              <a:schemeClr val="bg1">
                <a:lumMod val="50000"/>
              </a:schemeClr>
            </a:solidFill>
            <a:headEnd type="triangle"/>
            <a:tailEnd type="triangle"/>
          </a:ln>
        </p:spPr>
        <p:style>
          <a:lnRef idx="1">
            <a:schemeClr val="dk1"/>
          </a:lnRef>
          <a:fillRef idx="0">
            <a:schemeClr val="dk1"/>
          </a:fillRef>
          <a:effectRef idx="0">
            <a:schemeClr val="dk1"/>
          </a:effectRef>
          <a:fontRef idx="minor">
            <a:schemeClr val="tx1"/>
          </a:fontRef>
        </p:style>
      </p:cxnSp>
      <p:sp>
        <p:nvSpPr>
          <p:cNvPr id="49" name="Oval 48"/>
          <p:cNvSpPr/>
          <p:nvPr/>
        </p:nvSpPr>
        <p:spPr>
          <a:xfrm>
            <a:off x="652765" y="5098082"/>
            <a:ext cx="145075" cy="14507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51" name="Straight Connector 50"/>
          <p:cNvCxnSpPr/>
          <p:nvPr/>
        </p:nvCxnSpPr>
        <p:spPr>
          <a:xfrm flipV="1">
            <a:off x="3359907" y="2927305"/>
            <a:ext cx="0" cy="771059"/>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2687085" y="3952067"/>
            <a:ext cx="1153885" cy="369332"/>
          </a:xfrm>
          <a:prstGeom prst="rect">
            <a:avLst/>
          </a:prstGeom>
          <a:noFill/>
        </p:spPr>
        <p:txBody>
          <a:bodyPr wrap="square" rtlCol="0">
            <a:spAutoFit/>
          </a:bodyPr>
          <a:lstStyle/>
          <a:p>
            <a:r>
              <a:rPr lang="el-GR" dirty="0">
                <a:solidFill>
                  <a:schemeClr val="bg1">
                    <a:lumMod val="50000"/>
                  </a:schemeClr>
                </a:solidFill>
                <a:latin typeface="Times New Roman" panose="02020603050405020304" pitchFamily="18" charset="0"/>
                <a:cs typeface="Times New Roman" panose="02020603050405020304" pitchFamily="18" charset="0"/>
              </a:rPr>
              <a:t>α</a:t>
            </a:r>
            <a:endParaRPr lang="en-US" dirty="0">
              <a:solidFill>
                <a:schemeClr val="bg1">
                  <a:lumMod val="50000"/>
                </a:schemeClr>
              </a:solidFill>
            </a:endParaRPr>
          </a:p>
        </p:txBody>
      </p:sp>
      <p:cxnSp>
        <p:nvCxnSpPr>
          <p:cNvPr id="53" name="Straight Connector 52"/>
          <p:cNvCxnSpPr/>
          <p:nvPr/>
        </p:nvCxnSpPr>
        <p:spPr>
          <a:xfrm flipH="1">
            <a:off x="2402460" y="4310518"/>
            <a:ext cx="720051" cy="0"/>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sp>
        <p:nvSpPr>
          <p:cNvPr id="54" name="Arc 53"/>
          <p:cNvSpPr/>
          <p:nvPr/>
        </p:nvSpPr>
        <p:spPr>
          <a:xfrm>
            <a:off x="2396740" y="4137123"/>
            <a:ext cx="330875" cy="325793"/>
          </a:xfrm>
          <a:prstGeom prst="arc">
            <a:avLst>
              <a:gd name="adj1" fmla="val 17243412"/>
              <a:gd name="adj2" fmla="val 0"/>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5" name="Arc 54"/>
          <p:cNvSpPr/>
          <p:nvPr/>
        </p:nvSpPr>
        <p:spPr>
          <a:xfrm>
            <a:off x="3110887" y="2989209"/>
            <a:ext cx="330875" cy="325793"/>
          </a:xfrm>
          <a:prstGeom prst="arc">
            <a:avLst>
              <a:gd name="adj1" fmla="val 12054000"/>
              <a:gd name="adj2" fmla="val 18090949"/>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56" name="Straight Arrow Connector 55"/>
          <p:cNvCxnSpPr/>
          <p:nvPr/>
        </p:nvCxnSpPr>
        <p:spPr>
          <a:xfrm>
            <a:off x="735462" y="6029993"/>
            <a:ext cx="1099338"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735462" y="5165539"/>
            <a:ext cx="0" cy="1062574"/>
          </a:xfrm>
          <a:prstGeom prst="line">
            <a:avLst/>
          </a:prstGeom>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1823914" y="4905158"/>
            <a:ext cx="0" cy="1322955"/>
          </a:xfrm>
          <a:prstGeom prst="line">
            <a:avLst/>
          </a:prstGeom>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flipH="1">
            <a:off x="339574" y="5150534"/>
            <a:ext cx="369071" cy="0"/>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flipH="1">
            <a:off x="339575" y="4609427"/>
            <a:ext cx="1217585" cy="0"/>
          </a:xfrm>
          <a:prstGeom prst="line">
            <a:avLst/>
          </a:prstGeom>
        </p:spPr>
        <p:style>
          <a:lnRef idx="1">
            <a:schemeClr val="dk1"/>
          </a:lnRef>
          <a:fillRef idx="0">
            <a:schemeClr val="dk1"/>
          </a:fillRef>
          <a:effectRef idx="0">
            <a:schemeClr val="dk1"/>
          </a:effectRef>
          <a:fontRef idx="minor">
            <a:schemeClr val="tx1"/>
          </a:fontRef>
        </p:style>
      </p:cxnSp>
      <p:sp>
        <p:nvSpPr>
          <p:cNvPr id="61" name="TextBox 60">
            <a:extLst>
              <a:ext uri="{FF2B5EF4-FFF2-40B4-BE49-F238E27FC236}">
                <a16:creationId xmlns:a16="http://schemas.microsoft.com/office/drawing/2014/main" id="{2F07DC61-C88C-451A-A0B2-3115521EAB65}"/>
              </a:ext>
            </a:extLst>
          </p:cNvPr>
          <p:cNvSpPr txBox="1"/>
          <p:nvPr/>
        </p:nvSpPr>
        <p:spPr>
          <a:xfrm>
            <a:off x="58308" y="4646650"/>
            <a:ext cx="495978" cy="369332"/>
          </a:xfrm>
          <a:prstGeom prst="rect">
            <a:avLst/>
          </a:prstGeom>
          <a:noFill/>
        </p:spPr>
        <p:txBody>
          <a:bodyPr wrap="square" rtlCol="0">
            <a:spAutoFit/>
          </a:bodyPr>
          <a:lstStyle/>
          <a:p>
            <a:r>
              <a:rPr lang="en-US" dirty="0" err="1"/>
              <a:t>y</a:t>
            </a:r>
            <a:r>
              <a:rPr lang="en-US" baseline="-25000" dirty="0" err="1"/>
              <a:t>o</a:t>
            </a:r>
            <a:endParaRPr lang="en-US" baseline="-25000" dirty="0"/>
          </a:p>
        </p:txBody>
      </p:sp>
      <p:cxnSp>
        <p:nvCxnSpPr>
          <p:cNvPr id="62" name="Straight Arrow Connector 61"/>
          <p:cNvCxnSpPr/>
          <p:nvPr/>
        </p:nvCxnSpPr>
        <p:spPr>
          <a:xfrm>
            <a:off x="473841" y="4609427"/>
            <a:ext cx="0" cy="539101"/>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63" name="Straight Connector 62"/>
          <p:cNvCxnSpPr/>
          <p:nvPr/>
        </p:nvCxnSpPr>
        <p:spPr>
          <a:xfrm>
            <a:off x="3203702" y="3394986"/>
            <a:ext cx="1213778" cy="217137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2F07DC61-C88C-451A-A0B2-3115521EAB65}"/>
              </a:ext>
            </a:extLst>
          </p:cNvPr>
          <p:cNvSpPr txBox="1"/>
          <p:nvPr/>
        </p:nvSpPr>
        <p:spPr>
          <a:xfrm>
            <a:off x="1090541" y="5950116"/>
            <a:ext cx="1694919" cy="369332"/>
          </a:xfrm>
          <a:prstGeom prst="rect">
            <a:avLst/>
          </a:prstGeom>
          <a:noFill/>
        </p:spPr>
        <p:txBody>
          <a:bodyPr wrap="square" rtlCol="0">
            <a:spAutoFit/>
          </a:bodyPr>
          <a:lstStyle/>
          <a:p>
            <a:r>
              <a:rPr lang="en-US" dirty="0"/>
              <a:t>x</a:t>
            </a:r>
            <a:r>
              <a:rPr lang="en-US" baseline="-25000" dirty="0"/>
              <a:t>o</a:t>
            </a:r>
          </a:p>
        </p:txBody>
      </p:sp>
      <p:sp>
        <p:nvSpPr>
          <p:cNvPr id="66" name="TextBox 65">
            <a:extLst>
              <a:ext uri="{FF2B5EF4-FFF2-40B4-BE49-F238E27FC236}">
                <a16:creationId xmlns:a16="http://schemas.microsoft.com/office/drawing/2014/main" id="{2F07DC61-C88C-451A-A0B2-3115521EAB65}"/>
              </a:ext>
            </a:extLst>
          </p:cNvPr>
          <p:cNvSpPr txBox="1"/>
          <p:nvPr/>
        </p:nvSpPr>
        <p:spPr>
          <a:xfrm>
            <a:off x="2493559" y="3704867"/>
            <a:ext cx="1694919" cy="369332"/>
          </a:xfrm>
          <a:prstGeom prst="rect">
            <a:avLst/>
          </a:prstGeom>
          <a:noFill/>
          <a:ln>
            <a:noFill/>
          </a:ln>
        </p:spPr>
        <p:txBody>
          <a:bodyPr wrap="square" rtlCol="0">
            <a:spAutoFit/>
          </a:bodyPr>
          <a:lstStyle/>
          <a:p>
            <a:r>
              <a:rPr lang="en-US" dirty="0">
                <a:solidFill>
                  <a:schemeClr val="bg1">
                    <a:lumMod val="50000"/>
                  </a:schemeClr>
                </a:solidFill>
              </a:rPr>
              <a:t>e</a:t>
            </a:r>
            <a:endParaRPr lang="en-US" baseline="-25000" dirty="0">
              <a:solidFill>
                <a:schemeClr val="bg1">
                  <a:lumMod val="50000"/>
                </a:schemeClr>
              </a:solidFill>
            </a:endParaRPr>
          </a:p>
        </p:txBody>
      </p:sp>
      <p:sp>
        <p:nvSpPr>
          <p:cNvPr id="67" name="TextBox 66"/>
          <p:cNvSpPr txBox="1"/>
          <p:nvPr/>
        </p:nvSpPr>
        <p:spPr>
          <a:xfrm>
            <a:off x="3063087" y="2600724"/>
            <a:ext cx="1153885" cy="369332"/>
          </a:xfrm>
          <a:prstGeom prst="rect">
            <a:avLst/>
          </a:prstGeom>
          <a:noFill/>
          <a:ln>
            <a:noFill/>
          </a:ln>
        </p:spPr>
        <p:txBody>
          <a:bodyPr wrap="square" rtlCol="0">
            <a:spAutoFit/>
          </a:bodyPr>
          <a:lstStyle/>
          <a:p>
            <a:r>
              <a:rPr lang="el-GR" dirty="0">
                <a:solidFill>
                  <a:schemeClr val="bg1">
                    <a:lumMod val="50000"/>
                  </a:schemeClr>
                </a:solidFill>
                <a:latin typeface="Times New Roman" panose="02020603050405020304" pitchFamily="18" charset="0"/>
                <a:cs typeface="Times New Roman" panose="02020603050405020304" pitchFamily="18" charset="0"/>
              </a:rPr>
              <a:t>α</a:t>
            </a:r>
            <a:endParaRPr lang="en-US" dirty="0">
              <a:solidFill>
                <a:schemeClr val="bg1">
                  <a:lumMod val="50000"/>
                </a:schemeClr>
              </a:solidFill>
            </a:endParaRPr>
          </a:p>
        </p:txBody>
      </p:sp>
      <p:sp>
        <p:nvSpPr>
          <p:cNvPr id="70" name="TextBox 69">
            <a:extLst>
              <a:ext uri="{FF2B5EF4-FFF2-40B4-BE49-F238E27FC236}">
                <a16:creationId xmlns:a16="http://schemas.microsoft.com/office/drawing/2014/main" id="{2F07DC61-C88C-451A-A0B2-3115521EAB65}"/>
              </a:ext>
            </a:extLst>
          </p:cNvPr>
          <p:cNvSpPr txBox="1"/>
          <p:nvPr/>
        </p:nvSpPr>
        <p:spPr>
          <a:xfrm>
            <a:off x="2472627" y="2316607"/>
            <a:ext cx="1694919" cy="369332"/>
          </a:xfrm>
          <a:prstGeom prst="rect">
            <a:avLst/>
          </a:prstGeom>
          <a:noFill/>
        </p:spPr>
        <p:txBody>
          <a:bodyPr wrap="square" rtlCol="0">
            <a:spAutoFit/>
          </a:bodyPr>
          <a:lstStyle/>
          <a:p>
            <a:r>
              <a:rPr lang="en-US" dirty="0"/>
              <a:t>P</a:t>
            </a:r>
            <a:endParaRPr lang="en-US" baseline="-25000" dirty="0"/>
          </a:p>
        </p:txBody>
      </p:sp>
      <p:graphicFrame>
        <p:nvGraphicFramePr>
          <p:cNvPr id="2" name="Table 1"/>
          <p:cNvGraphicFramePr>
            <a:graphicFrameLocks noGrp="1"/>
          </p:cNvGraphicFramePr>
          <p:nvPr>
            <p:extLst>
              <p:ext uri="{D42A27DB-BD31-4B8C-83A1-F6EECF244321}">
                <p14:modId xmlns:p14="http://schemas.microsoft.com/office/powerpoint/2010/main" val="3455996305"/>
              </p:ext>
            </p:extLst>
          </p:nvPr>
        </p:nvGraphicFramePr>
        <p:xfrm>
          <a:off x="4189900" y="3180789"/>
          <a:ext cx="4808643" cy="741680"/>
        </p:xfrm>
        <a:graphic>
          <a:graphicData uri="http://schemas.openxmlformats.org/drawingml/2006/table">
            <a:tbl>
              <a:tblPr firstRow="1" bandRow="1">
                <a:tableStyleId>{5C22544A-7EE6-4342-B048-85BDC9FD1C3A}</a:tableStyleId>
              </a:tblPr>
              <a:tblGrid>
                <a:gridCol w="686949">
                  <a:extLst>
                    <a:ext uri="{9D8B030D-6E8A-4147-A177-3AD203B41FA5}">
                      <a16:colId xmlns:a16="http://schemas.microsoft.com/office/drawing/2014/main" val="1647908478"/>
                    </a:ext>
                  </a:extLst>
                </a:gridCol>
                <a:gridCol w="686949">
                  <a:extLst>
                    <a:ext uri="{9D8B030D-6E8A-4147-A177-3AD203B41FA5}">
                      <a16:colId xmlns:a16="http://schemas.microsoft.com/office/drawing/2014/main" val="2612517091"/>
                    </a:ext>
                  </a:extLst>
                </a:gridCol>
                <a:gridCol w="686949">
                  <a:extLst>
                    <a:ext uri="{9D8B030D-6E8A-4147-A177-3AD203B41FA5}">
                      <a16:colId xmlns:a16="http://schemas.microsoft.com/office/drawing/2014/main" val="619817435"/>
                    </a:ext>
                  </a:extLst>
                </a:gridCol>
                <a:gridCol w="686949">
                  <a:extLst>
                    <a:ext uri="{9D8B030D-6E8A-4147-A177-3AD203B41FA5}">
                      <a16:colId xmlns:a16="http://schemas.microsoft.com/office/drawing/2014/main" val="826144818"/>
                    </a:ext>
                  </a:extLst>
                </a:gridCol>
                <a:gridCol w="540790">
                  <a:extLst>
                    <a:ext uri="{9D8B030D-6E8A-4147-A177-3AD203B41FA5}">
                      <a16:colId xmlns:a16="http://schemas.microsoft.com/office/drawing/2014/main" val="3482350866"/>
                    </a:ext>
                  </a:extLst>
                </a:gridCol>
                <a:gridCol w="833108">
                  <a:extLst>
                    <a:ext uri="{9D8B030D-6E8A-4147-A177-3AD203B41FA5}">
                      <a16:colId xmlns:a16="http://schemas.microsoft.com/office/drawing/2014/main" val="4148957004"/>
                    </a:ext>
                  </a:extLst>
                </a:gridCol>
                <a:gridCol w="686949">
                  <a:extLst>
                    <a:ext uri="{9D8B030D-6E8A-4147-A177-3AD203B41FA5}">
                      <a16:colId xmlns:a16="http://schemas.microsoft.com/office/drawing/2014/main" val="2336887797"/>
                    </a:ext>
                  </a:extLst>
                </a:gridCol>
              </a:tblGrid>
              <a:tr h="370840">
                <a:tc>
                  <a:txBody>
                    <a:bodyPr/>
                    <a:lstStyle/>
                    <a:p>
                      <a:pPr algn="ctr"/>
                      <a:r>
                        <a:rPr lang="en-US" dirty="0">
                          <a:solidFill>
                            <a:schemeClr val="tx1"/>
                          </a:solidFill>
                        </a:rPr>
                        <a:t>x</a:t>
                      </a:r>
                      <a:r>
                        <a:rPr lang="en-US" baseline="-25000" dirty="0">
                          <a:solidFill>
                            <a:schemeClr val="tx1"/>
                          </a:solidFill>
                        </a:rPr>
                        <a:t>i</a:t>
                      </a:r>
                    </a:p>
                  </a:txBody>
                  <a:tcPr>
                    <a:solidFill>
                      <a:schemeClr val="accent1">
                        <a:lumMod val="60000"/>
                        <a:lumOff val="40000"/>
                      </a:schemeClr>
                    </a:solidFill>
                  </a:tcPr>
                </a:tc>
                <a:tc>
                  <a:txBody>
                    <a:bodyPr/>
                    <a:lstStyle/>
                    <a:p>
                      <a:pPr algn="ctr"/>
                      <a:r>
                        <a:rPr lang="en-US" dirty="0" err="1">
                          <a:solidFill>
                            <a:schemeClr val="tx1"/>
                          </a:solidFill>
                        </a:rPr>
                        <a:t>y</a:t>
                      </a:r>
                      <a:r>
                        <a:rPr lang="en-US" baseline="-25000" dirty="0" err="1">
                          <a:solidFill>
                            <a:schemeClr val="tx1"/>
                          </a:solidFill>
                        </a:rPr>
                        <a:t>i</a:t>
                      </a:r>
                      <a:endParaRPr lang="en-US" baseline="-25000" dirty="0">
                        <a:solidFill>
                          <a:schemeClr val="tx1"/>
                        </a:solidFill>
                      </a:endParaRPr>
                    </a:p>
                  </a:txBody>
                  <a:tcPr>
                    <a:solidFill>
                      <a:schemeClr val="accent1">
                        <a:lumMod val="60000"/>
                        <a:lumOff val="40000"/>
                      </a:schemeClr>
                    </a:solidFill>
                  </a:tcPr>
                </a:tc>
                <a:tc>
                  <a:txBody>
                    <a:bodyPr/>
                    <a:lstStyle/>
                    <a:p>
                      <a:pPr algn="ctr"/>
                      <a:r>
                        <a:rPr lang="en-US" dirty="0">
                          <a:solidFill>
                            <a:schemeClr val="tx1"/>
                          </a:solidFill>
                        </a:rPr>
                        <a:t>d</a:t>
                      </a:r>
                      <a:r>
                        <a:rPr lang="en-US" baseline="-25000" dirty="0">
                          <a:solidFill>
                            <a:schemeClr val="tx1"/>
                          </a:solidFill>
                        </a:rPr>
                        <a:t>i</a:t>
                      </a:r>
                    </a:p>
                  </a:txBody>
                  <a:tcPr>
                    <a:solidFill>
                      <a:schemeClr val="accent1">
                        <a:lumMod val="60000"/>
                        <a:lumOff val="40000"/>
                      </a:schemeClr>
                    </a:solidFill>
                  </a:tcPr>
                </a:tc>
                <a:tc>
                  <a:txBody>
                    <a:bodyPr/>
                    <a:lstStyle/>
                    <a:p>
                      <a:pPr algn="ctr"/>
                      <a:r>
                        <a:rPr lang="el-GR" dirty="0">
                          <a:solidFill>
                            <a:schemeClr val="tx1"/>
                          </a:solidFill>
                          <a:latin typeface="Times New Roman" panose="02020603050405020304" pitchFamily="18" charset="0"/>
                          <a:cs typeface="Times New Roman" panose="02020603050405020304" pitchFamily="18" charset="0"/>
                        </a:rPr>
                        <a:t>Δ</a:t>
                      </a:r>
                      <a:r>
                        <a:rPr lang="en-US" baseline="-25000" dirty="0" err="1">
                          <a:solidFill>
                            <a:schemeClr val="tx1"/>
                          </a:solidFill>
                          <a:latin typeface="Times New Roman" panose="02020603050405020304" pitchFamily="18" charset="0"/>
                          <a:cs typeface="Times New Roman" panose="02020603050405020304" pitchFamily="18" charset="0"/>
                        </a:rPr>
                        <a:t>i</a:t>
                      </a:r>
                      <a:endParaRPr lang="en-US" baseline="-25000" dirty="0">
                        <a:solidFill>
                          <a:schemeClr val="tx1"/>
                        </a:solidFill>
                      </a:endParaRPr>
                    </a:p>
                  </a:txBody>
                  <a:tcPr>
                    <a:solidFill>
                      <a:schemeClr val="accent1">
                        <a:lumMod val="60000"/>
                        <a:lumOff val="40000"/>
                      </a:schemeClr>
                    </a:solidFill>
                  </a:tcPr>
                </a:tc>
                <a:tc>
                  <a:txBody>
                    <a:bodyPr/>
                    <a:lstStyle/>
                    <a:p>
                      <a:pPr algn="ctr"/>
                      <a:r>
                        <a:rPr lang="en-US" dirty="0" err="1">
                          <a:solidFill>
                            <a:schemeClr val="tx1"/>
                          </a:solidFill>
                        </a:rPr>
                        <a:t>R</a:t>
                      </a:r>
                      <a:r>
                        <a:rPr lang="en-US" baseline="-25000" dirty="0" err="1">
                          <a:solidFill>
                            <a:schemeClr val="tx1"/>
                          </a:solidFill>
                        </a:rPr>
                        <a:t>i</a:t>
                      </a:r>
                      <a:endParaRPr lang="en-US" baseline="-25000" dirty="0">
                        <a:solidFill>
                          <a:schemeClr val="tx1"/>
                        </a:solidFill>
                      </a:endParaRPr>
                    </a:p>
                  </a:txBody>
                  <a:tcPr>
                    <a:solidFill>
                      <a:schemeClr val="accent1">
                        <a:lumMod val="60000"/>
                        <a:lumOff val="40000"/>
                      </a:schemeClr>
                    </a:solidFill>
                  </a:tcPr>
                </a:tc>
                <a:tc>
                  <a:txBody>
                    <a:bodyPr/>
                    <a:lstStyle/>
                    <a:p>
                      <a:pPr algn="ctr"/>
                      <a:r>
                        <a:rPr lang="en-US" dirty="0" err="1">
                          <a:solidFill>
                            <a:schemeClr val="tx1"/>
                          </a:solidFill>
                        </a:rPr>
                        <a:t>R</a:t>
                      </a:r>
                      <a:r>
                        <a:rPr lang="en-US" baseline="-25000" dirty="0" err="1">
                          <a:solidFill>
                            <a:schemeClr val="tx1"/>
                          </a:solidFill>
                        </a:rPr>
                        <a:t>i</a:t>
                      </a:r>
                      <a:r>
                        <a:rPr lang="en-US" dirty="0" err="1">
                          <a:solidFill>
                            <a:schemeClr val="tx1"/>
                          </a:solidFill>
                        </a:rPr>
                        <a:t>x</a:t>
                      </a:r>
                      <a:r>
                        <a:rPr lang="en-US" baseline="-25000" dirty="0" err="1">
                          <a:solidFill>
                            <a:schemeClr val="tx1"/>
                          </a:solidFill>
                        </a:rPr>
                        <a:t>i</a:t>
                      </a:r>
                      <a:r>
                        <a:rPr lang="en-US" dirty="0">
                          <a:solidFill>
                            <a:schemeClr val="tx1"/>
                          </a:solidFill>
                        </a:rPr>
                        <a:t>/d</a:t>
                      </a:r>
                      <a:r>
                        <a:rPr lang="en-US" baseline="-25000" dirty="0">
                          <a:solidFill>
                            <a:schemeClr val="tx1"/>
                          </a:solidFill>
                        </a:rPr>
                        <a:t>i</a:t>
                      </a:r>
                    </a:p>
                  </a:txBody>
                  <a:tcPr>
                    <a:solidFill>
                      <a:schemeClr val="accent1">
                        <a:lumMod val="60000"/>
                        <a:lumOff val="40000"/>
                      </a:schemeClr>
                    </a:solidFill>
                  </a:tcPr>
                </a:tc>
                <a:tc>
                  <a:txBody>
                    <a:bodyPr/>
                    <a:lstStyle/>
                    <a:p>
                      <a:pPr algn="ctr"/>
                      <a:r>
                        <a:rPr lang="en-US" dirty="0" err="1">
                          <a:solidFill>
                            <a:schemeClr val="tx1"/>
                          </a:solidFill>
                        </a:rPr>
                        <a:t>R</a:t>
                      </a:r>
                      <a:r>
                        <a:rPr lang="en-US" baseline="-25000" dirty="0" err="1">
                          <a:solidFill>
                            <a:schemeClr val="tx1"/>
                          </a:solidFill>
                        </a:rPr>
                        <a:t>i</a:t>
                      </a:r>
                      <a:r>
                        <a:rPr lang="en-US" dirty="0" err="1">
                          <a:solidFill>
                            <a:schemeClr val="tx1"/>
                          </a:solidFill>
                        </a:rPr>
                        <a:t>d</a:t>
                      </a:r>
                      <a:r>
                        <a:rPr lang="en-US" baseline="-25000" dirty="0" err="1">
                          <a:solidFill>
                            <a:schemeClr val="tx1"/>
                          </a:solidFill>
                        </a:rPr>
                        <a:t>j</a:t>
                      </a:r>
                      <a:endParaRPr lang="en-US" baseline="-25000" dirty="0">
                        <a:solidFill>
                          <a:schemeClr val="tx1"/>
                        </a:solidFill>
                      </a:endParaRPr>
                    </a:p>
                  </a:txBody>
                  <a:tcPr>
                    <a:solidFill>
                      <a:schemeClr val="accent1">
                        <a:lumMod val="60000"/>
                        <a:lumOff val="40000"/>
                      </a:schemeClr>
                    </a:solidFill>
                  </a:tcPr>
                </a:tc>
                <a:extLst>
                  <a:ext uri="{0D108BD9-81ED-4DB2-BD59-A6C34878D82A}">
                    <a16:rowId xmlns:a16="http://schemas.microsoft.com/office/drawing/2014/main" val="982662789"/>
                  </a:ext>
                </a:extLst>
              </a:tr>
              <a:tr h="370840">
                <a:tc>
                  <a:txBody>
                    <a:bodyPr/>
                    <a:lstStyle/>
                    <a:p>
                      <a:endParaRPr lang="en-US" dirty="0">
                        <a:solidFill>
                          <a:schemeClr val="tx1"/>
                        </a:solidFill>
                      </a:endParaRPr>
                    </a:p>
                  </a:txBody>
                  <a:tcPr/>
                </a:tc>
                <a:tc>
                  <a:txBody>
                    <a:bodyPr/>
                    <a:lstStyle/>
                    <a:p>
                      <a:endParaRPr lang="en-US">
                        <a:solidFill>
                          <a:schemeClr val="tx1"/>
                        </a:solidFill>
                      </a:endParaRP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tc>
                  <a:txBody>
                    <a:bodyPr/>
                    <a:lstStyle/>
                    <a:p>
                      <a:endParaRPr lang="en-US">
                        <a:solidFill>
                          <a:schemeClr val="tx1"/>
                        </a:solidFill>
                      </a:endParaRPr>
                    </a:p>
                  </a:txBody>
                  <a:tcPr/>
                </a:tc>
                <a:tc>
                  <a:txBody>
                    <a:bodyPr/>
                    <a:lstStyle/>
                    <a:p>
                      <a:endParaRPr lang="en-US" dirty="0">
                        <a:solidFill>
                          <a:schemeClr val="tx1"/>
                        </a:solidFill>
                      </a:endParaRPr>
                    </a:p>
                  </a:txBody>
                  <a:tcPr/>
                </a:tc>
                <a:extLst>
                  <a:ext uri="{0D108BD9-81ED-4DB2-BD59-A6C34878D82A}">
                    <a16:rowId xmlns:a16="http://schemas.microsoft.com/office/drawing/2014/main" val="2685539340"/>
                  </a:ext>
                </a:extLst>
              </a:tr>
            </a:tbl>
          </a:graphicData>
        </a:graphic>
      </p:graphicFrame>
      <mc:AlternateContent xmlns:mc="http://schemas.openxmlformats.org/markup-compatibility/2006" xmlns:a14="http://schemas.microsoft.com/office/drawing/2010/main">
        <mc:Choice Requires="a14">
          <p:sp>
            <p:nvSpPr>
              <p:cNvPr id="72" name="TextBox 71"/>
              <p:cNvSpPr txBox="1"/>
              <p:nvPr/>
            </p:nvSpPr>
            <p:spPr>
              <a:xfrm>
                <a:off x="6375606" y="4158778"/>
                <a:ext cx="1971155" cy="67076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US" i="1" smtClean="0">
                              <a:latin typeface="Cambria Math" panose="02040503050406030204" pitchFamily="18" charset="0"/>
                            </a:rPr>
                          </m:ctrlPr>
                        </m:naryPr>
                        <m:sub/>
                        <m:sup/>
                        <m:e>
                          <m:sSub>
                            <m:sSubPr>
                              <m:ctrlPr>
                                <a:rPr lang="en-US"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𝑦</m:t>
                              </m:r>
                            </m:sub>
                          </m:sSub>
                        </m:e>
                      </m:nary>
                    </m:oMath>
                  </m:oMathPara>
                </a14:m>
                <a:endParaRPr lang="en-US" dirty="0"/>
              </a:p>
            </p:txBody>
          </p:sp>
        </mc:Choice>
        <mc:Fallback xmlns="">
          <p:sp>
            <p:nvSpPr>
              <p:cNvPr id="72" name="TextBox 71"/>
              <p:cNvSpPr txBox="1">
                <a:spLocks noRot="1" noChangeAspect="1" noMove="1" noResize="1" noEditPoints="1" noAdjustHandles="1" noChangeArrowheads="1" noChangeShapeType="1" noTextEdit="1"/>
              </p:cNvSpPr>
              <p:nvPr/>
            </p:nvSpPr>
            <p:spPr>
              <a:xfrm>
                <a:off x="6375606" y="4158778"/>
                <a:ext cx="1971155" cy="670761"/>
              </a:xfrm>
              <a:prstGeom prst="rect">
                <a:avLst/>
              </a:prstGeom>
              <a:blipFill>
                <a:blip r:embed="rId3"/>
                <a:stretch>
                  <a:fillRect/>
                </a:stretch>
              </a:blipFill>
            </p:spPr>
            <p:txBody>
              <a:bodyPr/>
              <a:lstStyle/>
              <a:p>
                <a:r>
                  <a:rPr lang="en-US">
                    <a:noFill/>
                  </a:rPr>
                  <a:t> </a:t>
                </a:r>
              </a:p>
            </p:txBody>
          </p:sp>
        </mc:Fallback>
      </mc:AlternateContent>
      <p:cxnSp>
        <p:nvCxnSpPr>
          <p:cNvPr id="6" name="Straight Arrow Connector 5"/>
          <p:cNvCxnSpPr/>
          <p:nvPr/>
        </p:nvCxnSpPr>
        <p:spPr>
          <a:xfrm flipV="1">
            <a:off x="7565571" y="3704867"/>
            <a:ext cx="304800" cy="51902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flipV="1">
            <a:off x="8490349" y="3704868"/>
            <a:ext cx="229575" cy="75804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4" name="TextBox 73"/>
              <p:cNvSpPr txBox="1"/>
              <p:nvPr/>
            </p:nvSpPr>
            <p:spPr>
              <a:xfrm>
                <a:off x="7441782" y="4409032"/>
                <a:ext cx="1971155" cy="67076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US" i="1" smtClean="0">
                              <a:latin typeface="Cambria Math" panose="02040503050406030204" pitchFamily="18" charset="0"/>
                            </a:rPr>
                          </m:ctrlPr>
                        </m:naryPr>
                        <m:sub/>
                        <m:sup/>
                        <m:e>
                          <m:r>
                            <a:rPr lang="en-US" i="1" smtClean="0">
                              <a:latin typeface="Cambria Math" panose="02040503050406030204" pitchFamily="18" charset="0"/>
                            </a:rPr>
                            <m:t>𝑀</m:t>
                          </m:r>
                        </m:e>
                      </m:nary>
                    </m:oMath>
                  </m:oMathPara>
                </a14:m>
                <a:endParaRPr lang="en-US" dirty="0"/>
              </a:p>
            </p:txBody>
          </p:sp>
        </mc:Choice>
        <mc:Fallback xmlns="">
          <p:sp>
            <p:nvSpPr>
              <p:cNvPr id="74" name="TextBox 73"/>
              <p:cNvSpPr txBox="1">
                <a:spLocks noRot="1" noChangeAspect="1" noMove="1" noResize="1" noEditPoints="1" noAdjustHandles="1" noChangeArrowheads="1" noChangeShapeType="1" noTextEdit="1"/>
              </p:cNvSpPr>
              <p:nvPr/>
            </p:nvSpPr>
            <p:spPr>
              <a:xfrm>
                <a:off x="7441782" y="4409032"/>
                <a:ext cx="1971155" cy="670761"/>
              </a:xfrm>
              <a:prstGeom prst="rect">
                <a:avLst/>
              </a:prstGeom>
              <a:blipFill>
                <a:blip r:embed="rId4"/>
                <a:stretch>
                  <a:fillRect/>
                </a:stretch>
              </a:blipFill>
            </p:spPr>
            <p:txBody>
              <a:bodyPr/>
              <a:lstStyle/>
              <a:p>
                <a:r>
                  <a:rPr lang="en-US">
                    <a:noFill/>
                  </a:rPr>
                  <a:t> </a:t>
                </a:r>
              </a:p>
            </p:txBody>
          </p:sp>
        </mc:Fallback>
      </mc:AlternateContent>
      <p:cxnSp>
        <p:nvCxnSpPr>
          <p:cNvPr id="75" name="Straight Arrow Connector 74"/>
          <p:cNvCxnSpPr/>
          <p:nvPr/>
        </p:nvCxnSpPr>
        <p:spPr>
          <a:xfrm flipH="1">
            <a:off x="6687949" y="2685939"/>
            <a:ext cx="463965" cy="50801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 name="TextBox 9"/>
              <p:cNvSpPr txBox="1"/>
              <p:nvPr/>
            </p:nvSpPr>
            <p:spPr>
              <a:xfrm>
                <a:off x="7170691" y="2352838"/>
                <a:ext cx="954940" cy="5259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𝑑</m:t>
                          </m:r>
                          <m:r>
                            <a:rPr lang="en-US" b="0" i="1" baseline="-25000" smtClean="0">
                              <a:latin typeface="Cambria Math" panose="02040503050406030204" pitchFamily="18" charset="0"/>
                            </a:rPr>
                            <m:t>𝑖</m:t>
                          </m:r>
                        </m:num>
                        <m:den>
                          <m:r>
                            <a:rPr lang="en-US" b="0" i="1" smtClean="0">
                              <a:latin typeface="Cambria Math" panose="02040503050406030204" pitchFamily="18" charset="0"/>
                            </a:rPr>
                            <m:t>𝑑</m:t>
                          </m:r>
                          <m:r>
                            <a:rPr lang="en-US" b="0" i="1" baseline="-25000" smtClean="0">
                              <a:latin typeface="Cambria Math" panose="02040503050406030204" pitchFamily="18" charset="0"/>
                            </a:rPr>
                            <m:t>𝑚𝑎𝑥</m:t>
                          </m:r>
                        </m:den>
                      </m:f>
                      <m:r>
                        <a:rPr lang="en-US" i="1" smtClean="0">
                          <a:latin typeface="Cambria Math" panose="02040503050406030204" pitchFamily="18" charset="0"/>
                          <a:ea typeface="Cambria Math" panose="02040503050406030204" pitchFamily="18" charset="0"/>
                        </a:rPr>
                        <m:t>∆</m:t>
                      </m:r>
                      <m:r>
                        <a:rPr lang="en-US" b="0" i="1" baseline="-25000" smtClean="0">
                          <a:latin typeface="Cambria Math" panose="02040503050406030204" pitchFamily="18" charset="0"/>
                          <a:ea typeface="Cambria Math" panose="02040503050406030204" pitchFamily="18" charset="0"/>
                        </a:rPr>
                        <m:t>𝑚𝑎𝑥</m:t>
                      </m:r>
                    </m:oMath>
                  </m:oMathPara>
                </a14:m>
                <a:endParaRPr lang="en-US" baseline="-25000" dirty="0"/>
              </a:p>
            </p:txBody>
          </p:sp>
        </mc:Choice>
        <mc:Fallback xmlns="">
          <p:sp>
            <p:nvSpPr>
              <p:cNvPr id="10" name="TextBox 9"/>
              <p:cNvSpPr txBox="1">
                <a:spLocks noRot="1" noChangeAspect="1" noMove="1" noResize="1" noEditPoints="1" noAdjustHandles="1" noChangeArrowheads="1" noChangeShapeType="1" noTextEdit="1"/>
              </p:cNvSpPr>
              <p:nvPr/>
            </p:nvSpPr>
            <p:spPr>
              <a:xfrm>
                <a:off x="7170691" y="2352838"/>
                <a:ext cx="954940" cy="525913"/>
              </a:xfrm>
              <a:prstGeom prst="rect">
                <a:avLst/>
              </a:prstGeom>
              <a:blipFill>
                <a:blip r:embed="rId5"/>
                <a:stretch>
                  <a:fillRect b="-9302"/>
                </a:stretch>
              </a:blipFill>
            </p:spPr>
            <p:txBody>
              <a:bodyPr/>
              <a:lstStyle/>
              <a:p>
                <a:r>
                  <a:rPr lang="en-US">
                    <a:noFill/>
                  </a:rPr>
                  <a:t> </a:t>
                </a:r>
              </a:p>
            </p:txBody>
          </p:sp>
        </mc:Fallback>
      </mc:AlternateContent>
      <p:sp>
        <p:nvSpPr>
          <p:cNvPr id="13" name="Rectangle 12"/>
          <p:cNvSpPr/>
          <p:nvPr/>
        </p:nvSpPr>
        <p:spPr>
          <a:xfrm>
            <a:off x="4544056" y="5155044"/>
            <a:ext cx="4430101" cy="1200329"/>
          </a:xfrm>
          <a:prstGeom prst="rect">
            <a:avLst/>
          </a:prstGeom>
        </p:spPr>
        <p:txBody>
          <a:bodyPr wrap="square">
            <a:spAutoFit/>
          </a:bodyPr>
          <a:lstStyle/>
          <a:p>
            <a:pPr marL="285750" indent="-285750">
              <a:buFont typeface="Arial" panose="020B0604020202020204" pitchFamily="34" charset="0"/>
              <a:buChar char="•"/>
            </a:pPr>
            <a:r>
              <a:rPr lang="en-US" dirty="0">
                <a:cs typeface="Times New Roman" panose="02020603050405020304" pitchFamily="18" charset="0"/>
              </a:rPr>
              <a:t>Only furthest away bolt can reach </a:t>
            </a:r>
            <a:r>
              <a:rPr lang="en-US" dirty="0" err="1">
                <a:cs typeface="Times New Roman" panose="02020603050405020304" pitchFamily="18" charset="0"/>
              </a:rPr>
              <a:t>Δ</a:t>
            </a:r>
            <a:r>
              <a:rPr lang="en-US" baseline="-25000" dirty="0" err="1">
                <a:cs typeface="Times New Roman" panose="02020603050405020304" pitchFamily="18" charset="0"/>
              </a:rPr>
              <a:t>max</a:t>
            </a:r>
            <a:endParaRPr lang="en-US" baseline="-25000" dirty="0">
              <a:cs typeface="Times New Roman" panose="02020603050405020304" pitchFamily="18" charset="0"/>
            </a:endParaRPr>
          </a:p>
          <a:p>
            <a:pPr marL="285750" indent="-285750">
              <a:buFont typeface="Arial" panose="020B0604020202020204" pitchFamily="34" charset="0"/>
              <a:buChar char="•"/>
            </a:pPr>
            <a:r>
              <a:rPr lang="en-US" dirty="0">
                <a:cs typeface="Times New Roman" panose="02020603050405020304" pitchFamily="18" charset="0"/>
              </a:rPr>
              <a:t>IC location can be determined by iterating</a:t>
            </a:r>
          </a:p>
          <a:p>
            <a:pPr marL="285750" indent="-285750">
              <a:buFont typeface="Arial" panose="020B0604020202020204" pitchFamily="34" charset="0"/>
              <a:buChar char="•"/>
            </a:pPr>
            <a:r>
              <a:rPr lang="en-US" dirty="0">
                <a:cs typeface="Times New Roman" panose="02020603050405020304" pitchFamily="18" charset="0"/>
              </a:rPr>
              <a:t>Sum the individual strengths of all bolts to achieve system equilibrium</a:t>
            </a:r>
            <a:endParaRPr lang="en-US" dirty="0"/>
          </a:p>
        </p:txBody>
      </p:sp>
    </p:spTree>
    <p:extLst>
      <p:ext uri="{BB962C8B-B14F-4D97-AF65-F5344CB8AC3E}">
        <p14:creationId xmlns:p14="http://schemas.microsoft.com/office/powerpoint/2010/main" val="164883084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r="30565"/>
          <a:stretch/>
        </p:blipFill>
        <p:spPr>
          <a:xfrm>
            <a:off x="510988" y="3535960"/>
            <a:ext cx="8347262" cy="32359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itle 1">
            <a:extLst>
              <a:ext uri="{FF2B5EF4-FFF2-40B4-BE49-F238E27FC236}">
                <a16:creationId xmlns:a16="http://schemas.microsoft.com/office/drawing/2014/main" id="{C96C159C-0E66-45C7-9625-98A1904EE3B2}"/>
              </a:ext>
            </a:extLst>
          </p:cNvPr>
          <p:cNvSpPr>
            <a:spLocks noGrp="1"/>
          </p:cNvSpPr>
          <p:nvPr>
            <p:ph type="title"/>
          </p:nvPr>
        </p:nvSpPr>
        <p:spPr/>
        <p:txBody>
          <a:bodyPr>
            <a:normAutofit/>
          </a:bodyPr>
          <a:lstStyle/>
          <a:p>
            <a:r>
              <a:rPr lang="en-US" dirty="0"/>
              <a:t>Eccentric bolt groups – Design Aids</a:t>
            </a:r>
          </a:p>
        </p:txBody>
      </p:sp>
      <p:sp>
        <p:nvSpPr>
          <p:cNvPr id="4" name="Content Placeholder 2"/>
          <p:cNvSpPr txBox="1">
            <a:spLocks/>
          </p:cNvSpPr>
          <p:nvPr/>
        </p:nvSpPr>
        <p:spPr>
          <a:xfrm>
            <a:off x="768095" y="1898469"/>
            <a:ext cx="7957893" cy="495953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u="sng" dirty="0"/>
              <a:t>Table 7-6 through 7-13</a:t>
            </a:r>
            <a:r>
              <a:rPr lang="en-US" dirty="0"/>
              <a:t>– Coefficients C for Eccentrically </a:t>
            </a:r>
            <a:br>
              <a:rPr lang="en-US" dirty="0"/>
            </a:br>
            <a:r>
              <a:rPr lang="en-US" dirty="0"/>
              <a:t>                                     Loaded Bolt Groups </a:t>
            </a:r>
            <a:endParaRPr lang="en-US" i="1" dirty="0"/>
          </a:p>
          <a:p>
            <a:r>
              <a:rPr lang="en-US" dirty="0"/>
              <a:t>Tables employ instantaneous center of rotation method for bolt patterns and eccentric conditions</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103</a:t>
            </a:fld>
            <a:endParaRPr lang="en-US" altLang="en-US"/>
          </a:p>
        </p:txBody>
      </p:sp>
    </p:spTree>
    <p:extLst>
      <p:ext uri="{BB962C8B-B14F-4D97-AF65-F5344CB8AC3E}">
        <p14:creationId xmlns:p14="http://schemas.microsoft.com/office/powerpoint/2010/main" val="383241893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DBAC5ED-916B-4A4B-9960-52DDD2B57D0D}" type="slidenum">
              <a:rPr lang="en-US" altLang="en-US" smtClean="0"/>
              <a:pPr/>
              <a:t>104</a:t>
            </a:fld>
            <a:endParaRPr lang="en-US" alt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898"/>
            <a:ext cx="6358413" cy="6715126"/>
          </a:xfrm>
          <a:prstGeom prst="rect">
            <a:avLst/>
          </a:prstGeom>
        </p:spPr>
      </p:pic>
      <p:sp>
        <p:nvSpPr>
          <p:cNvPr id="8" name="Oval 7"/>
          <p:cNvSpPr/>
          <p:nvPr/>
        </p:nvSpPr>
        <p:spPr>
          <a:xfrm>
            <a:off x="2482313" y="657881"/>
            <a:ext cx="1455702" cy="493059"/>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H="1">
            <a:off x="4063523" y="773019"/>
            <a:ext cx="2364171" cy="14249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0" name="Content Placeholder 2"/>
          <p:cNvSpPr txBox="1">
            <a:spLocks/>
          </p:cNvSpPr>
          <p:nvPr/>
        </p:nvSpPr>
        <p:spPr>
          <a:xfrm>
            <a:off x="6358412" y="245327"/>
            <a:ext cx="2785587" cy="780585"/>
          </a:xfrm>
          <a:prstGeom prst="rect">
            <a:avLst/>
          </a:prstGeom>
        </p:spPr>
        <p:txBody>
          <a:bodyPr vert="horz" lIns="45720" tIns="45720" rIns="45720" bIns="45720" rtlCol="0">
            <a:normAutofit fontScale="850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dirty="0"/>
              <a:t>Tables include: Inclined loads at 0</a:t>
            </a:r>
            <a:r>
              <a:rPr lang="en-US" baseline="30000" dirty="0"/>
              <a:t>o</a:t>
            </a:r>
            <a:r>
              <a:rPr lang="en-US" dirty="0"/>
              <a:t>, 15</a:t>
            </a:r>
            <a:r>
              <a:rPr lang="en-US" baseline="30000" dirty="0"/>
              <a:t>o</a:t>
            </a:r>
            <a:r>
              <a:rPr lang="en-US" dirty="0"/>
              <a:t>, 30</a:t>
            </a:r>
            <a:r>
              <a:rPr lang="en-US" baseline="30000" dirty="0"/>
              <a:t>o</a:t>
            </a:r>
            <a:r>
              <a:rPr lang="en-US" dirty="0"/>
              <a:t>, 45</a:t>
            </a:r>
            <a:r>
              <a:rPr lang="en-US" baseline="30000" dirty="0"/>
              <a:t>o</a:t>
            </a:r>
            <a:r>
              <a:rPr lang="en-US" dirty="0"/>
              <a:t>, 60</a:t>
            </a:r>
            <a:r>
              <a:rPr lang="en-US" baseline="30000" dirty="0"/>
              <a:t>o</a:t>
            </a:r>
            <a:r>
              <a:rPr lang="en-US" dirty="0"/>
              <a:t> and 75</a:t>
            </a:r>
            <a:r>
              <a:rPr lang="en-US" baseline="30000" dirty="0"/>
              <a:t>o</a:t>
            </a:r>
            <a:r>
              <a:rPr lang="en-US" dirty="0"/>
              <a:t> </a:t>
            </a:r>
          </a:p>
        </p:txBody>
      </p:sp>
      <p:cxnSp>
        <p:nvCxnSpPr>
          <p:cNvPr id="12" name="Straight Arrow Connector 11"/>
          <p:cNvCxnSpPr/>
          <p:nvPr/>
        </p:nvCxnSpPr>
        <p:spPr>
          <a:xfrm flipH="1">
            <a:off x="5465152" y="1454369"/>
            <a:ext cx="1048565" cy="284784"/>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4477865" y="1177834"/>
            <a:ext cx="987287" cy="153520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2825001"/>
            <a:ext cx="528918" cy="3982954"/>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flipH="1">
            <a:off x="528918" y="4760260"/>
            <a:ext cx="5898777" cy="18767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7" name="Content Placeholder 2"/>
          <p:cNvSpPr txBox="1">
            <a:spLocks/>
          </p:cNvSpPr>
          <p:nvPr/>
        </p:nvSpPr>
        <p:spPr>
          <a:xfrm>
            <a:off x="6328473" y="4560721"/>
            <a:ext cx="2845466" cy="186390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2000" dirty="0"/>
              <a:t>Bolt spacing varies: 3” and 6”</a:t>
            </a:r>
          </a:p>
        </p:txBody>
      </p:sp>
      <p:sp>
        <p:nvSpPr>
          <p:cNvPr id="18" name="Content Placeholder 2"/>
          <p:cNvSpPr txBox="1">
            <a:spLocks/>
          </p:cNvSpPr>
          <p:nvPr/>
        </p:nvSpPr>
        <p:spPr>
          <a:xfrm>
            <a:off x="6466071" y="2278004"/>
            <a:ext cx="2422253" cy="186390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2000" dirty="0"/>
              <a:t>Number of bolts in row: 2-12</a:t>
            </a:r>
          </a:p>
        </p:txBody>
      </p:sp>
      <p:sp>
        <p:nvSpPr>
          <p:cNvPr id="19" name="Content Placeholder 2"/>
          <p:cNvSpPr txBox="1">
            <a:spLocks/>
          </p:cNvSpPr>
          <p:nvPr/>
        </p:nvSpPr>
        <p:spPr>
          <a:xfrm>
            <a:off x="6435997" y="1212570"/>
            <a:ext cx="2630418" cy="622968"/>
          </a:xfrm>
          <a:prstGeom prst="rect">
            <a:avLst/>
          </a:prstGeom>
        </p:spPr>
        <p:txBody>
          <a:bodyPr vert="horz" lIns="45720" tIns="45720" rIns="4572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2000" dirty="0"/>
              <a:t>Considers multiple rows with different gages</a:t>
            </a:r>
          </a:p>
        </p:txBody>
      </p:sp>
      <p:sp>
        <p:nvSpPr>
          <p:cNvPr id="25" name="Oval 24"/>
          <p:cNvSpPr/>
          <p:nvPr/>
        </p:nvSpPr>
        <p:spPr>
          <a:xfrm>
            <a:off x="726141" y="2700620"/>
            <a:ext cx="5542707" cy="767604"/>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flipH="1">
            <a:off x="5877736" y="2566256"/>
            <a:ext cx="644947" cy="297156"/>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403330" y="2700620"/>
            <a:ext cx="538172" cy="410733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Arrow Connector 30"/>
          <p:cNvCxnSpPr/>
          <p:nvPr/>
        </p:nvCxnSpPr>
        <p:spPr>
          <a:xfrm flipH="1">
            <a:off x="860531" y="3811220"/>
            <a:ext cx="5898777" cy="187679"/>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2" name="Content Placeholder 2"/>
          <p:cNvSpPr txBox="1">
            <a:spLocks/>
          </p:cNvSpPr>
          <p:nvPr/>
        </p:nvSpPr>
        <p:spPr>
          <a:xfrm>
            <a:off x="6798938" y="3468224"/>
            <a:ext cx="2089386" cy="186390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2000" dirty="0"/>
              <a:t>Eccentricity varies: 2” – 36”</a:t>
            </a:r>
          </a:p>
        </p:txBody>
      </p:sp>
    </p:spTree>
    <p:extLst>
      <p:ext uri="{BB962C8B-B14F-4D97-AF65-F5344CB8AC3E}">
        <p14:creationId xmlns:p14="http://schemas.microsoft.com/office/powerpoint/2010/main" val="766774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3" grpId="0" animBg="1"/>
      <p:bldP spid="14" grpId="0" animBg="1"/>
      <p:bldP spid="17" grpId="0"/>
      <p:bldP spid="18" grpId="0"/>
      <p:bldP spid="19" grpId="0"/>
      <p:bldP spid="25" grpId="0" animBg="1"/>
      <p:bldP spid="30" grpId="0" animBg="1"/>
      <p:bldP spid="32"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Eccentrically loaded </a:t>
            </a:r>
            <a:r>
              <a:rPr lang="en-US" dirty="0" err="1"/>
              <a:t>wELD</a:t>
            </a:r>
            <a:r>
              <a:rPr lang="en-US" dirty="0"/>
              <a:t> groups</a:t>
            </a:r>
          </a:p>
        </p:txBody>
      </p:sp>
      <p:sp>
        <p:nvSpPr>
          <p:cNvPr id="10" name="Content Placeholder 2"/>
          <p:cNvSpPr>
            <a:spLocks noGrp="1"/>
          </p:cNvSpPr>
          <p:nvPr>
            <p:ph idx="1"/>
          </p:nvPr>
        </p:nvSpPr>
        <p:spPr>
          <a:xfrm>
            <a:off x="768096" y="1898469"/>
            <a:ext cx="7290055" cy="4410891"/>
          </a:xfrm>
        </p:spPr>
        <p:txBody>
          <a:bodyPr>
            <a:normAutofit/>
          </a:bodyPr>
          <a:lstStyle/>
          <a:p>
            <a:pPr marL="0" indent="0">
              <a:buNone/>
            </a:pPr>
            <a:r>
              <a:rPr lang="en-US" dirty="0"/>
              <a:t>The tensile connection example from Module 1 contained welds that were concentrically loaded. </a:t>
            </a:r>
          </a:p>
          <a:p>
            <a:pPr marL="0" indent="0">
              <a:buNone/>
            </a:pPr>
            <a:r>
              <a:rPr lang="en-US" dirty="0"/>
              <a:t>Connections may result in eccentrically loaded welds, which can be designed using the methods below. </a:t>
            </a:r>
          </a:p>
          <a:p>
            <a:pPr marL="0" indent="0">
              <a:buNone/>
            </a:pPr>
            <a:r>
              <a:rPr lang="en-US" dirty="0"/>
              <a:t>Like eccentric bolt groups, two methods exist:</a:t>
            </a:r>
          </a:p>
          <a:p>
            <a:pPr>
              <a:buFontTx/>
              <a:buChar char="-"/>
            </a:pPr>
            <a:r>
              <a:rPr lang="en-US" dirty="0"/>
              <a:t> Elastic Method</a:t>
            </a:r>
          </a:p>
          <a:p>
            <a:pPr>
              <a:buFontTx/>
              <a:buChar char="-"/>
            </a:pPr>
            <a:r>
              <a:rPr lang="en-US" dirty="0"/>
              <a:t> Instantaneous Center of Rotation Method</a:t>
            </a:r>
          </a:p>
          <a:p>
            <a:pPr marL="0" indent="0">
              <a:buNone/>
            </a:pPr>
            <a:endParaRPr lang="en-US" dirty="0"/>
          </a:p>
        </p:txBody>
      </p:sp>
      <p:sp>
        <p:nvSpPr>
          <p:cNvPr id="2" name="Slide Number Placeholder 1"/>
          <p:cNvSpPr>
            <a:spLocks noGrp="1"/>
          </p:cNvSpPr>
          <p:nvPr>
            <p:ph type="sldNum" sz="quarter" idx="12"/>
          </p:nvPr>
        </p:nvSpPr>
        <p:spPr/>
        <p:txBody>
          <a:bodyPr/>
          <a:lstStyle/>
          <a:p>
            <a:fld id="{9DBAC5ED-916B-4A4B-9960-52DDD2B57D0D}" type="slidenum">
              <a:rPr lang="en-US" altLang="en-US" smtClean="0"/>
              <a:pPr/>
              <a:t>105</a:t>
            </a:fld>
            <a:endParaRPr lang="en-US" altLang="en-US"/>
          </a:p>
        </p:txBody>
      </p:sp>
    </p:spTree>
    <p:extLst>
      <p:ext uri="{BB962C8B-B14F-4D97-AF65-F5344CB8AC3E}">
        <p14:creationId xmlns:p14="http://schemas.microsoft.com/office/powerpoint/2010/main" val="397828294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Eccentrically loaded </a:t>
            </a:r>
            <a:r>
              <a:rPr lang="en-US" dirty="0" err="1"/>
              <a:t>wELD</a:t>
            </a:r>
            <a:r>
              <a:rPr lang="en-US" dirty="0"/>
              <a:t> groups</a:t>
            </a:r>
          </a:p>
        </p:txBody>
      </p:sp>
      <p:sp>
        <p:nvSpPr>
          <p:cNvPr id="4" name="Slide Number Placeholder 3"/>
          <p:cNvSpPr>
            <a:spLocks noGrp="1"/>
          </p:cNvSpPr>
          <p:nvPr>
            <p:ph type="sldNum" sz="quarter" idx="12"/>
          </p:nvPr>
        </p:nvSpPr>
        <p:spPr>
          <a:xfrm>
            <a:off x="67056" y="6470704"/>
            <a:ext cx="730250" cy="274320"/>
          </a:xfrm>
        </p:spPr>
        <p:txBody>
          <a:bodyPr/>
          <a:lstStyle/>
          <a:p>
            <a:fld id="{9DBAC5ED-916B-4A4B-9960-52DDD2B57D0D}" type="slidenum">
              <a:rPr lang="en-US" altLang="en-US" smtClean="0"/>
              <a:pPr/>
              <a:t>106</a:t>
            </a:fld>
            <a:endParaRPr lang="en-US" altLang="en-US"/>
          </a:p>
        </p:txBody>
      </p:sp>
      <p:pic>
        <p:nvPicPr>
          <p:cNvPr id="7" name="Picture 6">
            <a:extLst>
              <a:ext uri="{FF2B5EF4-FFF2-40B4-BE49-F238E27FC236}">
                <a16:creationId xmlns:a16="http://schemas.microsoft.com/office/drawing/2014/main" id="{536DC854-C474-446B-94D0-865ECF242847}"/>
              </a:ext>
            </a:extLst>
          </p:cNvPr>
          <p:cNvPicPr>
            <a:picLocks noChangeAspect="1"/>
          </p:cNvPicPr>
          <p:nvPr/>
        </p:nvPicPr>
        <p:blipFill rotWithShape="1">
          <a:blip r:embed="rId3">
            <a:extLst>
              <a:ext uri="{28A0092B-C50C-407E-A947-70E740481C1C}">
                <a14:useLocalDpi xmlns:a14="http://schemas.microsoft.com/office/drawing/2010/main" val="0"/>
              </a:ext>
            </a:extLst>
          </a:blip>
          <a:srcRect r="41606"/>
          <a:stretch/>
        </p:blipFill>
        <p:spPr>
          <a:xfrm>
            <a:off x="985520" y="2143677"/>
            <a:ext cx="3251200" cy="3540046"/>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B9A5981B-1791-43BF-938B-4114AD814F57}"/>
                  </a:ext>
                </a:extLst>
              </p:cNvPr>
              <p:cNvSpPr txBox="1"/>
              <p:nvPr/>
            </p:nvSpPr>
            <p:spPr>
              <a:xfrm>
                <a:off x="4236720" y="4535681"/>
                <a:ext cx="1979930" cy="78374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𝑟</m:t>
                          </m:r>
                        </m:e>
                        <m:sub>
                          <m:r>
                            <a:rPr lang="en-US" sz="2400" b="0" i="1" smtClean="0">
                              <a:latin typeface="Cambria Math" panose="02040503050406030204" pitchFamily="18" charset="0"/>
                            </a:rPr>
                            <m:t>𝑑𝑣</m:t>
                          </m:r>
                        </m:sub>
                      </m:sSub>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𝑃</m:t>
                              </m:r>
                            </m:e>
                            <m:sub>
                              <m:r>
                                <a:rPr lang="en-US" sz="2400" b="0" i="1" smtClean="0">
                                  <a:latin typeface="Cambria Math" panose="02040503050406030204" pitchFamily="18" charset="0"/>
                                </a:rPr>
                                <m:t>𝑢</m:t>
                              </m:r>
                            </m:sub>
                          </m:sSub>
                        </m:num>
                        <m:den>
                          <m:r>
                            <a:rPr lang="en-US" sz="2400" b="0" i="1" smtClean="0">
                              <a:latin typeface="Cambria Math" panose="02040503050406030204" pitchFamily="18" charset="0"/>
                              <a:ea typeface="Cambria Math" panose="02040503050406030204" pitchFamily="18" charset="0"/>
                            </a:rPr>
                            <m:t>ℓ</m:t>
                          </m:r>
                        </m:den>
                      </m:f>
                    </m:oMath>
                  </m:oMathPara>
                </a14:m>
                <a:endParaRPr lang="en-US" sz="2400" dirty="0"/>
              </a:p>
            </p:txBody>
          </p:sp>
        </mc:Choice>
        <mc:Fallback xmlns="">
          <p:sp>
            <p:nvSpPr>
              <p:cNvPr id="8" name="TextBox 7">
                <a:extLst>
                  <a:ext uri="{FF2B5EF4-FFF2-40B4-BE49-F238E27FC236}">
                    <a16:creationId xmlns:a16="http://schemas.microsoft.com/office/drawing/2014/main" id="{B9A5981B-1791-43BF-938B-4114AD814F57}"/>
                  </a:ext>
                </a:extLst>
              </p:cNvPr>
              <p:cNvSpPr txBox="1">
                <a:spLocks noRot="1" noChangeAspect="1" noMove="1" noResize="1" noEditPoints="1" noAdjustHandles="1" noChangeArrowheads="1" noChangeShapeType="1" noTextEdit="1"/>
              </p:cNvSpPr>
              <p:nvPr/>
            </p:nvSpPr>
            <p:spPr>
              <a:xfrm>
                <a:off x="4236720" y="4535681"/>
                <a:ext cx="1979930" cy="783741"/>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BF6533DB-0C04-452C-A5DB-4952AF5C7EE1}"/>
                  </a:ext>
                </a:extLst>
              </p:cNvPr>
              <p:cNvSpPr txBox="1"/>
              <p:nvPr/>
            </p:nvSpPr>
            <p:spPr>
              <a:xfrm>
                <a:off x="6356536" y="4567542"/>
                <a:ext cx="2047680" cy="88921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𝑟</m:t>
                          </m:r>
                        </m:e>
                        <m:sub>
                          <m:r>
                            <a:rPr lang="en-US" sz="2400" b="0" i="1" smtClean="0">
                              <a:latin typeface="Cambria Math" panose="02040503050406030204" pitchFamily="18" charset="0"/>
                            </a:rPr>
                            <m:t>𝑚𝑣</m:t>
                          </m:r>
                        </m:sub>
                      </m:sSub>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𝑀</m:t>
                              </m:r>
                            </m:e>
                            <m:sub>
                              <m:r>
                                <a:rPr lang="en-US" sz="2400" b="0" i="1" smtClean="0">
                                  <a:latin typeface="Cambria Math" panose="02040503050406030204" pitchFamily="18" charset="0"/>
                                </a:rPr>
                                <m:t>𝑢</m:t>
                              </m:r>
                            </m:sub>
                          </m:sSub>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𝐶</m:t>
                          </m:r>
                        </m:num>
                        <m:den>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𝐼</m:t>
                              </m:r>
                            </m:e>
                            <m:sub>
                              <m:r>
                                <a:rPr lang="en-US" sz="2400" b="0" i="1" smtClean="0">
                                  <a:latin typeface="Cambria Math" panose="02040503050406030204" pitchFamily="18" charset="0"/>
                                </a:rPr>
                                <m:t>𝑝</m:t>
                              </m:r>
                            </m:sub>
                          </m:sSub>
                        </m:den>
                      </m:f>
                    </m:oMath>
                  </m:oMathPara>
                </a14:m>
                <a:endParaRPr lang="en-US" sz="2400" dirty="0"/>
              </a:p>
            </p:txBody>
          </p:sp>
        </mc:Choice>
        <mc:Fallback xmlns="">
          <p:sp>
            <p:nvSpPr>
              <p:cNvPr id="10" name="TextBox 9">
                <a:extLst>
                  <a:ext uri="{FF2B5EF4-FFF2-40B4-BE49-F238E27FC236}">
                    <a16:creationId xmlns:a16="http://schemas.microsoft.com/office/drawing/2014/main" id="{BF6533DB-0C04-452C-A5DB-4952AF5C7EE1}"/>
                  </a:ext>
                </a:extLst>
              </p:cNvPr>
              <p:cNvSpPr txBox="1">
                <a:spLocks noRot="1" noChangeAspect="1" noMove="1" noResize="1" noEditPoints="1" noAdjustHandles="1" noChangeArrowheads="1" noChangeShapeType="1" noTextEdit="1"/>
              </p:cNvSpPr>
              <p:nvPr/>
            </p:nvSpPr>
            <p:spPr>
              <a:xfrm>
                <a:off x="6356536" y="4567542"/>
                <a:ext cx="2047680" cy="889218"/>
              </a:xfrm>
              <a:prstGeom prst="rect">
                <a:avLst/>
              </a:prstGeom>
              <a:blipFill>
                <a:blip r:embed="rId5"/>
                <a:stretch>
                  <a:fillRect/>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id="{417996B4-346F-4970-B776-7859D50AF810}"/>
              </a:ext>
            </a:extLst>
          </p:cNvPr>
          <p:cNvSpPr txBox="1"/>
          <p:nvPr/>
        </p:nvSpPr>
        <p:spPr>
          <a:xfrm>
            <a:off x="4529929" y="5617201"/>
            <a:ext cx="1199320" cy="830997"/>
          </a:xfrm>
          <a:prstGeom prst="rect">
            <a:avLst/>
          </a:prstGeom>
          <a:noFill/>
        </p:spPr>
        <p:txBody>
          <a:bodyPr wrap="square" rtlCol="0">
            <a:spAutoFit/>
          </a:bodyPr>
          <a:lstStyle/>
          <a:p>
            <a:r>
              <a:rPr lang="en-US" sz="2400" dirty="0"/>
              <a:t>Length of weld</a:t>
            </a:r>
          </a:p>
        </p:txBody>
      </p:sp>
      <p:sp>
        <p:nvSpPr>
          <p:cNvPr id="12" name="TextBox 11">
            <a:extLst>
              <a:ext uri="{FF2B5EF4-FFF2-40B4-BE49-F238E27FC236}">
                <a16:creationId xmlns:a16="http://schemas.microsoft.com/office/drawing/2014/main" id="{A6C466D2-07B4-48B6-81FF-E64CAE8FE223}"/>
              </a:ext>
            </a:extLst>
          </p:cNvPr>
          <p:cNvSpPr txBox="1"/>
          <p:nvPr/>
        </p:nvSpPr>
        <p:spPr>
          <a:xfrm>
            <a:off x="5840914" y="5472889"/>
            <a:ext cx="1690996" cy="1200329"/>
          </a:xfrm>
          <a:prstGeom prst="rect">
            <a:avLst/>
          </a:prstGeom>
          <a:noFill/>
        </p:spPr>
        <p:txBody>
          <a:bodyPr wrap="square" rtlCol="0">
            <a:spAutoFit/>
          </a:bodyPr>
          <a:lstStyle/>
          <a:p>
            <a:r>
              <a:rPr lang="en-US" sz="2400" dirty="0"/>
              <a:t>Polar moment of inertia</a:t>
            </a:r>
          </a:p>
        </p:txBody>
      </p:sp>
      <p:sp>
        <p:nvSpPr>
          <p:cNvPr id="13" name="TextBox 12">
            <a:extLst>
              <a:ext uri="{FF2B5EF4-FFF2-40B4-BE49-F238E27FC236}">
                <a16:creationId xmlns:a16="http://schemas.microsoft.com/office/drawing/2014/main" id="{22497C71-9D11-4C43-9A05-9E805FB60D89}"/>
              </a:ext>
            </a:extLst>
          </p:cNvPr>
          <p:cNvSpPr txBox="1"/>
          <p:nvPr/>
        </p:nvSpPr>
        <p:spPr>
          <a:xfrm>
            <a:off x="7380376" y="5687524"/>
            <a:ext cx="1649543" cy="1200329"/>
          </a:xfrm>
          <a:prstGeom prst="rect">
            <a:avLst/>
          </a:prstGeom>
          <a:noFill/>
        </p:spPr>
        <p:txBody>
          <a:bodyPr wrap="square" rtlCol="0">
            <a:spAutoFit/>
          </a:bodyPr>
          <a:lstStyle/>
          <a:p>
            <a:r>
              <a:rPr lang="en-US" sz="2400" dirty="0"/>
              <a:t>Distance from weld center</a:t>
            </a:r>
          </a:p>
        </p:txBody>
      </p:sp>
      <p:cxnSp>
        <p:nvCxnSpPr>
          <p:cNvPr id="15" name="Straight Arrow Connector 14">
            <a:extLst>
              <a:ext uri="{FF2B5EF4-FFF2-40B4-BE49-F238E27FC236}">
                <a16:creationId xmlns:a16="http://schemas.microsoft.com/office/drawing/2014/main" id="{A743A645-34E5-4FE7-8BB4-4AF89C4F74E0}"/>
              </a:ext>
            </a:extLst>
          </p:cNvPr>
          <p:cNvCxnSpPr/>
          <p:nvPr/>
        </p:nvCxnSpPr>
        <p:spPr>
          <a:xfrm flipV="1">
            <a:off x="5317490" y="5328577"/>
            <a:ext cx="179070" cy="28862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33E079B3-4714-4843-B697-3D4BB6EB1492}"/>
              </a:ext>
            </a:extLst>
          </p:cNvPr>
          <p:cNvCxnSpPr>
            <a:cxnSpLocks/>
          </p:cNvCxnSpPr>
          <p:nvPr/>
        </p:nvCxnSpPr>
        <p:spPr>
          <a:xfrm flipV="1">
            <a:off x="6686412" y="5319422"/>
            <a:ext cx="908159" cy="48924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F391DF4F-E0DC-4BA5-9749-841D788B88B4}"/>
              </a:ext>
            </a:extLst>
          </p:cNvPr>
          <p:cNvCxnSpPr/>
          <p:nvPr/>
        </p:nvCxnSpPr>
        <p:spPr>
          <a:xfrm flipV="1">
            <a:off x="8728710" y="4785361"/>
            <a:ext cx="0" cy="1247338"/>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Arrow Connector 20">
            <a:extLst>
              <a:ext uri="{FF2B5EF4-FFF2-40B4-BE49-F238E27FC236}">
                <a16:creationId xmlns:a16="http://schemas.microsoft.com/office/drawing/2014/main" id="{B3284048-E5C2-4A05-A936-7092E8418AC0}"/>
              </a:ext>
            </a:extLst>
          </p:cNvPr>
          <p:cNvCxnSpPr/>
          <p:nvPr/>
        </p:nvCxnSpPr>
        <p:spPr>
          <a:xfrm flipH="1">
            <a:off x="8353416" y="4785360"/>
            <a:ext cx="37529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8" name="Rectangle 17"/>
          <p:cNvSpPr/>
          <p:nvPr/>
        </p:nvSpPr>
        <p:spPr>
          <a:xfrm>
            <a:off x="6533466" y="3189295"/>
            <a:ext cx="305893" cy="2397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5226685" y="1775447"/>
            <a:ext cx="2386330" cy="2791723"/>
            <a:chOff x="5294630" y="2143677"/>
            <a:chExt cx="2386330" cy="2791723"/>
          </a:xfrm>
        </p:grpSpPr>
        <p:pic>
          <p:nvPicPr>
            <p:cNvPr id="9" name="Picture 8">
              <a:extLst>
                <a:ext uri="{FF2B5EF4-FFF2-40B4-BE49-F238E27FC236}">
                  <a16:creationId xmlns:a16="http://schemas.microsoft.com/office/drawing/2014/main" id="{33692985-226E-453C-93EF-95567D8999AB}"/>
                </a:ext>
              </a:extLst>
            </p:cNvPr>
            <p:cNvPicPr>
              <a:picLocks noChangeAspect="1"/>
            </p:cNvPicPr>
            <p:nvPr/>
          </p:nvPicPr>
          <p:blipFill rotWithShape="1">
            <a:blip r:embed="rId3">
              <a:extLst>
                <a:ext uri="{28A0092B-C50C-407E-A947-70E740481C1C}">
                  <a14:useLocalDpi xmlns:a14="http://schemas.microsoft.com/office/drawing/2010/main" val="0"/>
                </a:ext>
              </a:extLst>
            </a:blip>
            <a:srcRect l="57140" b="21139"/>
            <a:stretch/>
          </p:blipFill>
          <p:spPr>
            <a:xfrm>
              <a:off x="5294630" y="2143677"/>
              <a:ext cx="2386330" cy="2791723"/>
            </a:xfrm>
            <a:prstGeom prst="rect">
              <a:avLst/>
            </a:prstGeom>
          </p:spPr>
        </p:pic>
        <p:sp>
          <p:nvSpPr>
            <p:cNvPr id="5" name="Rectangle 4"/>
            <p:cNvSpPr/>
            <p:nvPr/>
          </p:nvSpPr>
          <p:spPr>
            <a:xfrm>
              <a:off x="5682343" y="3123979"/>
              <a:ext cx="305893" cy="2397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598782" y="3518273"/>
              <a:ext cx="251463" cy="4385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6375949" y="3123979"/>
              <a:ext cx="580021" cy="3050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p:cNvSpPr txBox="1"/>
          <p:nvPr/>
        </p:nvSpPr>
        <p:spPr>
          <a:xfrm>
            <a:off x="6948169" y="3843181"/>
            <a:ext cx="1275394" cy="461665"/>
          </a:xfrm>
          <a:prstGeom prst="rect">
            <a:avLst/>
          </a:prstGeom>
          <a:solidFill>
            <a:schemeClr val="bg1"/>
          </a:solidFill>
        </p:spPr>
        <p:txBody>
          <a:bodyPr wrap="square" rtlCol="0">
            <a:spAutoFit/>
          </a:bodyPr>
          <a:lstStyle/>
          <a:p>
            <a:r>
              <a:rPr lang="en-US" sz="2400" dirty="0"/>
              <a:t>M</a:t>
            </a:r>
            <a:r>
              <a:rPr lang="en-US" sz="2400" baseline="-25000" dirty="0"/>
              <a:t>u</a:t>
            </a:r>
            <a:r>
              <a:rPr lang="en-US" sz="2400" dirty="0"/>
              <a:t>=</a:t>
            </a:r>
            <a:r>
              <a:rPr lang="en-US" sz="2400" dirty="0" err="1"/>
              <a:t>P</a:t>
            </a:r>
            <a:r>
              <a:rPr lang="en-US" sz="2400" baseline="-25000" dirty="0" err="1"/>
              <a:t>u</a:t>
            </a:r>
            <a:r>
              <a:rPr lang="en-US" sz="2400" dirty="0" err="1"/>
              <a:t>e</a:t>
            </a:r>
            <a:endParaRPr lang="en-US" sz="2400" dirty="0"/>
          </a:p>
        </p:txBody>
      </p:sp>
      <p:sp>
        <p:nvSpPr>
          <p:cNvPr id="16" name="Rectangle 15"/>
          <p:cNvSpPr/>
          <p:nvPr/>
        </p:nvSpPr>
        <p:spPr>
          <a:xfrm>
            <a:off x="768096" y="1775447"/>
            <a:ext cx="2196435" cy="461665"/>
          </a:xfrm>
          <a:prstGeom prst="rect">
            <a:avLst/>
          </a:prstGeom>
        </p:spPr>
        <p:txBody>
          <a:bodyPr wrap="none">
            <a:spAutoFit/>
          </a:bodyPr>
          <a:lstStyle/>
          <a:p>
            <a:r>
              <a:rPr lang="en-US" sz="2400" b="1" u="sng" dirty="0">
                <a:solidFill>
                  <a:schemeClr val="tx2"/>
                </a:solidFill>
              </a:rPr>
              <a:t>Elastic Analysis</a:t>
            </a:r>
          </a:p>
        </p:txBody>
      </p:sp>
    </p:spTree>
    <p:extLst>
      <p:ext uri="{BB962C8B-B14F-4D97-AF65-F5344CB8AC3E}">
        <p14:creationId xmlns:p14="http://schemas.microsoft.com/office/powerpoint/2010/main" val="255354574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7908"/>
          <a:stretch/>
        </p:blipFill>
        <p:spPr>
          <a:xfrm>
            <a:off x="4608762" y="3176536"/>
            <a:ext cx="4371952" cy="3565082"/>
          </a:xfrm>
          <a:prstGeom prst="rect">
            <a:avLst/>
          </a:prstGeom>
        </p:spPr>
      </p:pic>
      <p:sp>
        <p:nvSpPr>
          <p:cNvPr id="2" name="Slide Number Placeholder 1"/>
          <p:cNvSpPr>
            <a:spLocks noGrp="1"/>
          </p:cNvSpPr>
          <p:nvPr>
            <p:ph type="sldNum" sz="quarter" idx="12"/>
          </p:nvPr>
        </p:nvSpPr>
        <p:spPr/>
        <p:txBody>
          <a:bodyPr/>
          <a:lstStyle/>
          <a:p>
            <a:fld id="{9DBAC5ED-916B-4A4B-9960-52DDD2B57D0D}" type="slidenum">
              <a:rPr lang="en-US" altLang="en-US" smtClean="0"/>
              <a:pPr/>
              <a:t>107</a:t>
            </a:fld>
            <a:endParaRPr lang="en-US" altLang="en-US"/>
          </a:p>
        </p:txBody>
      </p:sp>
      <p:sp>
        <p:nvSpPr>
          <p:cNvPr id="12" name="Title 2">
            <a:extLst>
              <a:ext uri="{FF2B5EF4-FFF2-40B4-BE49-F238E27FC236}">
                <a16:creationId xmlns:a16="http://schemas.microsoft.com/office/drawing/2014/main" id="{9E7C53C6-FAE2-43AF-8251-61CD648B143D}"/>
              </a:ext>
            </a:extLst>
          </p:cNvPr>
          <p:cNvSpPr>
            <a:spLocks noGrp="1"/>
          </p:cNvSpPr>
          <p:nvPr>
            <p:ph type="title"/>
          </p:nvPr>
        </p:nvSpPr>
        <p:spPr>
          <a:xfrm>
            <a:off x="768096" y="836023"/>
            <a:ext cx="7290054" cy="940526"/>
          </a:xfrm>
        </p:spPr>
        <p:txBody>
          <a:bodyPr/>
          <a:lstStyle/>
          <a:p>
            <a:r>
              <a:rPr lang="en-US" dirty="0"/>
              <a:t>Eccentrically loaded </a:t>
            </a:r>
            <a:r>
              <a:rPr lang="en-US" dirty="0" err="1"/>
              <a:t>wELD</a:t>
            </a:r>
            <a:r>
              <a:rPr lang="en-US" dirty="0"/>
              <a:t> groups</a:t>
            </a:r>
          </a:p>
        </p:txBody>
      </p:sp>
      <p:sp>
        <p:nvSpPr>
          <p:cNvPr id="9" name="Rectangle 8"/>
          <p:cNvSpPr/>
          <p:nvPr/>
        </p:nvSpPr>
        <p:spPr>
          <a:xfrm>
            <a:off x="768096" y="1775447"/>
            <a:ext cx="5427383" cy="461665"/>
          </a:xfrm>
          <a:prstGeom prst="rect">
            <a:avLst/>
          </a:prstGeom>
        </p:spPr>
        <p:txBody>
          <a:bodyPr wrap="none">
            <a:spAutoFit/>
          </a:bodyPr>
          <a:lstStyle/>
          <a:p>
            <a:r>
              <a:rPr lang="en-US" sz="2400" b="1" u="sng" dirty="0">
                <a:solidFill>
                  <a:schemeClr val="tx2"/>
                </a:solidFill>
              </a:rPr>
              <a:t>Instantaneous Center of Rotation Method</a:t>
            </a: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5243"/>
          <a:stretch/>
        </p:blipFill>
        <p:spPr>
          <a:xfrm>
            <a:off x="128429" y="3071124"/>
            <a:ext cx="5333047" cy="3820884"/>
          </a:xfrm>
          <a:prstGeom prst="rect">
            <a:avLst/>
          </a:prstGeom>
        </p:spPr>
      </p:pic>
      <p:sp>
        <p:nvSpPr>
          <p:cNvPr id="11" name="Rectangle 10"/>
          <p:cNvSpPr/>
          <p:nvPr/>
        </p:nvSpPr>
        <p:spPr>
          <a:xfrm>
            <a:off x="768097" y="2237112"/>
            <a:ext cx="8090154" cy="1015663"/>
          </a:xfrm>
          <a:prstGeom prst="rect">
            <a:avLst/>
          </a:prstGeom>
        </p:spPr>
        <p:txBody>
          <a:bodyPr wrap="square">
            <a:spAutoFit/>
          </a:bodyPr>
          <a:lstStyle/>
          <a:p>
            <a:pPr marL="342900" indent="-342900">
              <a:buFont typeface="Arial" panose="020B0604020202020204" pitchFamily="34" charset="0"/>
              <a:buChar char="•"/>
            </a:pPr>
            <a:r>
              <a:rPr lang="en-US" sz="2000" dirty="0"/>
              <a:t>Similar iterative approach used with bolts applied to weld lines based on the load-deformation relationship for a unit length segment of weld</a:t>
            </a:r>
          </a:p>
          <a:p>
            <a:pPr marL="342900" indent="-342900">
              <a:buFont typeface="Arial" panose="020B0604020202020204" pitchFamily="34" charset="0"/>
              <a:buChar char="•"/>
            </a:pPr>
            <a:r>
              <a:rPr lang="en-US" sz="2000" dirty="0"/>
              <a:t>See Part 8 in AISC Manual for more details.</a:t>
            </a:r>
          </a:p>
        </p:txBody>
      </p:sp>
    </p:spTree>
    <p:extLst>
      <p:ext uri="{BB962C8B-B14F-4D97-AF65-F5344CB8AC3E}">
        <p14:creationId xmlns:p14="http://schemas.microsoft.com/office/powerpoint/2010/main" val="66850930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C159C-0E66-45C7-9625-98A1904EE3B2}"/>
              </a:ext>
            </a:extLst>
          </p:cNvPr>
          <p:cNvSpPr>
            <a:spLocks noGrp="1"/>
          </p:cNvSpPr>
          <p:nvPr>
            <p:ph type="title"/>
          </p:nvPr>
        </p:nvSpPr>
        <p:spPr>
          <a:xfrm>
            <a:off x="768095" y="836023"/>
            <a:ext cx="7870807" cy="940526"/>
          </a:xfrm>
        </p:spPr>
        <p:txBody>
          <a:bodyPr>
            <a:normAutofit/>
          </a:bodyPr>
          <a:lstStyle/>
          <a:p>
            <a:r>
              <a:rPr lang="en-US" dirty="0"/>
              <a:t>Eccentric Weld groups – Design Aids</a:t>
            </a:r>
          </a:p>
        </p:txBody>
      </p:sp>
      <p:sp>
        <p:nvSpPr>
          <p:cNvPr id="4" name="Content Placeholder 2"/>
          <p:cNvSpPr txBox="1">
            <a:spLocks/>
          </p:cNvSpPr>
          <p:nvPr/>
        </p:nvSpPr>
        <p:spPr>
          <a:xfrm>
            <a:off x="768095" y="1898469"/>
            <a:ext cx="7957893" cy="495953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u="sng" dirty="0"/>
              <a:t>Table 8-4 through 8-11</a:t>
            </a:r>
            <a:r>
              <a:rPr lang="en-US" dirty="0"/>
              <a:t>– Coefficients C for Eccentrically </a:t>
            </a:r>
            <a:br>
              <a:rPr lang="en-US" dirty="0"/>
            </a:br>
            <a:r>
              <a:rPr lang="en-US" dirty="0"/>
              <a:t>                                     Loaded Weld Groups </a:t>
            </a:r>
            <a:endParaRPr lang="en-US" i="1" dirty="0"/>
          </a:p>
          <a:p>
            <a:r>
              <a:rPr lang="en-US" dirty="0"/>
              <a:t>Tables employ instantaneous center of rotation method for weld patterns and eccentric conditions</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108</a:t>
            </a:fld>
            <a:endParaRPr lang="en-US" alt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2777" y="3385304"/>
            <a:ext cx="7215223" cy="3359720"/>
          </a:xfrm>
          <a:prstGeom prst="rect">
            <a:avLst/>
          </a:prstGeom>
        </p:spPr>
      </p:pic>
    </p:spTree>
    <p:extLst>
      <p:ext uri="{BB962C8B-B14F-4D97-AF65-F5344CB8AC3E}">
        <p14:creationId xmlns:p14="http://schemas.microsoft.com/office/powerpoint/2010/main" val="40827096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63" y="0"/>
            <a:ext cx="6457104" cy="7200759"/>
          </a:xfrm>
          <a:prstGeom prst="rect">
            <a:avLst/>
          </a:prstGeo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109</a:t>
            </a:fld>
            <a:endParaRPr lang="en-US" altLang="en-US"/>
          </a:p>
        </p:txBody>
      </p:sp>
      <p:sp>
        <p:nvSpPr>
          <p:cNvPr id="8" name="Oval 7"/>
          <p:cNvSpPr/>
          <p:nvPr/>
        </p:nvSpPr>
        <p:spPr>
          <a:xfrm>
            <a:off x="2524764" y="1054215"/>
            <a:ext cx="1455702" cy="493059"/>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H="1">
            <a:off x="3980467" y="447800"/>
            <a:ext cx="2623471" cy="776137"/>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0" name="Content Placeholder 2"/>
          <p:cNvSpPr txBox="1">
            <a:spLocks/>
          </p:cNvSpPr>
          <p:nvPr/>
        </p:nvSpPr>
        <p:spPr>
          <a:xfrm>
            <a:off x="6541301" y="245327"/>
            <a:ext cx="2785587" cy="780585"/>
          </a:xfrm>
          <a:prstGeom prst="rect">
            <a:avLst/>
          </a:prstGeom>
        </p:spPr>
        <p:txBody>
          <a:bodyPr vert="horz" lIns="45720" tIns="45720" rIns="45720" bIns="45720" rtlCol="0">
            <a:normAutofit fontScale="850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dirty="0"/>
              <a:t>Tables include: Inclined loads at 0</a:t>
            </a:r>
            <a:r>
              <a:rPr lang="en-US" baseline="30000" dirty="0"/>
              <a:t>o</a:t>
            </a:r>
            <a:r>
              <a:rPr lang="en-US" dirty="0"/>
              <a:t>, 15</a:t>
            </a:r>
            <a:r>
              <a:rPr lang="en-US" baseline="30000" dirty="0"/>
              <a:t>o</a:t>
            </a:r>
            <a:r>
              <a:rPr lang="en-US" dirty="0"/>
              <a:t>, 30</a:t>
            </a:r>
            <a:r>
              <a:rPr lang="en-US" baseline="30000" dirty="0"/>
              <a:t>o</a:t>
            </a:r>
            <a:r>
              <a:rPr lang="en-US" dirty="0"/>
              <a:t>, 45</a:t>
            </a:r>
            <a:r>
              <a:rPr lang="en-US" baseline="30000" dirty="0"/>
              <a:t>o</a:t>
            </a:r>
            <a:r>
              <a:rPr lang="en-US" dirty="0"/>
              <a:t>, 60</a:t>
            </a:r>
            <a:r>
              <a:rPr lang="en-US" baseline="30000" dirty="0"/>
              <a:t>o</a:t>
            </a:r>
            <a:r>
              <a:rPr lang="en-US" dirty="0"/>
              <a:t> and 75</a:t>
            </a:r>
            <a:r>
              <a:rPr lang="en-US" baseline="30000" dirty="0"/>
              <a:t>o</a:t>
            </a:r>
            <a:r>
              <a:rPr lang="en-US" dirty="0"/>
              <a:t> </a:t>
            </a:r>
          </a:p>
        </p:txBody>
      </p:sp>
      <p:cxnSp>
        <p:nvCxnSpPr>
          <p:cNvPr id="12" name="Straight Arrow Connector 11"/>
          <p:cNvCxnSpPr>
            <a:endCxn id="13" idx="7"/>
          </p:cNvCxnSpPr>
          <p:nvPr/>
        </p:nvCxnSpPr>
        <p:spPr>
          <a:xfrm flipH="1">
            <a:off x="5568796" y="2570116"/>
            <a:ext cx="858900" cy="735158"/>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2993179" y="3023957"/>
            <a:ext cx="3017523" cy="192095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4876800"/>
            <a:ext cx="726140" cy="232396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ontent Placeholder 2"/>
          <p:cNvSpPr txBox="1">
            <a:spLocks/>
          </p:cNvSpPr>
          <p:nvPr/>
        </p:nvSpPr>
        <p:spPr>
          <a:xfrm>
            <a:off x="6751686" y="3803842"/>
            <a:ext cx="2422253" cy="186390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2000" dirty="0"/>
              <a:t>a = e</a:t>
            </a:r>
            <a:r>
              <a:rPr lang="en-US" sz="2000" baseline="-25000" dirty="0"/>
              <a:t>x</a:t>
            </a:r>
            <a:r>
              <a:rPr lang="en-US" sz="2000" dirty="0"/>
              <a:t>/l </a:t>
            </a:r>
          </a:p>
        </p:txBody>
      </p:sp>
      <p:sp>
        <p:nvSpPr>
          <p:cNvPr id="19" name="Content Placeholder 2"/>
          <p:cNvSpPr txBox="1">
            <a:spLocks/>
          </p:cNvSpPr>
          <p:nvPr/>
        </p:nvSpPr>
        <p:spPr>
          <a:xfrm>
            <a:off x="6427695" y="1795285"/>
            <a:ext cx="2746244" cy="622968"/>
          </a:xfrm>
          <a:prstGeom prst="rect">
            <a:avLst/>
          </a:prstGeom>
        </p:spPr>
        <p:txBody>
          <a:bodyPr vert="horz" lIns="45720" tIns="45720" rIns="4572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2000" dirty="0"/>
              <a:t>Considers different geometries (vertical/ horizontal lines, rectangles, C-shapes, L-shapes)</a:t>
            </a:r>
          </a:p>
        </p:txBody>
      </p:sp>
      <p:cxnSp>
        <p:nvCxnSpPr>
          <p:cNvPr id="28" name="Straight Arrow Connector 27"/>
          <p:cNvCxnSpPr/>
          <p:nvPr/>
        </p:nvCxnSpPr>
        <p:spPr>
          <a:xfrm flipH="1">
            <a:off x="726140" y="3995711"/>
            <a:ext cx="6101564" cy="1627112"/>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0" name="Oval 29"/>
          <p:cNvSpPr/>
          <p:nvPr/>
        </p:nvSpPr>
        <p:spPr>
          <a:xfrm>
            <a:off x="726140" y="4659505"/>
            <a:ext cx="5952249" cy="904527"/>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Arrow Connector 30"/>
          <p:cNvCxnSpPr/>
          <p:nvPr/>
        </p:nvCxnSpPr>
        <p:spPr>
          <a:xfrm flipH="1" flipV="1">
            <a:off x="5465152" y="5460427"/>
            <a:ext cx="1395282" cy="414632"/>
          </a:xfrm>
          <a:prstGeom prst="straightConnector1">
            <a:avLst/>
          </a:prstGeom>
          <a:ln w="381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2" name="Content Placeholder 2"/>
          <p:cNvSpPr txBox="1">
            <a:spLocks/>
          </p:cNvSpPr>
          <p:nvPr/>
        </p:nvSpPr>
        <p:spPr>
          <a:xfrm>
            <a:off x="6860434" y="5749869"/>
            <a:ext cx="2089386" cy="186390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None/>
            </a:pPr>
            <a:r>
              <a:rPr lang="en-US" sz="2000" dirty="0"/>
              <a:t>k = weld spacing/l</a:t>
            </a:r>
          </a:p>
        </p:txBody>
      </p:sp>
    </p:spTree>
    <p:extLst>
      <p:ext uri="{BB962C8B-B14F-4D97-AF65-F5344CB8AC3E}">
        <p14:creationId xmlns:p14="http://schemas.microsoft.com/office/powerpoint/2010/main" val="1393540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P spid="13" grpId="0" animBg="1"/>
      <p:bldP spid="14" grpId="0" animBg="1"/>
      <p:bldP spid="18" grpId="0"/>
      <p:bldP spid="19" grpId="0"/>
      <p:bldP spid="30" grpId="0" animBg="1"/>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Shop vs Field Connections</a:t>
            </a:r>
          </a:p>
        </p:txBody>
      </p:sp>
      <p:sp>
        <p:nvSpPr>
          <p:cNvPr id="3" name="Content Placeholder 2"/>
          <p:cNvSpPr>
            <a:spLocks noGrp="1"/>
          </p:cNvSpPr>
          <p:nvPr>
            <p:ph idx="1"/>
          </p:nvPr>
        </p:nvSpPr>
        <p:spPr/>
        <p:txBody>
          <a:bodyPr>
            <a:normAutofit/>
          </a:bodyPr>
          <a:lstStyle/>
          <a:p>
            <a:pPr>
              <a:buFont typeface="Arial" panose="020B0604020202020204" pitchFamily="34" charset="0"/>
              <a:buChar char="•"/>
            </a:pPr>
            <a:r>
              <a:rPr lang="en-US" dirty="0"/>
              <a:t> Quality welded and bolted connections can be achieved </a:t>
            </a:r>
            <a:br>
              <a:rPr lang="en-US" dirty="0"/>
            </a:br>
            <a:r>
              <a:rPr lang="en-US" dirty="0"/>
              <a:t>  in both the shop and the field.  </a:t>
            </a:r>
          </a:p>
          <a:p>
            <a:pPr>
              <a:buFont typeface="Arial" panose="020B0604020202020204" pitchFamily="34" charset="0"/>
              <a:buChar char="•"/>
            </a:pPr>
            <a:r>
              <a:rPr lang="en-US" dirty="0"/>
              <a:t> The choice between bolting and welding is complex and </a:t>
            </a:r>
            <a:br>
              <a:rPr lang="en-US" dirty="0"/>
            </a:br>
            <a:r>
              <a:rPr lang="en-US" dirty="0"/>
              <a:t>  can depend on (among other factors):</a:t>
            </a:r>
          </a:p>
          <a:p>
            <a:pPr marL="457200" lvl="3" indent="0">
              <a:buNone/>
            </a:pPr>
            <a:r>
              <a:rPr lang="en-US" sz="2400" dirty="0"/>
              <a:t>- geometry of the connection</a:t>
            </a:r>
          </a:p>
          <a:p>
            <a:pPr marL="457200" lvl="3" indent="0">
              <a:buNone/>
            </a:pPr>
            <a:r>
              <a:rPr lang="en-US" sz="2400" dirty="0"/>
              <a:t>- properties of the connected members</a:t>
            </a:r>
          </a:p>
          <a:p>
            <a:pPr marL="457200" lvl="3" indent="0">
              <a:buNone/>
            </a:pPr>
            <a:r>
              <a:rPr lang="en-US" sz="2400" dirty="0"/>
              <a:t>- available equipment</a:t>
            </a:r>
          </a:p>
          <a:p>
            <a:pPr marL="457200" lvl="3" indent="0">
              <a:buNone/>
            </a:pPr>
            <a:r>
              <a:rPr lang="en-US" sz="2400" dirty="0"/>
              <a:t>- availability of qualified labor</a:t>
            </a:r>
          </a:p>
          <a:p>
            <a:pPr lvl="1">
              <a:spcBef>
                <a:spcPts val="1200"/>
              </a:spcBef>
              <a:buFont typeface="Arial" panose="020B0604020202020204" pitchFamily="34" charset="0"/>
              <a:buChar char="•"/>
            </a:pPr>
            <a:r>
              <a:rPr lang="en-US" sz="2400" dirty="0"/>
              <a:t> Connection designer must consider constructability. These </a:t>
            </a:r>
            <a:br>
              <a:rPr lang="en-US" sz="2400" dirty="0"/>
            </a:br>
            <a:r>
              <a:rPr lang="en-US" sz="2400" dirty="0"/>
              <a:t>  decisions also play a large role in connection costs.</a:t>
            </a:r>
          </a:p>
          <a:p>
            <a:pPr lvl="1">
              <a:buFont typeface="Arial" panose="020B0604020202020204" pitchFamily="34" charset="0"/>
              <a:buChar char="•"/>
            </a:pPr>
            <a:endParaRPr lang="en-US" dirty="0"/>
          </a:p>
          <a:p>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11</a:t>
            </a:fld>
            <a:endParaRPr lang="en-US" altLang="en-US"/>
          </a:p>
        </p:txBody>
      </p:sp>
    </p:spTree>
    <p:extLst>
      <p:ext uri="{BB962C8B-B14F-4D97-AF65-F5344CB8AC3E}">
        <p14:creationId xmlns:p14="http://schemas.microsoft.com/office/powerpoint/2010/main" val="186592199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364" y="2611019"/>
            <a:ext cx="7943585" cy="4159405"/>
          </a:xfrm>
          <a:prstGeom prst="rect">
            <a:avLst/>
          </a:prstGeom>
        </p:spPr>
      </p:pic>
      <p:sp>
        <p:nvSpPr>
          <p:cNvPr id="2" name="Title 1"/>
          <p:cNvSpPr>
            <a:spLocks noGrp="1"/>
          </p:cNvSpPr>
          <p:nvPr>
            <p:ph type="title"/>
          </p:nvPr>
        </p:nvSpPr>
        <p:spPr>
          <a:xfrm>
            <a:off x="768096" y="836023"/>
            <a:ext cx="8090154" cy="940526"/>
          </a:xfrm>
        </p:spPr>
        <p:txBody>
          <a:bodyPr>
            <a:normAutofit/>
          </a:bodyPr>
          <a:lstStyle/>
          <a:p>
            <a:r>
              <a:rPr lang="en-US" dirty="0"/>
              <a:t>Whitmore section</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110</a:t>
            </a:fld>
            <a:endParaRPr lang="en-US" altLang="en-US"/>
          </a:p>
        </p:txBody>
      </p:sp>
      <p:sp>
        <p:nvSpPr>
          <p:cNvPr id="4" name="Content Placeholder 3"/>
          <p:cNvSpPr>
            <a:spLocks noGrp="1"/>
          </p:cNvSpPr>
          <p:nvPr>
            <p:ph idx="1"/>
          </p:nvPr>
        </p:nvSpPr>
        <p:spPr/>
        <p:txBody>
          <a:bodyPr/>
          <a:lstStyle/>
          <a:p>
            <a:r>
              <a:rPr lang="en-US" dirty="0"/>
              <a:t>Theoretical effective cross-sectional area based on a 30 degree spread-out for gross and net sections (Part 9 of Steel Manual)</a:t>
            </a:r>
          </a:p>
          <a:p>
            <a:endParaRPr lang="en-US" dirty="0"/>
          </a:p>
        </p:txBody>
      </p:sp>
      <p:cxnSp>
        <p:nvCxnSpPr>
          <p:cNvPr id="9" name="Straight Connector 8"/>
          <p:cNvCxnSpPr/>
          <p:nvPr/>
        </p:nvCxnSpPr>
        <p:spPr>
          <a:xfrm>
            <a:off x="1037063" y="5489498"/>
            <a:ext cx="2709747"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073805" y="5489498"/>
            <a:ext cx="2709747"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1" name="Content Placeholder 3"/>
          <p:cNvSpPr txBox="1">
            <a:spLocks/>
          </p:cNvSpPr>
          <p:nvPr/>
        </p:nvSpPr>
        <p:spPr>
          <a:xfrm>
            <a:off x="3912740" y="3876526"/>
            <a:ext cx="1283728" cy="803902"/>
          </a:xfrm>
          <a:prstGeom prst="rect">
            <a:avLst/>
          </a:prstGeom>
          <a:ln>
            <a:noFill/>
          </a:ln>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dirty="0">
                <a:solidFill>
                  <a:schemeClr val="accent2"/>
                </a:solidFill>
              </a:rPr>
              <a:t>Critical section</a:t>
            </a:r>
          </a:p>
        </p:txBody>
      </p:sp>
      <p:cxnSp>
        <p:nvCxnSpPr>
          <p:cNvPr id="13" name="Straight Arrow Connector 12"/>
          <p:cNvCxnSpPr>
            <a:stCxn id="11" idx="1"/>
          </p:cNvCxnSpPr>
          <p:nvPr/>
        </p:nvCxnSpPr>
        <p:spPr>
          <a:xfrm flipH="1">
            <a:off x="3456879" y="4278477"/>
            <a:ext cx="455861" cy="1132962"/>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p:cNvCxnSpPr/>
          <p:nvPr/>
        </p:nvCxnSpPr>
        <p:spPr>
          <a:xfrm>
            <a:off x="4981185" y="4253077"/>
            <a:ext cx="393705" cy="1132962"/>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217579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Whitmore section</a:t>
            </a:r>
          </a:p>
        </p:txBody>
      </p:sp>
      <p:sp>
        <p:nvSpPr>
          <p:cNvPr id="3" name="Content Placeholder 2"/>
          <p:cNvSpPr>
            <a:spLocks noGrp="1"/>
          </p:cNvSpPr>
          <p:nvPr>
            <p:ph idx="1"/>
          </p:nvPr>
        </p:nvSpPr>
        <p:spPr>
          <a:xfrm>
            <a:off x="768096" y="1898469"/>
            <a:ext cx="3867355" cy="4410891"/>
          </a:xfrm>
        </p:spPr>
        <p:txBody>
          <a:bodyPr/>
          <a:lstStyle/>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111</a:t>
            </a:fld>
            <a:endParaRPr lang="en-US" altLang="en-US"/>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6201" r="8098"/>
          <a:stretch/>
        </p:blipFill>
        <p:spPr>
          <a:xfrm>
            <a:off x="5111441" y="202498"/>
            <a:ext cx="3746809" cy="53340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210" y="1715824"/>
            <a:ext cx="5191125" cy="5029200"/>
          </a:xfrm>
          <a:prstGeom prst="rect">
            <a:avLst/>
          </a:prstGeom>
        </p:spPr>
      </p:pic>
    </p:spTree>
    <p:extLst>
      <p:ext uri="{BB962C8B-B14F-4D97-AF65-F5344CB8AC3E}">
        <p14:creationId xmlns:p14="http://schemas.microsoft.com/office/powerpoint/2010/main" val="334966309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Whitmore section</a:t>
            </a:r>
          </a:p>
        </p:txBody>
      </p:sp>
      <p:sp>
        <p:nvSpPr>
          <p:cNvPr id="3" name="Content Placeholder 2"/>
          <p:cNvSpPr>
            <a:spLocks noGrp="1"/>
          </p:cNvSpPr>
          <p:nvPr>
            <p:ph idx="1"/>
          </p:nvPr>
        </p:nvSpPr>
        <p:spPr>
          <a:xfrm>
            <a:off x="768096" y="1898469"/>
            <a:ext cx="4294557" cy="4410891"/>
          </a:xfrm>
        </p:spPr>
        <p:txBody>
          <a:bodyPr/>
          <a:lstStyle/>
          <a:p>
            <a:pPr>
              <a:buFont typeface="Arial" panose="020B0604020202020204" pitchFamily="34" charset="0"/>
              <a:buChar char="•"/>
            </a:pPr>
            <a:r>
              <a:rPr lang="en-US" dirty="0"/>
              <a:t>  Gusset plate that has failed in </a:t>
            </a:r>
            <a:br>
              <a:rPr lang="en-US" dirty="0"/>
            </a:br>
            <a:r>
              <a:rPr lang="en-US" dirty="0"/>
              <a:t>  tension rupture after significant </a:t>
            </a:r>
            <a:br>
              <a:rPr lang="en-US" dirty="0"/>
            </a:br>
            <a:r>
              <a:rPr lang="en-US" dirty="0"/>
              <a:t>  tension yielding at the </a:t>
            </a:r>
            <a:br>
              <a:rPr lang="en-US" dirty="0"/>
            </a:br>
            <a:r>
              <a:rPr lang="en-US" dirty="0"/>
              <a:t>  Whitmore section</a:t>
            </a:r>
          </a:p>
          <a:p>
            <a:pPr>
              <a:buFont typeface="Arial" panose="020B0604020202020204" pitchFamily="34" charset="0"/>
              <a:buChar char="•"/>
            </a:pPr>
            <a:r>
              <a:rPr lang="en-US" dirty="0"/>
              <a:t>  The predicted strength was in </a:t>
            </a:r>
            <a:br>
              <a:rPr lang="en-US" dirty="0"/>
            </a:br>
            <a:r>
              <a:rPr lang="en-US" dirty="0"/>
              <a:t>  good agreement with the </a:t>
            </a:r>
            <a:br>
              <a:rPr lang="en-US" dirty="0"/>
            </a:br>
            <a:r>
              <a:rPr lang="en-US" dirty="0"/>
              <a:t>  measured failure load</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112</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6375" y="530031"/>
            <a:ext cx="3571875" cy="5686425"/>
          </a:xfrm>
          <a:prstGeom prst="rect">
            <a:avLst/>
          </a:prstGeom>
        </p:spPr>
      </p:pic>
      <p:sp>
        <p:nvSpPr>
          <p:cNvPr id="7" name="Content Placeholder 2"/>
          <p:cNvSpPr txBox="1">
            <a:spLocks/>
          </p:cNvSpPr>
          <p:nvPr/>
        </p:nvSpPr>
        <p:spPr>
          <a:xfrm>
            <a:off x="5286375" y="6309360"/>
            <a:ext cx="4294557" cy="29832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None/>
            </a:pPr>
            <a:r>
              <a:rPr lang="en-US" sz="1400" dirty="0"/>
              <a:t>Murray, VA Tech</a:t>
            </a:r>
          </a:p>
        </p:txBody>
      </p:sp>
    </p:spTree>
    <p:extLst>
      <p:ext uri="{BB962C8B-B14F-4D97-AF65-F5344CB8AC3E}">
        <p14:creationId xmlns:p14="http://schemas.microsoft.com/office/powerpoint/2010/main" val="328877055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8090154" cy="940526"/>
          </a:xfrm>
        </p:spPr>
        <p:txBody>
          <a:bodyPr>
            <a:normAutofit/>
          </a:bodyPr>
          <a:lstStyle/>
          <a:p>
            <a:r>
              <a:rPr lang="en-US" dirty="0"/>
              <a:t>Shear Rupture for staggered holes</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113</a:t>
            </a:fld>
            <a:endParaRPr lang="en-US" altLang="en-US"/>
          </a:p>
        </p:txBody>
      </p:sp>
      <p:sp>
        <p:nvSpPr>
          <p:cNvPr id="7" name="Rectangle 30"/>
          <p:cNvSpPr>
            <a:spLocks noChangeArrowheads="1"/>
          </p:cNvSpPr>
          <p:nvPr/>
        </p:nvSpPr>
        <p:spPr bwMode="auto">
          <a:xfrm>
            <a:off x="970653" y="2386880"/>
            <a:ext cx="4214586" cy="2820123"/>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nvGrpSpPr>
          <p:cNvPr id="27" name="Group 39"/>
          <p:cNvGrpSpPr>
            <a:grpSpLocks/>
          </p:cNvGrpSpPr>
          <p:nvPr/>
        </p:nvGrpSpPr>
        <p:grpSpPr bwMode="auto">
          <a:xfrm>
            <a:off x="1942876" y="3590656"/>
            <a:ext cx="2081874" cy="367390"/>
            <a:chOff x="1824" y="1488"/>
            <a:chExt cx="816" cy="144"/>
          </a:xfrm>
        </p:grpSpPr>
        <p:sp>
          <p:nvSpPr>
            <p:cNvPr id="28"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9"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0"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35" name="Group 39"/>
          <p:cNvGrpSpPr>
            <a:grpSpLocks/>
          </p:cNvGrpSpPr>
          <p:nvPr/>
        </p:nvGrpSpPr>
        <p:grpSpPr bwMode="auto">
          <a:xfrm>
            <a:off x="1550988" y="2805073"/>
            <a:ext cx="2081874" cy="367390"/>
            <a:chOff x="1824" y="1488"/>
            <a:chExt cx="816" cy="144"/>
          </a:xfrm>
        </p:grpSpPr>
        <p:sp>
          <p:nvSpPr>
            <p:cNvPr id="36"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7"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8"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39" name="Group 39"/>
          <p:cNvGrpSpPr>
            <a:grpSpLocks/>
          </p:cNvGrpSpPr>
          <p:nvPr/>
        </p:nvGrpSpPr>
        <p:grpSpPr bwMode="auto">
          <a:xfrm>
            <a:off x="1550988" y="4384682"/>
            <a:ext cx="2081874" cy="367390"/>
            <a:chOff x="1824" y="1488"/>
            <a:chExt cx="816" cy="144"/>
          </a:xfrm>
        </p:grpSpPr>
        <p:sp>
          <p:nvSpPr>
            <p:cNvPr id="40"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1"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2"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13" name="Straight Connector 12"/>
          <p:cNvCxnSpPr/>
          <p:nvPr/>
        </p:nvCxnSpPr>
        <p:spPr>
          <a:xfrm>
            <a:off x="3432838" y="2092557"/>
            <a:ext cx="16329" cy="973726"/>
          </a:xfrm>
          <a:prstGeom prst="line">
            <a:avLst/>
          </a:prstGeom>
          <a:ln w="28575">
            <a:prstDash val="dash"/>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3476380" y="4568377"/>
            <a:ext cx="16329" cy="973726"/>
          </a:xfrm>
          <a:prstGeom prst="line">
            <a:avLst/>
          </a:prstGeom>
          <a:ln w="28575">
            <a:prstDash val="dash"/>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2983813" y="3768452"/>
            <a:ext cx="465354" cy="785583"/>
          </a:xfrm>
          <a:prstGeom prst="line">
            <a:avLst/>
          </a:prstGeom>
          <a:ln w="28575">
            <a:prstDash val="dash"/>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H="1">
            <a:off x="2983813" y="3001446"/>
            <a:ext cx="449025" cy="767006"/>
          </a:xfrm>
          <a:prstGeom prst="line">
            <a:avLst/>
          </a:prstGeom>
          <a:ln w="28575">
            <a:prstDash val="dash"/>
          </a:ln>
        </p:spPr>
        <p:style>
          <a:lnRef idx="1">
            <a:schemeClr val="dk1"/>
          </a:lnRef>
          <a:fillRef idx="0">
            <a:schemeClr val="dk1"/>
          </a:fillRef>
          <a:effectRef idx="0">
            <a:schemeClr val="dk1"/>
          </a:effectRef>
          <a:fontRef idx="minor">
            <a:schemeClr val="tx1"/>
          </a:fontRef>
        </p:style>
      </p:cxnSp>
      <p:cxnSp>
        <p:nvCxnSpPr>
          <p:cNvPr id="12" name="Straight Arrow Connector 11"/>
          <p:cNvCxnSpPr/>
          <p:nvPr/>
        </p:nvCxnSpPr>
        <p:spPr>
          <a:xfrm flipV="1">
            <a:off x="609600" y="3776804"/>
            <a:ext cx="0" cy="799925"/>
          </a:xfrm>
          <a:prstGeom prst="straightConnector1">
            <a:avLst/>
          </a:prstGeom>
          <a:ln w="3810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flipH="1">
            <a:off x="161845" y="4568377"/>
            <a:ext cx="15530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161845" y="3768452"/>
            <a:ext cx="15530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161845" y="2988768"/>
            <a:ext cx="15530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609600" y="2968527"/>
            <a:ext cx="0" cy="799925"/>
          </a:xfrm>
          <a:prstGeom prst="straightConnector1">
            <a:avLst/>
          </a:prstGeom>
          <a:ln w="3810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46" name="Straight Arrow Connector 45"/>
          <p:cNvCxnSpPr/>
          <p:nvPr/>
        </p:nvCxnSpPr>
        <p:spPr>
          <a:xfrm>
            <a:off x="2983813" y="6104807"/>
            <a:ext cx="478961" cy="3849"/>
          </a:xfrm>
          <a:prstGeom prst="straightConnector1">
            <a:avLst/>
          </a:prstGeom>
          <a:ln w="3810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3474220" y="4576729"/>
            <a:ext cx="27212" cy="189397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2952594" y="3796941"/>
            <a:ext cx="31220" cy="2613838"/>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4" name="Content Placeholder 2"/>
          <p:cNvSpPr>
            <a:spLocks noGrp="1"/>
          </p:cNvSpPr>
          <p:nvPr>
            <p:ph idx="1"/>
          </p:nvPr>
        </p:nvSpPr>
        <p:spPr>
          <a:xfrm>
            <a:off x="3092748" y="6148349"/>
            <a:ext cx="4294557" cy="4410891"/>
          </a:xfrm>
        </p:spPr>
        <p:txBody>
          <a:bodyPr/>
          <a:lstStyle/>
          <a:p>
            <a:pPr marL="0" indent="0">
              <a:buNone/>
            </a:pPr>
            <a:r>
              <a:rPr lang="en-US" dirty="0"/>
              <a:t>s</a:t>
            </a:r>
          </a:p>
        </p:txBody>
      </p:sp>
      <p:sp>
        <p:nvSpPr>
          <p:cNvPr id="55" name="Content Placeholder 2"/>
          <p:cNvSpPr txBox="1">
            <a:spLocks/>
          </p:cNvSpPr>
          <p:nvPr/>
        </p:nvSpPr>
        <p:spPr>
          <a:xfrm>
            <a:off x="183903" y="3969030"/>
            <a:ext cx="4294557"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dirty="0"/>
              <a:t>g</a:t>
            </a:r>
          </a:p>
        </p:txBody>
      </p:sp>
      <p:sp>
        <p:nvSpPr>
          <p:cNvPr id="56" name="Content Placeholder 2"/>
          <p:cNvSpPr txBox="1">
            <a:spLocks/>
          </p:cNvSpPr>
          <p:nvPr/>
        </p:nvSpPr>
        <p:spPr>
          <a:xfrm>
            <a:off x="183903" y="3130116"/>
            <a:ext cx="4294557"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dirty="0"/>
              <a:t>g</a:t>
            </a:r>
          </a:p>
        </p:txBody>
      </p:sp>
      <p:sp>
        <p:nvSpPr>
          <p:cNvPr id="57" name="Content Placeholder 2"/>
          <p:cNvSpPr txBox="1">
            <a:spLocks/>
          </p:cNvSpPr>
          <p:nvPr/>
        </p:nvSpPr>
        <p:spPr>
          <a:xfrm>
            <a:off x="5582271" y="2196973"/>
            <a:ext cx="3552804"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None/>
            </a:pPr>
            <a:r>
              <a:rPr lang="en-US" i="1" dirty="0"/>
              <a:t>Net Area Determination (Section B4.3b)</a:t>
            </a:r>
          </a:p>
          <a:p>
            <a:pPr marL="0" indent="0">
              <a:buNone/>
            </a:pPr>
            <a:r>
              <a:rPr lang="en-US" dirty="0"/>
              <a:t>Net area, A</a:t>
            </a:r>
            <a:r>
              <a:rPr lang="en-US" baseline="-25000" dirty="0"/>
              <a:t>n</a:t>
            </a:r>
            <a:r>
              <a:rPr lang="en-US" dirty="0"/>
              <a:t> = gross area minus area of holes + the adjustment for stagger </a:t>
            </a:r>
          </a:p>
          <a:p>
            <a:pPr marL="0" indent="0">
              <a:buNone/>
            </a:pPr>
            <a:r>
              <a:rPr lang="en-US" dirty="0"/>
              <a:t>= A</a:t>
            </a:r>
            <a:r>
              <a:rPr lang="en-US" baseline="-25000" dirty="0"/>
              <a:t>g</a:t>
            </a:r>
            <a:r>
              <a:rPr lang="en-US" dirty="0"/>
              <a:t> – A</a:t>
            </a:r>
            <a:r>
              <a:rPr lang="en-US" baseline="-25000" dirty="0"/>
              <a:t>h</a:t>
            </a:r>
            <a:r>
              <a:rPr lang="en-US" dirty="0"/>
              <a:t> + stagger</a:t>
            </a:r>
          </a:p>
          <a:p>
            <a:pPr marL="0" indent="0">
              <a:buNone/>
            </a:pPr>
            <a:endParaRPr lang="en-US" dirty="0"/>
          </a:p>
          <a:p>
            <a:pPr marL="0" indent="0">
              <a:buNone/>
            </a:pPr>
            <a:r>
              <a:rPr lang="en-US" dirty="0"/>
              <a:t>Stagger = s</a:t>
            </a:r>
            <a:r>
              <a:rPr lang="en-US" baseline="30000" dirty="0"/>
              <a:t>2</a:t>
            </a:r>
            <a:r>
              <a:rPr lang="en-US" dirty="0"/>
              <a:t> /4g </a:t>
            </a:r>
          </a:p>
          <a:p>
            <a:pPr marL="0" indent="0">
              <a:buNone/>
            </a:pPr>
            <a:endParaRPr lang="en-US" dirty="0"/>
          </a:p>
          <a:p>
            <a:pPr marL="0" indent="0">
              <a:buNone/>
            </a:pPr>
            <a:endParaRPr lang="en-US" dirty="0"/>
          </a:p>
          <a:p>
            <a:endParaRPr lang="en-US" dirty="0"/>
          </a:p>
        </p:txBody>
      </p:sp>
      <p:sp>
        <p:nvSpPr>
          <p:cNvPr id="58" name="Right Arrow 57"/>
          <p:cNvSpPr/>
          <p:nvPr/>
        </p:nvSpPr>
        <p:spPr>
          <a:xfrm>
            <a:off x="4360920" y="3559036"/>
            <a:ext cx="1177446" cy="47581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304584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8090154" cy="940526"/>
          </a:xfrm>
        </p:spPr>
        <p:txBody>
          <a:bodyPr>
            <a:normAutofit/>
          </a:bodyPr>
          <a:lstStyle/>
          <a:p>
            <a:r>
              <a:rPr lang="en-US" dirty="0"/>
              <a:t>Shear Rupture for staggered holes</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114</a:t>
            </a:fld>
            <a:endParaRPr lang="en-US" altLang="en-US"/>
          </a:p>
        </p:txBody>
      </p:sp>
      <p:sp>
        <p:nvSpPr>
          <p:cNvPr id="7" name="Rectangle 30"/>
          <p:cNvSpPr>
            <a:spLocks noChangeArrowheads="1"/>
          </p:cNvSpPr>
          <p:nvPr/>
        </p:nvSpPr>
        <p:spPr bwMode="auto">
          <a:xfrm>
            <a:off x="970653" y="2386880"/>
            <a:ext cx="4214586" cy="2820123"/>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nvGrpSpPr>
          <p:cNvPr id="27" name="Group 39"/>
          <p:cNvGrpSpPr>
            <a:grpSpLocks/>
          </p:cNvGrpSpPr>
          <p:nvPr/>
        </p:nvGrpSpPr>
        <p:grpSpPr bwMode="auto">
          <a:xfrm>
            <a:off x="1942876" y="3590656"/>
            <a:ext cx="2081874" cy="367390"/>
            <a:chOff x="1824" y="1488"/>
            <a:chExt cx="816" cy="144"/>
          </a:xfrm>
        </p:grpSpPr>
        <p:sp>
          <p:nvSpPr>
            <p:cNvPr id="28"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9"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0"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35" name="Group 39"/>
          <p:cNvGrpSpPr>
            <a:grpSpLocks/>
          </p:cNvGrpSpPr>
          <p:nvPr/>
        </p:nvGrpSpPr>
        <p:grpSpPr bwMode="auto">
          <a:xfrm>
            <a:off x="1550988" y="2805073"/>
            <a:ext cx="2081874" cy="367390"/>
            <a:chOff x="1824" y="1488"/>
            <a:chExt cx="816" cy="144"/>
          </a:xfrm>
        </p:grpSpPr>
        <p:sp>
          <p:nvSpPr>
            <p:cNvPr id="36"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7"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8"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39" name="Group 39"/>
          <p:cNvGrpSpPr>
            <a:grpSpLocks/>
          </p:cNvGrpSpPr>
          <p:nvPr/>
        </p:nvGrpSpPr>
        <p:grpSpPr bwMode="auto">
          <a:xfrm>
            <a:off x="1550988" y="4384682"/>
            <a:ext cx="2081874" cy="367390"/>
            <a:chOff x="1824" y="1488"/>
            <a:chExt cx="816" cy="144"/>
          </a:xfrm>
        </p:grpSpPr>
        <p:sp>
          <p:nvSpPr>
            <p:cNvPr id="40"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1"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2"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13" name="Straight Connector 12"/>
          <p:cNvCxnSpPr/>
          <p:nvPr/>
        </p:nvCxnSpPr>
        <p:spPr>
          <a:xfrm>
            <a:off x="3432838" y="2092557"/>
            <a:ext cx="16329" cy="973726"/>
          </a:xfrm>
          <a:prstGeom prst="line">
            <a:avLst/>
          </a:prstGeom>
          <a:ln w="28575">
            <a:prstDash val="dash"/>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3476380" y="4568377"/>
            <a:ext cx="16329" cy="973726"/>
          </a:xfrm>
          <a:prstGeom prst="line">
            <a:avLst/>
          </a:prstGeom>
          <a:ln w="28575">
            <a:prstDash val="dash"/>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2983813" y="3768452"/>
            <a:ext cx="465354" cy="785583"/>
          </a:xfrm>
          <a:prstGeom prst="line">
            <a:avLst/>
          </a:prstGeom>
          <a:ln w="28575">
            <a:prstDash val="dash"/>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H="1">
            <a:off x="2983813" y="3001446"/>
            <a:ext cx="449025" cy="767006"/>
          </a:xfrm>
          <a:prstGeom prst="line">
            <a:avLst/>
          </a:prstGeom>
          <a:ln w="28575">
            <a:prstDash val="dash"/>
          </a:ln>
        </p:spPr>
        <p:style>
          <a:lnRef idx="1">
            <a:schemeClr val="dk1"/>
          </a:lnRef>
          <a:fillRef idx="0">
            <a:schemeClr val="dk1"/>
          </a:fillRef>
          <a:effectRef idx="0">
            <a:schemeClr val="dk1"/>
          </a:effectRef>
          <a:fontRef idx="minor">
            <a:schemeClr val="tx1"/>
          </a:fontRef>
        </p:style>
      </p:cxnSp>
      <p:cxnSp>
        <p:nvCxnSpPr>
          <p:cNvPr id="12" name="Straight Arrow Connector 11"/>
          <p:cNvCxnSpPr/>
          <p:nvPr/>
        </p:nvCxnSpPr>
        <p:spPr>
          <a:xfrm flipV="1">
            <a:off x="609600" y="3776804"/>
            <a:ext cx="0" cy="799925"/>
          </a:xfrm>
          <a:prstGeom prst="straightConnector1">
            <a:avLst/>
          </a:prstGeom>
          <a:ln w="3810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flipH="1">
            <a:off x="161845" y="4568377"/>
            <a:ext cx="15530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161845" y="3768452"/>
            <a:ext cx="15530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161845" y="2988768"/>
            <a:ext cx="15530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609600" y="2968527"/>
            <a:ext cx="0" cy="799925"/>
          </a:xfrm>
          <a:prstGeom prst="straightConnector1">
            <a:avLst/>
          </a:prstGeom>
          <a:ln w="3810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46" name="Straight Arrow Connector 45"/>
          <p:cNvCxnSpPr/>
          <p:nvPr/>
        </p:nvCxnSpPr>
        <p:spPr>
          <a:xfrm>
            <a:off x="2983813" y="6104807"/>
            <a:ext cx="478961" cy="3849"/>
          </a:xfrm>
          <a:prstGeom prst="straightConnector1">
            <a:avLst/>
          </a:prstGeom>
          <a:ln w="3810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3474220" y="4576729"/>
            <a:ext cx="27212" cy="189397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2952594" y="3796941"/>
            <a:ext cx="31220" cy="2613838"/>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4" name="Content Placeholder 2"/>
          <p:cNvSpPr>
            <a:spLocks noGrp="1"/>
          </p:cNvSpPr>
          <p:nvPr>
            <p:ph idx="1"/>
          </p:nvPr>
        </p:nvSpPr>
        <p:spPr>
          <a:xfrm>
            <a:off x="3092748" y="6148349"/>
            <a:ext cx="4294557" cy="4410891"/>
          </a:xfrm>
        </p:spPr>
        <p:txBody>
          <a:bodyPr/>
          <a:lstStyle/>
          <a:p>
            <a:pPr marL="0" indent="0">
              <a:buNone/>
            </a:pPr>
            <a:r>
              <a:rPr lang="en-US" dirty="0"/>
              <a:t>2”</a:t>
            </a:r>
          </a:p>
        </p:txBody>
      </p:sp>
      <p:sp>
        <p:nvSpPr>
          <p:cNvPr id="55" name="Content Placeholder 2"/>
          <p:cNvSpPr txBox="1">
            <a:spLocks/>
          </p:cNvSpPr>
          <p:nvPr/>
        </p:nvSpPr>
        <p:spPr>
          <a:xfrm>
            <a:off x="183903" y="3969030"/>
            <a:ext cx="4294557"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dirty="0"/>
              <a:t>3”</a:t>
            </a:r>
          </a:p>
        </p:txBody>
      </p:sp>
      <p:sp>
        <p:nvSpPr>
          <p:cNvPr id="56" name="Content Placeholder 2"/>
          <p:cNvSpPr txBox="1">
            <a:spLocks/>
          </p:cNvSpPr>
          <p:nvPr/>
        </p:nvSpPr>
        <p:spPr>
          <a:xfrm>
            <a:off x="183903" y="3130116"/>
            <a:ext cx="4294557"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dirty="0"/>
              <a:t>3”</a:t>
            </a:r>
          </a:p>
        </p:txBody>
      </p:sp>
      <mc:AlternateContent xmlns:mc="http://schemas.openxmlformats.org/markup-compatibility/2006" xmlns:a14="http://schemas.microsoft.com/office/drawing/2010/main">
        <mc:Choice Requires="a14">
          <p:sp>
            <p:nvSpPr>
              <p:cNvPr id="57" name="Content Placeholder 2"/>
              <p:cNvSpPr txBox="1">
                <a:spLocks/>
              </p:cNvSpPr>
              <p:nvPr/>
            </p:nvSpPr>
            <p:spPr>
              <a:xfrm>
                <a:off x="5582271" y="2196973"/>
                <a:ext cx="3375612" cy="4410891"/>
              </a:xfrm>
              <a:prstGeom prst="rect">
                <a:avLst/>
              </a:prstGeom>
              <a:noFill/>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None/>
                </a:pPr>
                <a:r>
                  <a:rPr lang="en-US" i="1" dirty="0"/>
                  <a:t>Example for ½” plate with ¾” diam. bolts with standard holes</a:t>
                </a:r>
              </a:p>
              <a:p>
                <a:pPr marL="0" indent="0">
                  <a:buNone/>
                </a:pPr>
                <a:r>
                  <a:rPr lang="en-US" sz="2000" dirty="0"/>
                  <a:t>A</a:t>
                </a:r>
                <a:r>
                  <a:rPr lang="en-US" sz="2000" baseline="-25000" dirty="0"/>
                  <a:t>g</a:t>
                </a:r>
                <a:r>
                  <a:rPr lang="en-US" sz="2000" dirty="0"/>
                  <a:t> = 9 in. x ½” = 4.5 in</a:t>
                </a:r>
                <a:r>
                  <a:rPr lang="en-US" sz="2000" baseline="30000" dirty="0"/>
                  <a:t>2</a:t>
                </a:r>
              </a:p>
              <a:p>
                <a:pPr marL="0" indent="0">
                  <a:buNone/>
                </a:pPr>
                <a:r>
                  <a:rPr lang="en-US" sz="2000" dirty="0"/>
                  <a:t>A</a:t>
                </a:r>
                <a:r>
                  <a:rPr lang="en-US" sz="2000" baseline="-25000" dirty="0"/>
                  <a:t>h</a:t>
                </a:r>
                <a:r>
                  <a:rPr lang="en-US" sz="2000" dirty="0"/>
                  <a:t> = 3(d</a:t>
                </a:r>
                <a:r>
                  <a:rPr lang="en-US" sz="2000" baseline="-25000" dirty="0"/>
                  <a:t>h</a:t>
                </a:r>
                <a:r>
                  <a:rPr lang="en-US" sz="2000" dirty="0"/>
                  <a:t>+ </a:t>
                </a:r>
                <a14:m>
                  <m:oMath xmlns:m="http://schemas.openxmlformats.org/officeDocument/2006/math">
                    <m:f>
                      <m:fPr>
                        <m:type m:val="skw"/>
                        <m:ctrlPr>
                          <a:rPr lang="en-US" sz="2000" i="1">
                            <a:latin typeface="Cambria Math" panose="02040503050406030204" pitchFamily="18" charset="0"/>
                          </a:rPr>
                        </m:ctrlPr>
                      </m:fPr>
                      <m:num>
                        <m:r>
                          <a:rPr lang="en-US" sz="2000" b="0" i="1" smtClean="0">
                            <a:latin typeface="Cambria Math" panose="02040503050406030204" pitchFamily="18" charset="0"/>
                          </a:rPr>
                          <m:t>1</m:t>
                        </m:r>
                      </m:num>
                      <m:den>
                        <m:r>
                          <a:rPr lang="en-US" sz="2000" i="1">
                            <a:latin typeface="Cambria Math" panose="02040503050406030204" pitchFamily="18" charset="0"/>
                          </a:rPr>
                          <m:t>16</m:t>
                        </m:r>
                      </m:den>
                    </m:f>
                  </m:oMath>
                </a14:m>
                <a:r>
                  <a:rPr lang="en-US" sz="2000" dirty="0"/>
                  <a:t>”)(½”)</a:t>
                </a:r>
              </a:p>
              <a:p>
                <a:pPr marL="0" indent="0">
                  <a:buNone/>
                </a:pPr>
                <a:r>
                  <a:rPr lang="en-US" sz="2000" dirty="0"/>
                  <a:t>    = 1 </a:t>
                </a:r>
                <a14:m>
                  <m:oMath xmlns:m="http://schemas.openxmlformats.org/officeDocument/2006/math">
                    <m:f>
                      <m:fPr>
                        <m:type m:val="skw"/>
                        <m:ctrlPr>
                          <a:rPr lang="en-US" sz="2000" i="1">
                            <a:latin typeface="Cambria Math" panose="02040503050406030204" pitchFamily="18" charset="0"/>
                          </a:rPr>
                        </m:ctrlPr>
                      </m:fPr>
                      <m:num>
                        <m:r>
                          <a:rPr lang="en-US" sz="2000" i="1">
                            <a:latin typeface="Cambria Math" panose="02040503050406030204" pitchFamily="18" charset="0"/>
                          </a:rPr>
                          <m:t>3</m:t>
                        </m:r>
                      </m:num>
                      <m:den>
                        <m:r>
                          <a:rPr lang="en-US" sz="2000" i="1">
                            <a:latin typeface="Cambria Math" panose="02040503050406030204" pitchFamily="18" charset="0"/>
                          </a:rPr>
                          <m:t>16</m:t>
                        </m:r>
                      </m:den>
                    </m:f>
                  </m:oMath>
                </a14:m>
                <a:r>
                  <a:rPr lang="en-US" sz="2000" dirty="0"/>
                  <a:t> in</a:t>
                </a:r>
                <a:r>
                  <a:rPr lang="en-US" sz="2000" baseline="30000" dirty="0"/>
                  <a:t>2</a:t>
                </a:r>
              </a:p>
              <a:p>
                <a:pPr marL="0" indent="0">
                  <a:buNone/>
                </a:pPr>
                <a:endParaRPr lang="en-US" sz="2000" dirty="0"/>
              </a:p>
              <a:p>
                <a:pPr marL="0" indent="0">
                  <a:buNone/>
                </a:pPr>
                <a:r>
                  <a:rPr lang="en-US" sz="2000" dirty="0"/>
                  <a:t>Stagger Area = (s</a:t>
                </a:r>
                <a:r>
                  <a:rPr lang="en-US" sz="2000" baseline="30000" dirty="0"/>
                  <a:t>2</a:t>
                </a:r>
                <a:r>
                  <a:rPr lang="en-US" sz="2000" dirty="0"/>
                  <a:t> /4g ) (½”)</a:t>
                </a:r>
              </a:p>
              <a:p>
                <a:pPr marL="0" indent="0">
                  <a:buNone/>
                </a:pPr>
                <a:r>
                  <a:rPr lang="en-US" sz="2000" dirty="0"/>
                  <a:t> = 2 [(2”)</a:t>
                </a:r>
                <a:r>
                  <a:rPr lang="en-US" sz="2000" baseline="30000" dirty="0"/>
                  <a:t>2</a:t>
                </a:r>
                <a:r>
                  <a:rPr lang="en-US" sz="2000" dirty="0"/>
                  <a:t>/(4x3”)] (½”)</a:t>
                </a:r>
              </a:p>
              <a:p>
                <a:pPr marL="0" indent="0">
                  <a:buNone/>
                </a:pPr>
                <a:r>
                  <a:rPr lang="en-US" sz="2000" dirty="0"/>
                  <a:t> = 0.33 in</a:t>
                </a:r>
                <a:r>
                  <a:rPr lang="en-US" sz="2000" baseline="30000" dirty="0"/>
                  <a:t>2</a:t>
                </a:r>
              </a:p>
              <a:p>
                <a:pPr marL="0" indent="0">
                  <a:buNone/>
                </a:pPr>
                <a:endParaRPr lang="en-US" dirty="0"/>
              </a:p>
              <a:p>
                <a:endParaRPr lang="en-US" dirty="0"/>
              </a:p>
            </p:txBody>
          </p:sp>
        </mc:Choice>
        <mc:Fallback xmlns="">
          <p:sp>
            <p:nvSpPr>
              <p:cNvPr id="57" name="Content Placeholder 2"/>
              <p:cNvSpPr txBox="1">
                <a:spLocks noRot="1" noChangeAspect="1" noMove="1" noResize="1" noEditPoints="1" noAdjustHandles="1" noChangeArrowheads="1" noChangeShapeType="1" noTextEdit="1"/>
              </p:cNvSpPr>
              <p:nvPr/>
            </p:nvSpPr>
            <p:spPr>
              <a:xfrm>
                <a:off x="5582271" y="2196973"/>
                <a:ext cx="3375612" cy="4410891"/>
              </a:xfrm>
              <a:prstGeom prst="rect">
                <a:avLst/>
              </a:prstGeom>
              <a:blipFill>
                <a:blip r:embed="rId3"/>
                <a:stretch>
                  <a:fillRect l="-4159" t="-1934" r="-2351"/>
                </a:stretch>
              </a:blipFill>
            </p:spPr>
            <p:txBody>
              <a:bodyPr/>
              <a:lstStyle/>
              <a:p>
                <a:r>
                  <a:rPr lang="en-US">
                    <a:noFill/>
                  </a:rPr>
                  <a:t> </a:t>
                </a:r>
              </a:p>
            </p:txBody>
          </p:sp>
        </mc:Fallback>
      </mc:AlternateContent>
      <p:sp>
        <p:nvSpPr>
          <p:cNvPr id="58" name="Right Arrow 57"/>
          <p:cNvSpPr/>
          <p:nvPr/>
        </p:nvSpPr>
        <p:spPr>
          <a:xfrm>
            <a:off x="4360920" y="3559036"/>
            <a:ext cx="1177446" cy="47581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Connector 48"/>
          <p:cNvCxnSpPr/>
          <p:nvPr/>
        </p:nvCxnSpPr>
        <p:spPr>
          <a:xfrm flipH="1">
            <a:off x="161845" y="2386880"/>
            <a:ext cx="15530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V="1">
            <a:off x="609600" y="2372539"/>
            <a:ext cx="0" cy="628907"/>
          </a:xfrm>
          <a:prstGeom prst="straightConnector1">
            <a:avLst/>
          </a:prstGeom>
          <a:ln w="3810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p:cNvCxnSpPr/>
          <p:nvPr/>
        </p:nvCxnSpPr>
        <p:spPr>
          <a:xfrm flipV="1">
            <a:off x="609600" y="4576729"/>
            <a:ext cx="0" cy="628907"/>
          </a:xfrm>
          <a:prstGeom prst="straightConnector1">
            <a:avLst/>
          </a:prstGeom>
          <a:ln w="3810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H="1">
            <a:off x="161845" y="5205636"/>
            <a:ext cx="15530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3" name="Content Placeholder 2"/>
          <p:cNvSpPr txBox="1">
            <a:spLocks/>
          </p:cNvSpPr>
          <p:nvPr/>
        </p:nvSpPr>
        <p:spPr>
          <a:xfrm>
            <a:off x="22458" y="2454285"/>
            <a:ext cx="4294557"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dirty="0"/>
              <a:t>1.5”</a:t>
            </a:r>
          </a:p>
        </p:txBody>
      </p:sp>
      <p:sp>
        <p:nvSpPr>
          <p:cNvPr id="59" name="Content Placeholder 2"/>
          <p:cNvSpPr txBox="1">
            <a:spLocks/>
          </p:cNvSpPr>
          <p:nvPr/>
        </p:nvSpPr>
        <p:spPr>
          <a:xfrm>
            <a:off x="22458" y="4734699"/>
            <a:ext cx="4294557"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dirty="0"/>
              <a:t>1.5”</a:t>
            </a:r>
          </a:p>
        </p:txBody>
      </p:sp>
    </p:spTree>
    <p:extLst>
      <p:ext uri="{BB962C8B-B14F-4D97-AF65-F5344CB8AC3E}">
        <p14:creationId xmlns:p14="http://schemas.microsoft.com/office/powerpoint/2010/main" val="124314379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8090154" cy="940526"/>
          </a:xfrm>
        </p:spPr>
        <p:txBody>
          <a:bodyPr>
            <a:normAutofit/>
          </a:bodyPr>
          <a:lstStyle/>
          <a:p>
            <a:r>
              <a:rPr lang="en-US" dirty="0"/>
              <a:t>Shear Rupture for staggered holes</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115</a:t>
            </a:fld>
            <a:endParaRPr lang="en-US" altLang="en-US"/>
          </a:p>
        </p:txBody>
      </p:sp>
      <p:sp>
        <p:nvSpPr>
          <p:cNvPr id="7" name="Rectangle 30"/>
          <p:cNvSpPr>
            <a:spLocks noChangeArrowheads="1"/>
          </p:cNvSpPr>
          <p:nvPr/>
        </p:nvSpPr>
        <p:spPr bwMode="auto">
          <a:xfrm>
            <a:off x="970653" y="2386880"/>
            <a:ext cx="4214586" cy="2820123"/>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nvGrpSpPr>
          <p:cNvPr id="27" name="Group 39"/>
          <p:cNvGrpSpPr>
            <a:grpSpLocks/>
          </p:cNvGrpSpPr>
          <p:nvPr/>
        </p:nvGrpSpPr>
        <p:grpSpPr bwMode="auto">
          <a:xfrm>
            <a:off x="1942876" y="3590656"/>
            <a:ext cx="2081874" cy="367390"/>
            <a:chOff x="1824" y="1488"/>
            <a:chExt cx="816" cy="144"/>
          </a:xfrm>
        </p:grpSpPr>
        <p:sp>
          <p:nvSpPr>
            <p:cNvPr id="28"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9"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0"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35" name="Group 39"/>
          <p:cNvGrpSpPr>
            <a:grpSpLocks/>
          </p:cNvGrpSpPr>
          <p:nvPr/>
        </p:nvGrpSpPr>
        <p:grpSpPr bwMode="auto">
          <a:xfrm>
            <a:off x="1550988" y="2805073"/>
            <a:ext cx="2081874" cy="367390"/>
            <a:chOff x="1824" y="1488"/>
            <a:chExt cx="816" cy="144"/>
          </a:xfrm>
        </p:grpSpPr>
        <p:sp>
          <p:nvSpPr>
            <p:cNvPr id="36"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7"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8"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39" name="Group 39"/>
          <p:cNvGrpSpPr>
            <a:grpSpLocks/>
          </p:cNvGrpSpPr>
          <p:nvPr/>
        </p:nvGrpSpPr>
        <p:grpSpPr bwMode="auto">
          <a:xfrm>
            <a:off x="1550988" y="4384682"/>
            <a:ext cx="2081874" cy="367390"/>
            <a:chOff x="1824" y="1488"/>
            <a:chExt cx="816" cy="144"/>
          </a:xfrm>
        </p:grpSpPr>
        <p:sp>
          <p:nvSpPr>
            <p:cNvPr id="40"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1"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2"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13" name="Straight Connector 12"/>
          <p:cNvCxnSpPr/>
          <p:nvPr/>
        </p:nvCxnSpPr>
        <p:spPr>
          <a:xfrm>
            <a:off x="3432838" y="2092557"/>
            <a:ext cx="16329" cy="973726"/>
          </a:xfrm>
          <a:prstGeom prst="line">
            <a:avLst/>
          </a:prstGeom>
          <a:ln w="28575">
            <a:prstDash val="dash"/>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3476380" y="4568377"/>
            <a:ext cx="16329" cy="973726"/>
          </a:xfrm>
          <a:prstGeom prst="line">
            <a:avLst/>
          </a:prstGeom>
          <a:ln w="28575">
            <a:prstDash val="dash"/>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2983813" y="3768452"/>
            <a:ext cx="465354" cy="785583"/>
          </a:xfrm>
          <a:prstGeom prst="line">
            <a:avLst/>
          </a:prstGeom>
          <a:ln w="28575">
            <a:prstDash val="dash"/>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H="1">
            <a:off x="2983813" y="3001446"/>
            <a:ext cx="449025" cy="767006"/>
          </a:xfrm>
          <a:prstGeom prst="line">
            <a:avLst/>
          </a:prstGeom>
          <a:ln w="28575">
            <a:prstDash val="dash"/>
          </a:ln>
        </p:spPr>
        <p:style>
          <a:lnRef idx="1">
            <a:schemeClr val="dk1"/>
          </a:lnRef>
          <a:fillRef idx="0">
            <a:schemeClr val="dk1"/>
          </a:fillRef>
          <a:effectRef idx="0">
            <a:schemeClr val="dk1"/>
          </a:effectRef>
          <a:fontRef idx="minor">
            <a:schemeClr val="tx1"/>
          </a:fontRef>
        </p:style>
      </p:cxnSp>
      <p:cxnSp>
        <p:nvCxnSpPr>
          <p:cNvPr id="12" name="Straight Arrow Connector 11"/>
          <p:cNvCxnSpPr/>
          <p:nvPr/>
        </p:nvCxnSpPr>
        <p:spPr>
          <a:xfrm flipV="1">
            <a:off x="609600" y="3776804"/>
            <a:ext cx="0" cy="799925"/>
          </a:xfrm>
          <a:prstGeom prst="straightConnector1">
            <a:avLst/>
          </a:prstGeom>
          <a:ln w="3810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flipH="1">
            <a:off x="161845" y="4568377"/>
            <a:ext cx="15530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161845" y="3768452"/>
            <a:ext cx="15530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161845" y="2988768"/>
            <a:ext cx="15530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609600" y="2968527"/>
            <a:ext cx="0" cy="799925"/>
          </a:xfrm>
          <a:prstGeom prst="straightConnector1">
            <a:avLst/>
          </a:prstGeom>
          <a:ln w="3810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46" name="Straight Arrow Connector 45"/>
          <p:cNvCxnSpPr/>
          <p:nvPr/>
        </p:nvCxnSpPr>
        <p:spPr>
          <a:xfrm>
            <a:off x="2983813" y="6104807"/>
            <a:ext cx="478961" cy="3849"/>
          </a:xfrm>
          <a:prstGeom prst="straightConnector1">
            <a:avLst/>
          </a:prstGeom>
          <a:ln w="3810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3474220" y="4576729"/>
            <a:ext cx="27212" cy="1893975"/>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2952594" y="3796941"/>
            <a:ext cx="31220" cy="2613838"/>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4" name="Content Placeholder 2"/>
          <p:cNvSpPr>
            <a:spLocks noGrp="1"/>
          </p:cNvSpPr>
          <p:nvPr>
            <p:ph idx="1"/>
          </p:nvPr>
        </p:nvSpPr>
        <p:spPr>
          <a:xfrm>
            <a:off x="3092748" y="6148349"/>
            <a:ext cx="4294557" cy="4410891"/>
          </a:xfrm>
        </p:spPr>
        <p:txBody>
          <a:bodyPr/>
          <a:lstStyle/>
          <a:p>
            <a:pPr marL="0" indent="0">
              <a:buNone/>
            </a:pPr>
            <a:r>
              <a:rPr lang="en-US" dirty="0"/>
              <a:t>2”</a:t>
            </a:r>
          </a:p>
        </p:txBody>
      </p:sp>
      <p:sp>
        <p:nvSpPr>
          <p:cNvPr id="55" name="Content Placeholder 2"/>
          <p:cNvSpPr txBox="1">
            <a:spLocks/>
          </p:cNvSpPr>
          <p:nvPr/>
        </p:nvSpPr>
        <p:spPr>
          <a:xfrm>
            <a:off x="183903" y="3969030"/>
            <a:ext cx="4294557"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dirty="0"/>
              <a:t>3”</a:t>
            </a:r>
          </a:p>
        </p:txBody>
      </p:sp>
      <p:sp>
        <p:nvSpPr>
          <p:cNvPr id="56" name="Content Placeholder 2"/>
          <p:cNvSpPr txBox="1">
            <a:spLocks/>
          </p:cNvSpPr>
          <p:nvPr/>
        </p:nvSpPr>
        <p:spPr>
          <a:xfrm>
            <a:off x="183903" y="3130116"/>
            <a:ext cx="4294557"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dirty="0"/>
              <a:t>3”</a:t>
            </a:r>
          </a:p>
        </p:txBody>
      </p:sp>
      <mc:AlternateContent xmlns:mc="http://schemas.openxmlformats.org/markup-compatibility/2006" xmlns:a14="http://schemas.microsoft.com/office/drawing/2010/main">
        <mc:Choice Requires="a14">
          <p:sp>
            <p:nvSpPr>
              <p:cNvPr id="57" name="Content Placeholder 2"/>
              <p:cNvSpPr txBox="1">
                <a:spLocks/>
              </p:cNvSpPr>
              <p:nvPr/>
            </p:nvSpPr>
            <p:spPr>
              <a:xfrm>
                <a:off x="5582271" y="2196973"/>
                <a:ext cx="3552804" cy="4410891"/>
              </a:xfrm>
              <a:prstGeom prst="rect">
                <a:avLst/>
              </a:prstGeom>
              <a:noFill/>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None/>
                </a:pPr>
                <a:endParaRPr lang="en-US" sz="2000" dirty="0"/>
              </a:p>
              <a:p>
                <a:pPr marL="0" indent="0">
                  <a:buNone/>
                </a:pPr>
                <a:r>
                  <a:rPr lang="en-US" sz="2000" dirty="0"/>
                  <a:t>A</a:t>
                </a:r>
                <a:r>
                  <a:rPr lang="en-US" sz="2000" baseline="-25000" dirty="0"/>
                  <a:t>n</a:t>
                </a:r>
                <a:r>
                  <a:rPr lang="en-US" sz="2000" dirty="0"/>
                  <a:t> = A</a:t>
                </a:r>
                <a:r>
                  <a:rPr lang="en-US" sz="2000" baseline="-25000" dirty="0"/>
                  <a:t>g</a:t>
                </a:r>
                <a:r>
                  <a:rPr lang="en-US" sz="2000" dirty="0"/>
                  <a:t> - ∑A</a:t>
                </a:r>
                <a:r>
                  <a:rPr lang="en-US" sz="2000" baseline="-25000" dirty="0"/>
                  <a:t>h</a:t>
                </a:r>
                <a:r>
                  <a:rPr lang="en-US" sz="2000" dirty="0"/>
                  <a:t> + ∑stagger</a:t>
                </a:r>
              </a:p>
              <a:p>
                <a:pPr marL="0" indent="0">
                  <a:buNone/>
                </a:pPr>
                <a:endParaRPr lang="en-US" sz="2000" dirty="0"/>
              </a:p>
              <a:p>
                <a:pPr marL="0" indent="0">
                  <a:buNone/>
                </a:pPr>
                <a:r>
                  <a:rPr lang="en-US" sz="2000" dirty="0"/>
                  <a:t>    = 4.5 in</a:t>
                </a:r>
                <a:r>
                  <a:rPr lang="en-US" sz="2000" baseline="30000" dirty="0"/>
                  <a:t>2 </a:t>
                </a:r>
                <a:r>
                  <a:rPr lang="en-US" sz="2000" dirty="0"/>
                  <a:t>- 1</a:t>
                </a:r>
                <a14:m>
                  <m:oMath xmlns:m="http://schemas.openxmlformats.org/officeDocument/2006/math">
                    <m:r>
                      <a:rPr lang="en-US" sz="2000" b="0" i="1" smtClean="0">
                        <a:latin typeface="Cambria Math" panose="02040503050406030204" pitchFamily="18" charset="0"/>
                      </a:rPr>
                      <m:t> </m:t>
                    </m:r>
                    <m:f>
                      <m:fPr>
                        <m:type m:val="skw"/>
                        <m:ctrlPr>
                          <a:rPr lang="en-US" sz="2000" b="0" i="1" smtClean="0">
                            <a:latin typeface="Cambria Math" panose="02040503050406030204" pitchFamily="18" charset="0"/>
                          </a:rPr>
                        </m:ctrlPr>
                      </m:fPr>
                      <m:num>
                        <m:r>
                          <a:rPr lang="en-US" sz="2000" b="0" i="1" smtClean="0">
                            <a:latin typeface="Cambria Math" panose="02040503050406030204" pitchFamily="18" charset="0"/>
                          </a:rPr>
                          <m:t>3</m:t>
                        </m:r>
                      </m:num>
                      <m:den>
                        <m:r>
                          <a:rPr lang="en-US" sz="2000" b="0" i="1" smtClean="0">
                            <a:latin typeface="Cambria Math" panose="02040503050406030204" pitchFamily="18" charset="0"/>
                          </a:rPr>
                          <m:t>16</m:t>
                        </m:r>
                      </m:den>
                    </m:f>
                  </m:oMath>
                </a14:m>
                <a:r>
                  <a:rPr lang="en-US" sz="2000" dirty="0"/>
                  <a:t> in</a:t>
                </a:r>
                <a:r>
                  <a:rPr lang="en-US" sz="2000" baseline="30000" dirty="0"/>
                  <a:t>2 </a:t>
                </a:r>
                <a:r>
                  <a:rPr lang="en-US" sz="2000" dirty="0"/>
                  <a:t>+0.33 in</a:t>
                </a:r>
                <a:r>
                  <a:rPr lang="en-US" sz="2000" baseline="30000" dirty="0"/>
                  <a:t>2</a:t>
                </a:r>
              </a:p>
              <a:p>
                <a:pPr marL="0" indent="0">
                  <a:buNone/>
                </a:pPr>
                <a:r>
                  <a:rPr lang="en-US" dirty="0"/>
                  <a:t>   </a:t>
                </a:r>
                <a:r>
                  <a:rPr lang="en-US" sz="2000" dirty="0"/>
                  <a:t>= 3.65 in</a:t>
                </a:r>
                <a:r>
                  <a:rPr lang="en-US" sz="2000" baseline="30000" dirty="0"/>
                  <a:t>2</a:t>
                </a:r>
              </a:p>
              <a:p>
                <a:pPr marL="0" indent="0">
                  <a:buNone/>
                </a:pPr>
                <a:endParaRPr lang="en-US" dirty="0"/>
              </a:p>
            </p:txBody>
          </p:sp>
        </mc:Choice>
        <mc:Fallback xmlns="">
          <p:sp>
            <p:nvSpPr>
              <p:cNvPr id="57" name="Content Placeholder 2"/>
              <p:cNvSpPr txBox="1">
                <a:spLocks noRot="1" noChangeAspect="1" noMove="1" noResize="1" noEditPoints="1" noAdjustHandles="1" noChangeArrowheads="1" noChangeShapeType="1" noTextEdit="1"/>
              </p:cNvSpPr>
              <p:nvPr/>
            </p:nvSpPr>
            <p:spPr>
              <a:xfrm>
                <a:off x="5582271" y="2196973"/>
                <a:ext cx="3552804" cy="4410891"/>
              </a:xfrm>
              <a:prstGeom prst="rect">
                <a:avLst/>
              </a:prstGeom>
              <a:blipFill>
                <a:blip r:embed="rId6"/>
                <a:stretch>
                  <a:fillRect l="-3087"/>
                </a:stretch>
              </a:blipFill>
            </p:spPr>
            <p:txBody>
              <a:bodyPr/>
              <a:lstStyle/>
              <a:p>
                <a:r>
                  <a:rPr lang="en-US">
                    <a:noFill/>
                  </a:rPr>
                  <a:t> </a:t>
                </a:r>
              </a:p>
            </p:txBody>
          </p:sp>
        </mc:Fallback>
      </mc:AlternateContent>
      <p:sp>
        <p:nvSpPr>
          <p:cNvPr id="58" name="Right Arrow 57"/>
          <p:cNvSpPr/>
          <p:nvPr/>
        </p:nvSpPr>
        <p:spPr>
          <a:xfrm>
            <a:off x="4360920" y="3559036"/>
            <a:ext cx="1177446" cy="475810"/>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Connector 48"/>
          <p:cNvCxnSpPr/>
          <p:nvPr/>
        </p:nvCxnSpPr>
        <p:spPr>
          <a:xfrm flipH="1">
            <a:off x="161845" y="2386880"/>
            <a:ext cx="15530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V="1">
            <a:off x="609600" y="2372539"/>
            <a:ext cx="0" cy="628907"/>
          </a:xfrm>
          <a:prstGeom prst="straightConnector1">
            <a:avLst/>
          </a:prstGeom>
          <a:ln w="3810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p:cNvCxnSpPr/>
          <p:nvPr/>
        </p:nvCxnSpPr>
        <p:spPr>
          <a:xfrm flipV="1">
            <a:off x="609600" y="4576729"/>
            <a:ext cx="0" cy="628907"/>
          </a:xfrm>
          <a:prstGeom prst="straightConnector1">
            <a:avLst/>
          </a:prstGeom>
          <a:ln w="38100">
            <a:solidFill>
              <a:schemeClr val="tx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H="1">
            <a:off x="161845" y="5205636"/>
            <a:ext cx="1553028"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3" name="Content Placeholder 2"/>
          <p:cNvSpPr txBox="1">
            <a:spLocks/>
          </p:cNvSpPr>
          <p:nvPr/>
        </p:nvSpPr>
        <p:spPr>
          <a:xfrm>
            <a:off x="22458" y="2454285"/>
            <a:ext cx="4294557"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dirty="0"/>
              <a:t>1.5”</a:t>
            </a:r>
          </a:p>
        </p:txBody>
      </p:sp>
      <p:sp>
        <p:nvSpPr>
          <p:cNvPr id="59" name="Content Placeholder 2"/>
          <p:cNvSpPr txBox="1">
            <a:spLocks/>
          </p:cNvSpPr>
          <p:nvPr/>
        </p:nvSpPr>
        <p:spPr>
          <a:xfrm>
            <a:off x="22458" y="4734699"/>
            <a:ext cx="4294557"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dirty="0"/>
              <a:t>1.5”</a:t>
            </a:r>
          </a:p>
        </p:txBody>
      </p:sp>
    </p:spTree>
    <p:extLst>
      <p:ext uri="{BB962C8B-B14F-4D97-AF65-F5344CB8AC3E}">
        <p14:creationId xmlns:p14="http://schemas.microsoft.com/office/powerpoint/2010/main" val="366352231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Shear Rupture for staggered holes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116</a:t>
            </a:fld>
            <a:endParaRPr lang="en-US" altLang="en-US"/>
          </a:p>
        </p:txBody>
      </p:sp>
      <p:pic>
        <p:nvPicPr>
          <p:cNvPr id="10" name="Picture 9" descr="A picture containing camera, gear&#10;&#10;Description automatically generated">
            <a:extLst>
              <a:ext uri="{FF2B5EF4-FFF2-40B4-BE49-F238E27FC236}">
                <a16:creationId xmlns:a16="http://schemas.microsoft.com/office/drawing/2014/main" id="{A52CF210-E236-4F8A-8B02-126D41D414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917" y="1776549"/>
            <a:ext cx="7041233" cy="4694155"/>
          </a:xfrm>
          <a:prstGeom prst="rect">
            <a:avLst/>
          </a:prstGeom>
        </p:spPr>
      </p:pic>
    </p:spTree>
    <p:extLst>
      <p:ext uri="{BB962C8B-B14F-4D97-AF65-F5344CB8AC3E}">
        <p14:creationId xmlns:p14="http://schemas.microsoft.com/office/powerpoint/2010/main" val="77501828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6737" t="57776"/>
          <a:stretch/>
        </p:blipFill>
        <p:spPr>
          <a:xfrm>
            <a:off x="4650012" y="3625274"/>
            <a:ext cx="4208238" cy="3119750"/>
          </a:xfrm>
          <a:prstGeom prst="rect">
            <a:avLst/>
          </a:prstGeom>
        </p:spPr>
      </p:pic>
      <p:sp>
        <p:nvSpPr>
          <p:cNvPr id="2" name="Title 1"/>
          <p:cNvSpPr>
            <a:spLocks noGrp="1"/>
          </p:cNvSpPr>
          <p:nvPr>
            <p:ph type="title"/>
          </p:nvPr>
        </p:nvSpPr>
        <p:spPr>
          <a:xfrm>
            <a:off x="768096" y="836023"/>
            <a:ext cx="8090154" cy="940526"/>
          </a:xfrm>
        </p:spPr>
        <p:txBody>
          <a:bodyPr>
            <a:normAutofit/>
          </a:bodyPr>
          <a:lstStyle/>
          <a:p>
            <a:r>
              <a:rPr lang="en-US" dirty="0"/>
              <a:t>Prying</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117</a:t>
            </a:fld>
            <a:endParaRPr lang="en-US" altLang="en-US"/>
          </a:p>
        </p:txBody>
      </p:sp>
      <p:sp>
        <p:nvSpPr>
          <p:cNvPr id="4" name="Content Placeholder 3"/>
          <p:cNvSpPr>
            <a:spLocks noGrp="1"/>
          </p:cNvSpPr>
          <p:nvPr>
            <p:ph idx="1"/>
          </p:nvPr>
        </p:nvSpPr>
        <p:spPr>
          <a:xfrm>
            <a:off x="768097" y="1724301"/>
            <a:ext cx="4050646" cy="4410891"/>
          </a:xfrm>
        </p:spPr>
        <p:txBody>
          <a:bodyPr>
            <a:normAutofit/>
          </a:bodyPr>
          <a:lstStyle/>
          <a:p>
            <a:r>
              <a:rPr lang="en-US" dirty="0"/>
              <a:t>Phenomenon (in bolted construction only, and only in connections with tensile bolt forces) where the deformation of a connecting element under a tensile force increases the tensile force in the bolt above that due to direct tensile force alone.</a:t>
            </a:r>
          </a:p>
        </p:txBody>
      </p:sp>
      <p:sp>
        <p:nvSpPr>
          <p:cNvPr id="7" name="Content Placeholder 3"/>
          <p:cNvSpPr txBox="1">
            <a:spLocks/>
          </p:cNvSpPr>
          <p:nvPr/>
        </p:nvSpPr>
        <p:spPr>
          <a:xfrm>
            <a:off x="768096" y="1898469"/>
            <a:ext cx="7290055"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endParaRPr lang="en-US" dirty="0"/>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6737" t="4560" b="58586"/>
          <a:stretch/>
        </p:blipFill>
        <p:spPr>
          <a:xfrm>
            <a:off x="4630500" y="580336"/>
            <a:ext cx="4396481" cy="2844800"/>
          </a:xfrm>
          <a:prstGeom prst="rect">
            <a:avLst/>
          </a:prstGeom>
        </p:spPr>
      </p:pic>
    </p:spTree>
    <p:extLst>
      <p:ext uri="{BB962C8B-B14F-4D97-AF65-F5344CB8AC3E}">
        <p14:creationId xmlns:p14="http://schemas.microsoft.com/office/powerpoint/2010/main" val="401637831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7734" y="413575"/>
            <a:ext cx="6620515" cy="6331450"/>
          </a:xfrm>
          <a:prstGeom prst="rect">
            <a:avLst/>
          </a:prstGeom>
        </p:spPr>
      </p:pic>
      <p:sp>
        <p:nvSpPr>
          <p:cNvPr id="2" name="Title 1"/>
          <p:cNvSpPr>
            <a:spLocks noGrp="1"/>
          </p:cNvSpPr>
          <p:nvPr>
            <p:ph type="title"/>
          </p:nvPr>
        </p:nvSpPr>
        <p:spPr>
          <a:xfrm>
            <a:off x="768096" y="836023"/>
            <a:ext cx="8090154" cy="940526"/>
          </a:xfrm>
        </p:spPr>
        <p:txBody>
          <a:bodyPr>
            <a:normAutofit/>
          </a:bodyPr>
          <a:lstStyle/>
          <a:p>
            <a:r>
              <a:rPr lang="en-US" dirty="0"/>
              <a:t>Prying</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118</a:t>
            </a:fld>
            <a:endParaRPr lang="en-US" altLang="en-US"/>
          </a:p>
        </p:txBody>
      </p:sp>
    </p:spTree>
    <p:extLst>
      <p:ext uri="{BB962C8B-B14F-4D97-AF65-F5344CB8AC3E}">
        <p14:creationId xmlns:p14="http://schemas.microsoft.com/office/powerpoint/2010/main" val="130668851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8090154" cy="940526"/>
          </a:xfrm>
        </p:spPr>
        <p:txBody>
          <a:bodyPr>
            <a:normAutofit/>
          </a:bodyPr>
          <a:lstStyle/>
          <a:p>
            <a:r>
              <a:rPr lang="en-US" dirty="0"/>
              <a:t>Prying</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119</a:t>
            </a:fld>
            <a:endParaRPr lang="en-US" altLang="en-US"/>
          </a:p>
        </p:txBody>
      </p:sp>
      <p:sp>
        <p:nvSpPr>
          <p:cNvPr id="4" name="Content Placeholder 3"/>
          <p:cNvSpPr>
            <a:spLocks noGrp="1"/>
          </p:cNvSpPr>
          <p:nvPr>
            <p:ph idx="1"/>
          </p:nvPr>
        </p:nvSpPr>
        <p:spPr>
          <a:xfrm>
            <a:off x="768096" y="1724301"/>
            <a:ext cx="7290055" cy="4410891"/>
          </a:xfrm>
        </p:spPr>
        <p:txBody>
          <a:bodyPr>
            <a:normAutofit/>
          </a:bodyPr>
          <a:lstStyle/>
          <a:p>
            <a:r>
              <a:rPr lang="en-US" dirty="0"/>
              <a:t>The required thickness to eliminate prying action, </a:t>
            </a:r>
            <a:r>
              <a:rPr lang="en-US" i="1" dirty="0" err="1"/>
              <a:t>t</a:t>
            </a:r>
            <a:r>
              <a:rPr lang="en-US" i="1" baseline="-25000" dirty="0" err="1"/>
              <a:t>np</a:t>
            </a:r>
            <a:r>
              <a:rPr lang="en-US" dirty="0"/>
              <a: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4779" y="2076880"/>
            <a:ext cx="4088948" cy="1134354"/>
          </a:xfrm>
          <a:prstGeom prst="rect">
            <a:avLst/>
          </a:prstGeom>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b="8599"/>
          <a:stretch/>
        </p:blipFill>
        <p:spPr>
          <a:xfrm>
            <a:off x="518936" y="3153178"/>
            <a:ext cx="7730317" cy="3646766"/>
          </a:xfrm>
          <a:prstGeom prst="rect">
            <a:avLst/>
          </a:prstGeom>
        </p:spPr>
      </p:pic>
    </p:spTree>
    <p:extLst>
      <p:ext uri="{BB962C8B-B14F-4D97-AF65-F5344CB8AC3E}">
        <p14:creationId xmlns:p14="http://schemas.microsoft.com/office/powerpoint/2010/main" val="3745953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Supporting vs supported member</a:t>
            </a:r>
          </a:p>
        </p:txBody>
      </p:sp>
      <p:sp>
        <p:nvSpPr>
          <p:cNvPr id="3" name="Content Placeholder 2"/>
          <p:cNvSpPr>
            <a:spLocks noGrp="1"/>
          </p:cNvSpPr>
          <p:nvPr>
            <p:ph idx="1"/>
          </p:nvPr>
        </p:nvSpPr>
        <p:spPr>
          <a:xfrm>
            <a:off x="768096" y="1898469"/>
            <a:ext cx="3487815" cy="4410891"/>
          </a:xfrm>
        </p:spPr>
        <p:txBody>
          <a:bodyPr>
            <a:normAutofit/>
          </a:bodyPr>
          <a:lstStyle/>
          <a:p>
            <a:pPr marL="0" indent="0">
              <a:buNone/>
            </a:pPr>
            <a:r>
              <a:rPr lang="en-US" dirty="0"/>
              <a:t>When considering a beam connecting to a column or a beam to girder, the “</a:t>
            </a:r>
            <a:r>
              <a:rPr lang="en-US" b="1" dirty="0">
                <a:solidFill>
                  <a:srgbClr val="C00000"/>
                </a:solidFill>
              </a:rPr>
              <a:t>supported member</a:t>
            </a:r>
            <a:r>
              <a:rPr lang="en-US" dirty="0"/>
              <a:t>” is the beam which frames into the column or girder. </a:t>
            </a:r>
          </a:p>
          <a:p>
            <a:pPr marL="0" indent="0">
              <a:buNone/>
            </a:pPr>
            <a:r>
              <a:rPr lang="en-US" dirty="0"/>
              <a:t>The beam transfers the load to the column or girder (called the “</a:t>
            </a:r>
            <a:r>
              <a:rPr lang="en-US" b="1" dirty="0">
                <a:solidFill>
                  <a:srgbClr val="C00000"/>
                </a:solidFill>
              </a:rPr>
              <a:t>supporting member</a:t>
            </a:r>
            <a:r>
              <a:rPr lang="en-US" dirty="0"/>
              <a:t>”) through the connection.</a:t>
            </a:r>
          </a:p>
          <a:p>
            <a:endParaRPr lang="en-US" dirty="0"/>
          </a:p>
          <a:p>
            <a:endParaRPr lang="en-US" dirty="0"/>
          </a:p>
          <a:p>
            <a:endParaRPr lang="en-US" dirty="0"/>
          </a:p>
          <a:p>
            <a:pPr marL="0" indent="0">
              <a:buNone/>
            </a:pPr>
            <a:endParaRPr lang="en-US" dirty="0"/>
          </a:p>
          <a:p>
            <a:pPr marL="0" indent="0">
              <a:buNone/>
            </a:pP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3463" y="2379197"/>
            <a:ext cx="4549336" cy="3412002"/>
          </a:xfrm>
          <a:prstGeom prst="rect">
            <a:avLst/>
          </a:prstGeom>
        </p:spPr>
      </p:pic>
      <p:sp>
        <p:nvSpPr>
          <p:cNvPr id="5" name="Slide Number Placeholder 4"/>
          <p:cNvSpPr>
            <a:spLocks noGrp="1"/>
          </p:cNvSpPr>
          <p:nvPr>
            <p:ph type="sldNum" sz="quarter" idx="12"/>
          </p:nvPr>
        </p:nvSpPr>
        <p:spPr/>
        <p:txBody>
          <a:bodyPr/>
          <a:lstStyle/>
          <a:p>
            <a:fld id="{9DBAC5ED-916B-4A4B-9960-52DDD2B57D0D}" type="slidenum">
              <a:rPr lang="en-US" altLang="en-US" smtClean="0"/>
              <a:pPr/>
              <a:t>12</a:t>
            </a:fld>
            <a:endParaRPr lang="en-US" altLang="en-US"/>
          </a:p>
        </p:txBody>
      </p:sp>
    </p:spTree>
    <p:extLst>
      <p:ext uri="{BB962C8B-B14F-4D97-AF65-F5344CB8AC3E}">
        <p14:creationId xmlns:p14="http://schemas.microsoft.com/office/powerpoint/2010/main" val="222595046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8090154" cy="940526"/>
          </a:xfrm>
        </p:spPr>
        <p:txBody>
          <a:bodyPr>
            <a:normAutofit/>
          </a:bodyPr>
          <a:lstStyle/>
          <a:p>
            <a:r>
              <a:rPr lang="en-US" dirty="0"/>
              <a:t>Prying</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120</a:t>
            </a:fld>
            <a:endParaRPr lang="en-US" altLang="en-US"/>
          </a:p>
        </p:txBody>
      </p:sp>
      <p:sp>
        <p:nvSpPr>
          <p:cNvPr id="4" name="Content Placeholder 3"/>
          <p:cNvSpPr>
            <a:spLocks noGrp="1"/>
          </p:cNvSpPr>
          <p:nvPr>
            <p:ph idx="1"/>
          </p:nvPr>
        </p:nvSpPr>
        <p:spPr>
          <a:xfrm>
            <a:off x="768096" y="1724301"/>
            <a:ext cx="8090154" cy="4410891"/>
          </a:xfrm>
        </p:spPr>
        <p:txBody>
          <a:bodyPr>
            <a:normAutofit/>
          </a:bodyPr>
          <a:lstStyle/>
          <a:p>
            <a:r>
              <a:rPr lang="en-US" dirty="0"/>
              <a:t>When required thickness is reasonable, no further check of prying action is necessary.</a:t>
            </a:r>
          </a:p>
          <a:p>
            <a:r>
              <a:rPr lang="en-US" dirty="0"/>
              <a:t>The thickness required to ensure an acceptable combination of fitting strength and stiffness and bolt strength: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9090" y="3538109"/>
            <a:ext cx="6061496" cy="1304823"/>
          </a:xfrm>
          <a:prstGeom prst="rect">
            <a:avLst/>
          </a:prstGeom>
        </p:spPr>
      </p:pic>
    </p:spTree>
    <p:extLst>
      <p:ext uri="{BB962C8B-B14F-4D97-AF65-F5344CB8AC3E}">
        <p14:creationId xmlns:p14="http://schemas.microsoft.com/office/powerpoint/2010/main" val="220450596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058" r="1522"/>
          <a:stretch/>
        </p:blipFill>
        <p:spPr>
          <a:xfrm>
            <a:off x="203199" y="3256845"/>
            <a:ext cx="8774206" cy="2850444"/>
          </a:xfrm>
          <a:prstGeom prst="rect">
            <a:avLst/>
          </a:prstGeom>
        </p:spPr>
      </p:pic>
      <p:sp>
        <p:nvSpPr>
          <p:cNvPr id="2" name="Title 1"/>
          <p:cNvSpPr>
            <a:spLocks noGrp="1"/>
          </p:cNvSpPr>
          <p:nvPr>
            <p:ph type="title"/>
          </p:nvPr>
        </p:nvSpPr>
        <p:spPr>
          <a:xfrm>
            <a:off x="768096" y="836023"/>
            <a:ext cx="8090154" cy="940526"/>
          </a:xfrm>
        </p:spPr>
        <p:txBody>
          <a:bodyPr>
            <a:normAutofit/>
          </a:bodyPr>
          <a:lstStyle/>
          <a:p>
            <a:r>
              <a:rPr lang="en-US" dirty="0"/>
              <a:t>Prying</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121</a:t>
            </a:fld>
            <a:endParaRPr lang="en-US" altLang="en-US"/>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67903" y="1917661"/>
            <a:ext cx="6221118" cy="1339184"/>
          </a:xfrm>
          <a:prstGeom prst="rect">
            <a:avLst/>
          </a:prstGeom>
        </p:spPr>
      </p:pic>
    </p:spTree>
    <p:extLst>
      <p:ext uri="{BB962C8B-B14F-4D97-AF65-F5344CB8AC3E}">
        <p14:creationId xmlns:p14="http://schemas.microsoft.com/office/powerpoint/2010/main" val="100150785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8090154" cy="940526"/>
          </a:xfrm>
        </p:spPr>
        <p:txBody>
          <a:bodyPr>
            <a:normAutofit/>
          </a:bodyPr>
          <a:lstStyle/>
          <a:p>
            <a:r>
              <a:rPr lang="en-US" dirty="0"/>
              <a:t>Prying</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122</a:t>
            </a:fld>
            <a:endParaRPr lang="en-US" alt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569" y="2247596"/>
            <a:ext cx="8925746" cy="3701647"/>
          </a:xfrm>
          <a:prstGeom prst="rect">
            <a:avLst/>
          </a:prstGeom>
        </p:spPr>
      </p:pic>
    </p:spTree>
    <p:extLst>
      <p:ext uri="{BB962C8B-B14F-4D97-AF65-F5344CB8AC3E}">
        <p14:creationId xmlns:p14="http://schemas.microsoft.com/office/powerpoint/2010/main" val="3080597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Limit states</a:t>
            </a:r>
          </a:p>
        </p:txBody>
      </p:sp>
      <p:sp>
        <p:nvSpPr>
          <p:cNvPr id="3" name="Content Placeholder 2"/>
          <p:cNvSpPr>
            <a:spLocks noGrp="1"/>
          </p:cNvSpPr>
          <p:nvPr>
            <p:ph idx="1"/>
          </p:nvPr>
        </p:nvSpPr>
        <p:spPr/>
        <p:txBody>
          <a:bodyPr>
            <a:normAutofit/>
          </a:bodyPr>
          <a:lstStyle/>
          <a:p>
            <a:r>
              <a:rPr lang="en-US" dirty="0"/>
              <a:t>Limit State is a condition in which a structure or component becomes unfit for service and is judged either to have </a:t>
            </a:r>
            <a:r>
              <a:rPr lang="en-US" u="sng" dirty="0"/>
              <a:t>reached its ultimate load-carrying capacity</a:t>
            </a:r>
            <a:r>
              <a:rPr lang="en-US" dirty="0"/>
              <a:t> (</a:t>
            </a:r>
            <a:r>
              <a:rPr lang="en-US" b="1" dirty="0">
                <a:solidFill>
                  <a:srgbClr val="C00000"/>
                </a:solidFill>
              </a:rPr>
              <a:t>strength limit state</a:t>
            </a:r>
            <a:r>
              <a:rPr lang="en-US" b="1" dirty="0"/>
              <a:t>)</a:t>
            </a:r>
            <a:r>
              <a:rPr lang="en-US" b="1" dirty="0">
                <a:solidFill>
                  <a:srgbClr val="C00000"/>
                </a:solidFill>
              </a:rPr>
              <a:t> </a:t>
            </a:r>
            <a:r>
              <a:rPr lang="en-US" dirty="0"/>
              <a:t>or to be </a:t>
            </a:r>
            <a:r>
              <a:rPr lang="en-US" u="sng" dirty="0"/>
              <a:t>no longer useful for its intended function</a:t>
            </a:r>
            <a:r>
              <a:rPr lang="en-US" dirty="0"/>
              <a:t> (</a:t>
            </a:r>
            <a:r>
              <a:rPr lang="en-US" b="1" dirty="0">
                <a:solidFill>
                  <a:srgbClr val="C00000"/>
                </a:solidFill>
              </a:rPr>
              <a:t>serviceability limit state</a:t>
            </a:r>
            <a:r>
              <a:rPr lang="en-US" dirty="0"/>
              <a:t>).</a:t>
            </a:r>
          </a:p>
          <a:p>
            <a:r>
              <a:rPr lang="en-US" dirty="0"/>
              <a:t>Connections may have several limit states that must be considered for design.</a:t>
            </a:r>
          </a:p>
          <a:p>
            <a:r>
              <a:rPr lang="en-US" dirty="0"/>
              <a:t>The controlling strength limit state is the condition with the </a:t>
            </a:r>
            <a:r>
              <a:rPr lang="en-US" i="1" dirty="0"/>
              <a:t>lowest</a:t>
            </a:r>
            <a:r>
              <a:rPr lang="en-US" dirty="0"/>
              <a:t> resistance to the given design load. </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13</a:t>
            </a:fld>
            <a:endParaRPr lang="en-US" altLang="en-US"/>
          </a:p>
        </p:txBody>
      </p:sp>
    </p:spTree>
    <p:extLst>
      <p:ext uri="{BB962C8B-B14F-4D97-AF65-F5344CB8AC3E}">
        <p14:creationId xmlns:p14="http://schemas.microsoft.com/office/powerpoint/2010/main" val="2594374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Limit states</a:t>
            </a:r>
          </a:p>
        </p:txBody>
      </p:sp>
      <p:sp>
        <p:nvSpPr>
          <p:cNvPr id="3" name="Content Placeholder 2"/>
          <p:cNvSpPr>
            <a:spLocks noGrp="1"/>
          </p:cNvSpPr>
          <p:nvPr>
            <p:ph idx="1"/>
          </p:nvPr>
        </p:nvSpPr>
        <p:spPr/>
        <p:txBody>
          <a:bodyPr>
            <a:normAutofit/>
          </a:bodyPr>
          <a:lstStyle/>
          <a:p>
            <a:r>
              <a:rPr lang="en-US" dirty="0"/>
              <a:t>Limit states can occur in:</a:t>
            </a:r>
          </a:p>
          <a:p>
            <a:r>
              <a:rPr lang="en-US" dirty="0"/>
              <a:t>- Fasteners (bolts or welds)</a:t>
            </a:r>
          </a:p>
          <a:p>
            <a:r>
              <a:rPr lang="en-US" dirty="0"/>
              <a:t>- Connecting elements (plates or tees)</a:t>
            </a:r>
          </a:p>
          <a:p>
            <a:r>
              <a:rPr lang="en-US" dirty="0"/>
              <a:t>- Supporting or supported members</a:t>
            </a:r>
          </a:p>
          <a:p>
            <a:endParaRPr lang="en-US" dirty="0"/>
          </a:p>
          <a:p>
            <a:r>
              <a:rPr lang="en-US" dirty="0"/>
              <a:t>Connections are typically proportioned based on strength requirements and then checked for serviceability (i.e. – ductility) as necessary.</a:t>
            </a:r>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14</a:t>
            </a:fld>
            <a:endParaRPr lang="en-US" altLang="en-US"/>
          </a:p>
        </p:txBody>
      </p:sp>
    </p:spTree>
    <p:extLst>
      <p:ext uri="{BB962C8B-B14F-4D97-AF65-F5344CB8AC3E}">
        <p14:creationId xmlns:p14="http://schemas.microsoft.com/office/powerpoint/2010/main" val="3538437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Limit states</a:t>
            </a:r>
          </a:p>
        </p:txBody>
      </p:sp>
      <p:sp>
        <p:nvSpPr>
          <p:cNvPr id="3" name="Content Placeholder 2"/>
          <p:cNvSpPr>
            <a:spLocks noGrp="1"/>
          </p:cNvSpPr>
          <p:nvPr>
            <p:ph idx="1"/>
          </p:nvPr>
        </p:nvSpPr>
        <p:spPr/>
        <p:txBody>
          <a:bodyPr>
            <a:normAutofit/>
          </a:bodyPr>
          <a:lstStyle/>
          <a:p>
            <a:r>
              <a:rPr lang="en-US" dirty="0"/>
              <a:t>Limit states will be presented using the Load and Resistance Factor Design (LRFD) approach per ANSI/AISC 360-16 </a:t>
            </a:r>
            <a:r>
              <a:rPr lang="en-US" i="1" dirty="0"/>
              <a:t>Specification for Structural Steel Buildings </a:t>
            </a:r>
            <a:r>
              <a:rPr lang="en-US" dirty="0"/>
              <a:t>(AISC 360-16).</a:t>
            </a:r>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15</a:t>
            </a:fld>
            <a:endParaRPr lang="en-US" altLang="en-US"/>
          </a:p>
        </p:txBody>
      </p:sp>
    </p:spTree>
    <p:extLst>
      <p:ext uri="{BB962C8B-B14F-4D97-AF65-F5344CB8AC3E}">
        <p14:creationId xmlns:p14="http://schemas.microsoft.com/office/powerpoint/2010/main" val="1771068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994904" cy="940526"/>
          </a:xfrm>
        </p:spPr>
        <p:txBody>
          <a:bodyPr>
            <a:normAutofit fontScale="90000"/>
          </a:bodyPr>
          <a:lstStyle/>
          <a:p>
            <a:r>
              <a:rPr lang="en-US" dirty="0"/>
              <a:t>Load and resistance factor Design (LRFD)</a:t>
            </a:r>
          </a:p>
        </p:txBody>
      </p:sp>
      <p:sp>
        <p:nvSpPr>
          <p:cNvPr id="3" name="Content Placeholder 2"/>
          <p:cNvSpPr>
            <a:spLocks noGrp="1"/>
          </p:cNvSpPr>
          <p:nvPr>
            <p:ph idx="1"/>
          </p:nvPr>
        </p:nvSpPr>
        <p:spPr>
          <a:xfrm>
            <a:off x="768095" y="1898469"/>
            <a:ext cx="7820733" cy="4959531"/>
          </a:xfrm>
        </p:spPr>
        <p:txBody>
          <a:bodyPr>
            <a:normAutofit/>
          </a:bodyPr>
          <a:lstStyle/>
          <a:p>
            <a:endParaRPr lang="en-US" dirty="0"/>
          </a:p>
          <a:p>
            <a:endParaRPr lang="en-US" dirty="0"/>
          </a:p>
          <a:p>
            <a:endParaRPr lang="en-US" dirty="0"/>
          </a:p>
          <a:p>
            <a:endParaRPr lang="en-US" dirty="0"/>
          </a:p>
          <a:p>
            <a:endParaRPr lang="en-US" dirty="0"/>
          </a:p>
          <a:p>
            <a:endParaRPr lang="en-US" dirty="0"/>
          </a:p>
          <a:p>
            <a:endParaRPr lang="en-US" sz="2000" i="1" dirty="0"/>
          </a:p>
          <a:p>
            <a:r>
              <a:rPr lang="en-US" sz="2000" i="1" dirty="0"/>
              <a:t>The required strength of the connections shall be determined by structural analysis for the specified design loads, consistent with the type of construction specified, or shall be a proportion of the required strength of the connected members when so specified herein. (Section J1.1, AISC 360-16)</a:t>
            </a:r>
            <a:endParaRPr lang="en-US" sz="2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947862"/>
            <a:ext cx="8229600" cy="2962275"/>
          </a:xfrm>
          <a:prstGeom prst="rect">
            <a:avLst/>
          </a:prstGeom>
        </p:spPr>
      </p:pic>
      <p:sp>
        <p:nvSpPr>
          <p:cNvPr id="5" name="Slide Number Placeholder 4"/>
          <p:cNvSpPr>
            <a:spLocks noGrp="1"/>
          </p:cNvSpPr>
          <p:nvPr>
            <p:ph type="sldNum" sz="quarter" idx="12"/>
          </p:nvPr>
        </p:nvSpPr>
        <p:spPr/>
        <p:txBody>
          <a:bodyPr/>
          <a:lstStyle/>
          <a:p>
            <a:fld id="{9DBAC5ED-916B-4A4B-9960-52DDD2B57D0D}" type="slidenum">
              <a:rPr lang="en-US" altLang="en-US" smtClean="0"/>
              <a:pPr/>
              <a:t>16</a:t>
            </a:fld>
            <a:endParaRPr lang="en-US" altLang="en-US"/>
          </a:p>
        </p:txBody>
      </p:sp>
    </p:spTree>
    <p:extLst>
      <p:ext uri="{BB962C8B-B14F-4D97-AF65-F5344CB8AC3E}">
        <p14:creationId xmlns:p14="http://schemas.microsoft.com/office/powerpoint/2010/main" val="31344741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Connection Ductility</a:t>
            </a:r>
          </a:p>
        </p:txBody>
      </p:sp>
      <p:sp>
        <p:nvSpPr>
          <p:cNvPr id="3" name="Content Placeholder 2"/>
          <p:cNvSpPr>
            <a:spLocks noGrp="1"/>
          </p:cNvSpPr>
          <p:nvPr>
            <p:ph idx="1"/>
          </p:nvPr>
        </p:nvSpPr>
        <p:spPr/>
        <p:txBody>
          <a:bodyPr>
            <a:normAutofit/>
          </a:bodyPr>
          <a:lstStyle/>
          <a:p>
            <a:pPr marL="0" indent="0">
              <a:buNone/>
            </a:pPr>
            <a:r>
              <a:rPr lang="en-US" dirty="0"/>
              <a:t>Connection ductility means that the connection is able to achieve the expected deformations without significant loss of strength.</a:t>
            </a:r>
          </a:p>
          <a:p>
            <a:pPr marL="0" indent="0">
              <a:buNone/>
            </a:pPr>
            <a:r>
              <a:rPr lang="en-US" dirty="0"/>
              <a:t>These connection deformations can be achieved through:</a:t>
            </a:r>
          </a:p>
          <a:p>
            <a:pPr marL="0" indent="0">
              <a:spcBef>
                <a:spcPts val="0"/>
              </a:spcBef>
              <a:buNone/>
            </a:pPr>
            <a:r>
              <a:rPr lang="en-US" dirty="0"/>
              <a:t>    -  Connection flexural yielding</a:t>
            </a:r>
          </a:p>
          <a:p>
            <a:pPr marL="0" indent="0">
              <a:spcBef>
                <a:spcPts val="0"/>
              </a:spcBef>
              <a:buNone/>
            </a:pPr>
            <a:r>
              <a:rPr lang="en-US" dirty="0"/>
              <a:t>    -  Bearing deformations at bolt holes</a:t>
            </a:r>
          </a:p>
          <a:p>
            <a:pPr marL="0" indent="0">
              <a:spcBef>
                <a:spcPts val="0"/>
              </a:spcBef>
              <a:buNone/>
            </a:pPr>
            <a:r>
              <a:rPr lang="en-US" dirty="0"/>
              <a:t>    -  Rotations at the support</a:t>
            </a:r>
          </a:p>
          <a:p>
            <a:pPr marL="0" indent="0">
              <a:spcBef>
                <a:spcPts val="0"/>
              </a:spcBef>
              <a:buNone/>
            </a:pPr>
            <a:r>
              <a:rPr lang="en-US" dirty="0"/>
              <a:t>    -  Bolt or weld deformations</a:t>
            </a:r>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17</a:t>
            </a:fld>
            <a:endParaRPr lang="en-US" altLang="en-US"/>
          </a:p>
        </p:txBody>
      </p:sp>
    </p:spTree>
    <p:extLst>
      <p:ext uri="{BB962C8B-B14F-4D97-AF65-F5344CB8AC3E}">
        <p14:creationId xmlns:p14="http://schemas.microsoft.com/office/powerpoint/2010/main" val="267393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1- Introduction and Basic Principles</a:t>
            </a:r>
          </a:p>
        </p:txBody>
      </p:sp>
      <p:sp>
        <p:nvSpPr>
          <p:cNvPr id="3" name="Content Placeholder 2"/>
          <p:cNvSpPr>
            <a:spLocks noGrp="1"/>
          </p:cNvSpPr>
          <p:nvPr>
            <p:ph idx="1"/>
          </p:nvPr>
        </p:nvSpPr>
        <p:spPr/>
        <p:txBody>
          <a:bodyPr/>
          <a:lstStyle/>
          <a:p>
            <a:pPr>
              <a:buFont typeface="Arial" panose="020B0604020202020204" pitchFamily="34" charset="0"/>
              <a:buChar char="•"/>
            </a:pPr>
            <a:r>
              <a:rPr lang="en-US" dirty="0"/>
              <a:t>  Definitions</a:t>
            </a:r>
          </a:p>
          <a:p>
            <a:pPr>
              <a:buFont typeface="Arial" panose="020B0604020202020204" pitchFamily="34" charset="0"/>
              <a:buChar char="•"/>
            </a:pPr>
            <a:r>
              <a:rPr lang="en-US" b="1" dirty="0">
                <a:solidFill>
                  <a:schemeClr val="tx2"/>
                </a:solidFill>
              </a:rPr>
              <a:t>  Overview of AISC provisions for connections</a:t>
            </a:r>
          </a:p>
          <a:p>
            <a:pPr>
              <a:buFont typeface="Arial" panose="020B0604020202020204" pitchFamily="34" charset="0"/>
              <a:buChar char="•"/>
            </a:pPr>
            <a:r>
              <a:rPr lang="en-US" dirty="0"/>
              <a:t>  Connection types</a:t>
            </a:r>
          </a:p>
          <a:p>
            <a:pPr>
              <a:buFont typeface="Arial" panose="020B0604020202020204" pitchFamily="34" charset="0"/>
              <a:buChar char="•"/>
            </a:pPr>
            <a:r>
              <a:rPr lang="en-US" altLang="en-US" dirty="0"/>
              <a:t>  Limit states using tensile connection example</a:t>
            </a:r>
          </a:p>
          <a:p>
            <a:pPr>
              <a:buFont typeface="Arial" panose="020B0604020202020204" pitchFamily="34" charset="0"/>
              <a:buChar char="•"/>
            </a:pPr>
            <a:r>
              <a:rPr lang="en-US" altLang="en-US" dirty="0"/>
              <a:t>  Additional limit states</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18</a:t>
            </a:fld>
            <a:endParaRPr lang="en-US" altLang="en-US"/>
          </a:p>
        </p:txBody>
      </p:sp>
    </p:spTree>
    <p:extLst>
      <p:ext uri="{BB962C8B-B14F-4D97-AF65-F5344CB8AC3E}">
        <p14:creationId xmlns:p14="http://schemas.microsoft.com/office/powerpoint/2010/main" val="16193959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AISC Design Provisions</a:t>
            </a:r>
          </a:p>
        </p:txBody>
      </p:sp>
      <p:sp>
        <p:nvSpPr>
          <p:cNvPr id="3" name="Content Placeholder 2"/>
          <p:cNvSpPr>
            <a:spLocks noGrp="1"/>
          </p:cNvSpPr>
          <p:nvPr>
            <p:ph idx="1"/>
          </p:nvPr>
        </p:nvSpPr>
        <p:spPr>
          <a:xfrm>
            <a:off x="768097" y="1898469"/>
            <a:ext cx="4592574" cy="4410891"/>
          </a:xfrm>
        </p:spPr>
        <p:txBody>
          <a:bodyPr>
            <a:normAutofit lnSpcReduction="10000"/>
          </a:bodyPr>
          <a:lstStyle/>
          <a:p>
            <a:r>
              <a:rPr lang="en-US" i="1" dirty="0"/>
              <a:t>Steel Construction Manual </a:t>
            </a:r>
            <a:r>
              <a:rPr lang="en-US" dirty="0"/>
              <a:t>includes:</a:t>
            </a:r>
          </a:p>
          <a:p>
            <a:pPr>
              <a:buFont typeface="Arial" panose="020B0604020202020204" pitchFamily="34" charset="0"/>
              <a:buChar char="•"/>
            </a:pPr>
            <a:r>
              <a:rPr lang="en-US" dirty="0"/>
              <a:t>  Design considerations and design tables in Parts 1 – 15</a:t>
            </a:r>
          </a:p>
          <a:p>
            <a:pPr>
              <a:buFont typeface="Arial" panose="020B0604020202020204" pitchFamily="34" charset="0"/>
              <a:buChar char="•"/>
            </a:pPr>
            <a:r>
              <a:rPr lang="en-US" dirty="0"/>
              <a:t> ANSI/AISC 360-16 – </a:t>
            </a:r>
            <a:r>
              <a:rPr lang="en-US" i="1" dirty="0"/>
              <a:t>Specification for Structural Steel Buildings </a:t>
            </a:r>
            <a:r>
              <a:rPr lang="en-US" dirty="0"/>
              <a:t>(Part 16.1)</a:t>
            </a:r>
          </a:p>
          <a:p>
            <a:pPr>
              <a:buFont typeface="Arial" panose="020B0604020202020204" pitchFamily="34" charset="0"/>
              <a:buChar char="•"/>
            </a:pPr>
            <a:r>
              <a:rPr lang="en-US" i="1" dirty="0"/>
              <a:t> Specification for Structural Joints Using High-Strength Bolts</a:t>
            </a:r>
            <a:r>
              <a:rPr lang="en-US" dirty="0"/>
              <a:t> (Part 16.2)</a:t>
            </a:r>
          </a:p>
          <a:p>
            <a:pPr>
              <a:buFont typeface="Arial" panose="020B0604020202020204" pitchFamily="34" charset="0"/>
              <a:buChar char="•"/>
            </a:pPr>
            <a:r>
              <a:rPr lang="en-US" i="1" dirty="0"/>
              <a:t> Code of Standard Practice for Steel Buildings and Bridges </a:t>
            </a:r>
            <a:r>
              <a:rPr lang="en-US" dirty="0"/>
              <a:t>(Part 16.3)</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19</a:t>
            </a:fld>
            <a:endParaRPr lang="en-US" altLang="en-US"/>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967"/>
          <a:stretch/>
        </p:blipFill>
        <p:spPr>
          <a:xfrm>
            <a:off x="5657405" y="1437080"/>
            <a:ext cx="3327718" cy="4984985"/>
          </a:xfrm>
          <a:prstGeom prst="rect">
            <a:avLst/>
          </a:prstGeom>
        </p:spPr>
      </p:pic>
    </p:spTree>
    <p:extLst>
      <p:ext uri="{BB962C8B-B14F-4D97-AF65-F5344CB8AC3E}">
        <p14:creationId xmlns:p14="http://schemas.microsoft.com/office/powerpoint/2010/main" val="15908928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fontScale="90000"/>
          </a:bodyPr>
          <a:lstStyle/>
          <a:p>
            <a:r>
              <a:rPr lang="en-US" dirty="0"/>
              <a:t>Design and analysis of steel connections</a:t>
            </a:r>
          </a:p>
        </p:txBody>
      </p:sp>
      <p:sp>
        <p:nvSpPr>
          <p:cNvPr id="3" name="Content Placeholder 2"/>
          <p:cNvSpPr>
            <a:spLocks noGrp="1"/>
          </p:cNvSpPr>
          <p:nvPr>
            <p:ph idx="1"/>
          </p:nvPr>
        </p:nvSpPr>
        <p:spPr>
          <a:noFill/>
        </p:spPr>
        <p:txBody>
          <a:bodyPr/>
          <a:lstStyle/>
          <a:p>
            <a:r>
              <a:rPr lang="en-US" b="1" dirty="0">
                <a:solidFill>
                  <a:schemeClr val="tx2"/>
                </a:solidFill>
              </a:rPr>
              <a:t>1  </a:t>
            </a:r>
            <a:r>
              <a:rPr lang="en-US" altLang="en-US" b="1" dirty="0">
                <a:solidFill>
                  <a:schemeClr val="tx2"/>
                </a:solidFill>
              </a:rPr>
              <a:t>-</a:t>
            </a:r>
            <a:r>
              <a:rPr lang="en-US" b="1" dirty="0">
                <a:solidFill>
                  <a:schemeClr val="tx2"/>
                </a:solidFill>
              </a:rPr>
              <a:t>  Introduction and Basic Principles</a:t>
            </a:r>
          </a:p>
          <a:p>
            <a:r>
              <a:rPr lang="en-US" altLang="en-US" dirty="0"/>
              <a:t>2  -  Connection Basics: Bolts &amp; Welds</a:t>
            </a:r>
          </a:p>
          <a:p>
            <a:r>
              <a:rPr lang="en-US" altLang="en-US" dirty="0"/>
              <a:t>3  - Constructability Considerations</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a:t>
            </a:fld>
            <a:endParaRPr lang="en-US" altLang="en-US"/>
          </a:p>
        </p:txBody>
      </p:sp>
    </p:spTree>
    <p:extLst>
      <p:ext uri="{BB962C8B-B14F-4D97-AF65-F5344CB8AC3E}">
        <p14:creationId xmlns:p14="http://schemas.microsoft.com/office/powerpoint/2010/main" val="574642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994904" cy="940526"/>
          </a:xfrm>
        </p:spPr>
        <p:txBody>
          <a:bodyPr>
            <a:normAutofit/>
          </a:bodyPr>
          <a:lstStyle/>
          <a:p>
            <a:r>
              <a:rPr lang="en-US" dirty="0"/>
              <a:t>Steel construction manual</a:t>
            </a:r>
          </a:p>
        </p:txBody>
      </p:sp>
      <p:sp>
        <p:nvSpPr>
          <p:cNvPr id="3" name="Content Placeholder 2"/>
          <p:cNvSpPr>
            <a:spLocks noGrp="1"/>
          </p:cNvSpPr>
          <p:nvPr>
            <p:ph idx="1"/>
          </p:nvPr>
        </p:nvSpPr>
        <p:spPr>
          <a:xfrm>
            <a:off x="768096" y="1898469"/>
            <a:ext cx="8158190" cy="4959531"/>
          </a:xfrm>
        </p:spPr>
        <p:txBody>
          <a:bodyPr>
            <a:normAutofit/>
          </a:bodyPr>
          <a:lstStyle/>
          <a:p>
            <a:r>
              <a:rPr lang="en-US" dirty="0"/>
              <a:t>Part 7 – Design Considerations for Bolts including:</a:t>
            </a:r>
          </a:p>
          <a:p>
            <a:r>
              <a:rPr lang="en-US" dirty="0"/>
              <a:t>             General Requirements (bolts, washers, nuts)</a:t>
            </a:r>
            <a:br>
              <a:rPr lang="en-US" dirty="0"/>
            </a:br>
            <a:r>
              <a:rPr lang="en-US" dirty="0"/>
              <a:t>             Eccentrically Loaded Bolt Groups</a:t>
            </a:r>
            <a:br>
              <a:rPr lang="en-US" dirty="0"/>
            </a:br>
            <a:r>
              <a:rPr lang="en-US" dirty="0"/>
              <a:t>             Design Tables for:</a:t>
            </a:r>
            <a:br>
              <a:rPr lang="en-US" dirty="0"/>
            </a:br>
            <a:r>
              <a:rPr lang="en-US" dirty="0"/>
              <a:t>                  - available shear strength of bolts</a:t>
            </a:r>
            <a:br>
              <a:rPr lang="en-US" dirty="0"/>
            </a:br>
            <a:r>
              <a:rPr lang="en-US" dirty="0"/>
              <a:t>                  - available tensile strength of bolts</a:t>
            </a:r>
            <a:br>
              <a:rPr lang="en-US" dirty="0"/>
            </a:br>
            <a:r>
              <a:rPr lang="en-US" dirty="0"/>
              <a:t>                  - bearing/</a:t>
            </a:r>
            <a:r>
              <a:rPr lang="en-US" dirty="0" err="1"/>
              <a:t>tearout</a:t>
            </a:r>
            <a:r>
              <a:rPr lang="en-US" dirty="0"/>
              <a:t> strength</a:t>
            </a:r>
          </a:p>
          <a:p>
            <a:r>
              <a:rPr lang="en-US" dirty="0"/>
              <a:t>Part 8 – Design Considerations for Welds including:</a:t>
            </a:r>
          </a:p>
          <a:p>
            <a:r>
              <a:rPr lang="en-US" dirty="0"/>
              <a:t>             General Requirements</a:t>
            </a:r>
            <a:br>
              <a:rPr lang="en-US" dirty="0"/>
            </a:br>
            <a:r>
              <a:rPr lang="en-US" dirty="0"/>
              <a:t>             Concentrically Loaded Weld Groups</a:t>
            </a:r>
            <a:br>
              <a:rPr lang="en-US" dirty="0"/>
            </a:br>
            <a:r>
              <a:rPr lang="en-US" dirty="0"/>
              <a:t>	   Eccentrically Loaded Weld Groups</a:t>
            </a:r>
            <a:br>
              <a:rPr lang="en-US" dirty="0"/>
            </a:br>
            <a:r>
              <a:rPr lang="en-US" dirty="0"/>
              <a:t>             Design Tables for eccentric weld groups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20</a:t>
            </a:fld>
            <a:endParaRPr lang="en-US" altLang="en-US"/>
          </a:p>
        </p:txBody>
      </p:sp>
    </p:spTree>
    <p:extLst>
      <p:ext uri="{BB962C8B-B14F-4D97-AF65-F5344CB8AC3E}">
        <p14:creationId xmlns:p14="http://schemas.microsoft.com/office/powerpoint/2010/main" val="29497249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994904" cy="940526"/>
          </a:xfrm>
        </p:spPr>
        <p:txBody>
          <a:bodyPr>
            <a:normAutofit/>
          </a:bodyPr>
          <a:lstStyle/>
          <a:p>
            <a:r>
              <a:rPr lang="en-US" dirty="0"/>
              <a:t>Steel construction manual</a:t>
            </a:r>
          </a:p>
        </p:txBody>
      </p:sp>
      <p:sp>
        <p:nvSpPr>
          <p:cNvPr id="3" name="Content Placeholder 2"/>
          <p:cNvSpPr>
            <a:spLocks noGrp="1"/>
          </p:cNvSpPr>
          <p:nvPr>
            <p:ph idx="1"/>
          </p:nvPr>
        </p:nvSpPr>
        <p:spPr>
          <a:xfrm>
            <a:off x="768096" y="1898469"/>
            <a:ext cx="8375904" cy="4959531"/>
          </a:xfrm>
        </p:spPr>
        <p:txBody>
          <a:bodyPr>
            <a:normAutofit/>
          </a:bodyPr>
          <a:lstStyle/>
          <a:p>
            <a:r>
              <a:rPr lang="en-US" dirty="0"/>
              <a:t>Part 9 – Design of Connecting Elements including:</a:t>
            </a:r>
          </a:p>
          <a:p>
            <a:r>
              <a:rPr lang="en-US" dirty="0"/>
              <a:t>             Whitmore Section</a:t>
            </a:r>
            <a:br>
              <a:rPr lang="en-US" dirty="0"/>
            </a:br>
            <a:r>
              <a:rPr lang="en-US" dirty="0"/>
              <a:t>             Connecting Elements Subject to:</a:t>
            </a:r>
            <a:br>
              <a:rPr lang="en-US" dirty="0"/>
            </a:br>
            <a:r>
              <a:rPr lang="en-US" dirty="0"/>
              <a:t>                  - combined loading, tension, shear, block shear, coped                 </a:t>
            </a:r>
            <a:br>
              <a:rPr lang="en-US" dirty="0"/>
            </a:br>
            <a:r>
              <a:rPr lang="en-US" dirty="0"/>
              <a:t>                    beam strength, etc.</a:t>
            </a:r>
            <a:br>
              <a:rPr lang="en-US" dirty="0"/>
            </a:br>
            <a:r>
              <a:rPr lang="en-US" dirty="0"/>
              <a:t>             Design Tables for:</a:t>
            </a:r>
            <a:br>
              <a:rPr lang="en-US" dirty="0"/>
            </a:br>
            <a:r>
              <a:rPr lang="en-US" dirty="0"/>
              <a:t>                  - section modulus for coped beam</a:t>
            </a:r>
            <a:br>
              <a:rPr lang="en-US" dirty="0"/>
            </a:br>
            <a:r>
              <a:rPr lang="en-US" dirty="0"/>
              <a:t>                  - block shear </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21</a:t>
            </a:fld>
            <a:endParaRPr lang="en-US" altLang="en-US"/>
          </a:p>
        </p:txBody>
      </p:sp>
    </p:spTree>
    <p:extLst>
      <p:ext uri="{BB962C8B-B14F-4D97-AF65-F5344CB8AC3E}">
        <p14:creationId xmlns:p14="http://schemas.microsoft.com/office/powerpoint/2010/main" val="35097530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994904" cy="940526"/>
          </a:xfrm>
        </p:spPr>
        <p:txBody>
          <a:bodyPr>
            <a:normAutofit/>
          </a:bodyPr>
          <a:lstStyle/>
          <a:p>
            <a:r>
              <a:rPr lang="en-US" dirty="0"/>
              <a:t>Steel construction manual</a:t>
            </a:r>
          </a:p>
        </p:txBody>
      </p:sp>
      <p:sp>
        <p:nvSpPr>
          <p:cNvPr id="3" name="Content Placeholder 2"/>
          <p:cNvSpPr>
            <a:spLocks noGrp="1"/>
          </p:cNvSpPr>
          <p:nvPr>
            <p:ph idx="1"/>
          </p:nvPr>
        </p:nvSpPr>
        <p:spPr>
          <a:xfrm>
            <a:off x="768096" y="1898469"/>
            <a:ext cx="8375904" cy="4959531"/>
          </a:xfrm>
        </p:spPr>
        <p:txBody>
          <a:bodyPr>
            <a:normAutofit/>
          </a:bodyPr>
          <a:lstStyle/>
          <a:p>
            <a:r>
              <a:rPr lang="en-US" dirty="0"/>
              <a:t>Part 10 – Design of Simple Shear Connections including:</a:t>
            </a:r>
          </a:p>
          <a:p>
            <a:r>
              <a:rPr lang="en-US" dirty="0"/>
              <a:t>             Connection Alternatives/Constructability</a:t>
            </a:r>
            <a:br>
              <a:rPr lang="en-US" dirty="0"/>
            </a:br>
            <a:r>
              <a:rPr lang="en-US" dirty="0"/>
              <a:t>             Double-Angle Connections &amp; design tables</a:t>
            </a:r>
            <a:br>
              <a:rPr lang="en-US" dirty="0"/>
            </a:br>
            <a:r>
              <a:rPr lang="en-US" dirty="0"/>
              <a:t>             Shear End-Plate Connections &amp; design tables</a:t>
            </a:r>
            <a:br>
              <a:rPr lang="en-US" dirty="0"/>
            </a:br>
            <a:r>
              <a:rPr lang="en-US" dirty="0"/>
              <a:t>             Unstiffened Seated Connections &amp; design tables </a:t>
            </a:r>
            <a:br>
              <a:rPr lang="en-US" dirty="0"/>
            </a:br>
            <a:r>
              <a:rPr lang="en-US" dirty="0"/>
              <a:t>             Stiffened Seated Connections &amp; design tables</a:t>
            </a:r>
            <a:br>
              <a:rPr lang="en-US" dirty="0"/>
            </a:br>
            <a:r>
              <a:rPr lang="en-US" dirty="0"/>
              <a:t>             Single-Plate Connections &amp; design tables</a:t>
            </a:r>
            <a:br>
              <a:rPr lang="en-US" dirty="0"/>
            </a:br>
            <a:r>
              <a:rPr lang="en-US" dirty="0"/>
              <a:t>             Single-Angle Connections &amp; design tables  </a:t>
            </a:r>
            <a:br>
              <a:rPr lang="en-US" dirty="0"/>
            </a:br>
            <a:r>
              <a:rPr lang="en-US" dirty="0"/>
              <a:t>             Tee Connections &amp; design tables        </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22</a:t>
            </a:fld>
            <a:endParaRPr lang="en-US" altLang="en-US"/>
          </a:p>
        </p:txBody>
      </p:sp>
    </p:spTree>
    <p:extLst>
      <p:ext uri="{BB962C8B-B14F-4D97-AF65-F5344CB8AC3E}">
        <p14:creationId xmlns:p14="http://schemas.microsoft.com/office/powerpoint/2010/main" val="2146531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994904" cy="940526"/>
          </a:xfrm>
        </p:spPr>
        <p:txBody>
          <a:bodyPr>
            <a:normAutofit/>
          </a:bodyPr>
          <a:lstStyle/>
          <a:p>
            <a:r>
              <a:rPr lang="en-US" dirty="0"/>
              <a:t>Steel construction manual</a:t>
            </a:r>
          </a:p>
        </p:txBody>
      </p:sp>
      <p:sp>
        <p:nvSpPr>
          <p:cNvPr id="3" name="Content Placeholder 2"/>
          <p:cNvSpPr>
            <a:spLocks noGrp="1"/>
          </p:cNvSpPr>
          <p:nvPr>
            <p:ph idx="1"/>
          </p:nvPr>
        </p:nvSpPr>
        <p:spPr>
          <a:xfrm>
            <a:off x="768096" y="1898469"/>
            <a:ext cx="8375904" cy="4959531"/>
          </a:xfrm>
        </p:spPr>
        <p:txBody>
          <a:bodyPr>
            <a:normAutofit/>
          </a:bodyPr>
          <a:lstStyle/>
          <a:p>
            <a:r>
              <a:rPr lang="en-US" dirty="0"/>
              <a:t>Part 11 – Design of Partially Restrained Moment Connections</a:t>
            </a:r>
          </a:p>
          <a:p>
            <a:r>
              <a:rPr lang="en-US" dirty="0"/>
              <a:t>Part 12 – Design of Fully Restrained Moment Connections including:</a:t>
            </a:r>
          </a:p>
          <a:p>
            <a:r>
              <a:rPr lang="en-US" dirty="0"/>
              <a:t>              FR Connections with wide-flange columns</a:t>
            </a:r>
            <a:br>
              <a:rPr lang="en-US" dirty="0"/>
            </a:br>
            <a:r>
              <a:rPr lang="en-US" dirty="0"/>
              <a:t>              FR Moment splices</a:t>
            </a:r>
            <a:br>
              <a:rPr lang="en-US" dirty="0"/>
            </a:br>
            <a:r>
              <a:rPr lang="en-US" dirty="0"/>
              <a:t>              FR Connections with HSS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23</a:t>
            </a:fld>
            <a:endParaRPr lang="en-US" altLang="en-US"/>
          </a:p>
        </p:txBody>
      </p:sp>
    </p:spTree>
    <p:extLst>
      <p:ext uri="{BB962C8B-B14F-4D97-AF65-F5344CB8AC3E}">
        <p14:creationId xmlns:p14="http://schemas.microsoft.com/office/powerpoint/2010/main" val="14643457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994904" cy="940526"/>
          </a:xfrm>
        </p:spPr>
        <p:txBody>
          <a:bodyPr>
            <a:normAutofit/>
          </a:bodyPr>
          <a:lstStyle/>
          <a:p>
            <a:r>
              <a:rPr lang="en-US" dirty="0"/>
              <a:t>AISC Specification (</a:t>
            </a:r>
            <a:r>
              <a:rPr lang="en-US" dirty="0" err="1"/>
              <a:t>aisc</a:t>
            </a:r>
            <a:r>
              <a:rPr lang="en-US" dirty="0"/>
              <a:t> 360-16)</a:t>
            </a:r>
          </a:p>
        </p:txBody>
      </p:sp>
      <p:sp>
        <p:nvSpPr>
          <p:cNvPr id="3" name="Content Placeholder 2"/>
          <p:cNvSpPr>
            <a:spLocks noGrp="1"/>
          </p:cNvSpPr>
          <p:nvPr>
            <p:ph idx="1"/>
          </p:nvPr>
        </p:nvSpPr>
        <p:spPr>
          <a:xfrm>
            <a:off x="768096" y="1898469"/>
            <a:ext cx="8158190" cy="4959531"/>
          </a:xfrm>
        </p:spPr>
        <p:txBody>
          <a:bodyPr>
            <a:normAutofit fontScale="92500" lnSpcReduction="10000"/>
          </a:bodyPr>
          <a:lstStyle/>
          <a:p>
            <a:r>
              <a:rPr lang="en-US" sz="2600" b="1" dirty="0"/>
              <a:t>Chapter J – Design of Connections </a:t>
            </a:r>
          </a:p>
          <a:p>
            <a:r>
              <a:rPr lang="en-US" dirty="0"/>
              <a:t>J1. General Provisions</a:t>
            </a:r>
          </a:p>
          <a:p>
            <a:r>
              <a:rPr lang="en-US" dirty="0"/>
              <a:t>J2. Welds</a:t>
            </a:r>
          </a:p>
          <a:p>
            <a:r>
              <a:rPr lang="en-US" dirty="0"/>
              <a:t>J3. Bolts and Threaded Parts</a:t>
            </a:r>
          </a:p>
          <a:p>
            <a:r>
              <a:rPr lang="en-US" dirty="0"/>
              <a:t>J4. Affected Elements of Members and Connecting Elements</a:t>
            </a:r>
          </a:p>
          <a:p>
            <a:r>
              <a:rPr lang="en-US" dirty="0"/>
              <a:t>J5. Fillers</a:t>
            </a:r>
          </a:p>
          <a:p>
            <a:r>
              <a:rPr lang="en-US" dirty="0"/>
              <a:t>J6. Splices</a:t>
            </a:r>
          </a:p>
          <a:p>
            <a:r>
              <a:rPr lang="en-US" dirty="0"/>
              <a:t>J7. Bearing Strength</a:t>
            </a:r>
          </a:p>
          <a:p>
            <a:r>
              <a:rPr lang="en-US" dirty="0"/>
              <a:t>J8. Column Bases and Bearing on Concrete</a:t>
            </a:r>
          </a:p>
          <a:p>
            <a:r>
              <a:rPr lang="en-US" dirty="0"/>
              <a:t>J9. Anchor Rods and </a:t>
            </a:r>
            <a:r>
              <a:rPr lang="en-US" dirty="0" err="1"/>
              <a:t>Embedments</a:t>
            </a:r>
            <a:endParaRPr lang="en-US" dirty="0"/>
          </a:p>
          <a:p>
            <a:r>
              <a:rPr lang="en-US" dirty="0"/>
              <a:t>J10. Flanges and Webs with Concentrated Forces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24</a:t>
            </a:fld>
            <a:endParaRPr lang="en-US" altLang="en-US"/>
          </a:p>
        </p:txBody>
      </p:sp>
    </p:spTree>
    <p:extLst>
      <p:ext uri="{BB962C8B-B14F-4D97-AF65-F5344CB8AC3E}">
        <p14:creationId xmlns:p14="http://schemas.microsoft.com/office/powerpoint/2010/main" val="3691798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994904" cy="940526"/>
          </a:xfrm>
        </p:spPr>
        <p:txBody>
          <a:bodyPr>
            <a:normAutofit/>
          </a:bodyPr>
          <a:lstStyle/>
          <a:p>
            <a:r>
              <a:rPr lang="en-US" dirty="0"/>
              <a:t>AISC Specification (</a:t>
            </a:r>
            <a:r>
              <a:rPr lang="en-US" dirty="0" err="1"/>
              <a:t>aisc</a:t>
            </a:r>
            <a:r>
              <a:rPr lang="en-US" dirty="0"/>
              <a:t> 360-16)</a:t>
            </a:r>
          </a:p>
        </p:txBody>
      </p:sp>
      <p:sp>
        <p:nvSpPr>
          <p:cNvPr id="3" name="Content Placeholder 2"/>
          <p:cNvSpPr>
            <a:spLocks noGrp="1"/>
          </p:cNvSpPr>
          <p:nvPr>
            <p:ph idx="1"/>
          </p:nvPr>
        </p:nvSpPr>
        <p:spPr>
          <a:xfrm>
            <a:off x="768096" y="1898469"/>
            <a:ext cx="8158190" cy="4959531"/>
          </a:xfrm>
        </p:spPr>
        <p:txBody>
          <a:bodyPr>
            <a:normAutofit/>
          </a:bodyPr>
          <a:lstStyle/>
          <a:p>
            <a:r>
              <a:rPr lang="en-US" b="1" dirty="0"/>
              <a:t>Chapter K – Additional Requirements for HSS and Box-Section Connections </a:t>
            </a:r>
          </a:p>
          <a:p>
            <a:r>
              <a:rPr lang="en-US" dirty="0"/>
              <a:t>K1. General Provisions and Parameters for HSS Connections</a:t>
            </a:r>
          </a:p>
          <a:p>
            <a:r>
              <a:rPr lang="en-US" dirty="0"/>
              <a:t>K2. Concentrated Forces on HSS</a:t>
            </a:r>
          </a:p>
          <a:p>
            <a:r>
              <a:rPr lang="en-US" dirty="0"/>
              <a:t>K3. HSS-to-HSS Truss Connections</a:t>
            </a:r>
          </a:p>
          <a:p>
            <a:r>
              <a:rPr lang="en-US" dirty="0"/>
              <a:t>K4. HSS-to-HSS Moment Connections</a:t>
            </a:r>
          </a:p>
          <a:p>
            <a:r>
              <a:rPr lang="en-US" dirty="0"/>
              <a:t>K5. Welds of Plates and Branches to Rectangular HSS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25</a:t>
            </a:fld>
            <a:endParaRPr lang="en-US" altLang="en-US"/>
          </a:p>
        </p:txBody>
      </p:sp>
    </p:spTree>
    <p:extLst>
      <p:ext uri="{BB962C8B-B14F-4D97-AF65-F5344CB8AC3E}">
        <p14:creationId xmlns:p14="http://schemas.microsoft.com/office/powerpoint/2010/main" val="42199829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RCSC Specification</a:t>
            </a:r>
          </a:p>
        </p:txBody>
      </p:sp>
      <p:sp>
        <p:nvSpPr>
          <p:cNvPr id="3" name="Content Placeholder 2"/>
          <p:cNvSpPr>
            <a:spLocks noGrp="1"/>
          </p:cNvSpPr>
          <p:nvPr>
            <p:ph idx="1"/>
          </p:nvPr>
        </p:nvSpPr>
        <p:spPr>
          <a:xfrm>
            <a:off x="768097" y="1898469"/>
            <a:ext cx="4592574" cy="4410891"/>
          </a:xfrm>
        </p:spPr>
        <p:txBody>
          <a:bodyPr>
            <a:normAutofit lnSpcReduction="10000"/>
          </a:bodyPr>
          <a:lstStyle/>
          <a:p>
            <a:r>
              <a:rPr lang="en-US" b="1" dirty="0"/>
              <a:t>RCSC Specification for Structural Joints Using High-Strength Bolts</a:t>
            </a:r>
            <a:r>
              <a:rPr lang="en-US" dirty="0"/>
              <a:t> – </a:t>
            </a:r>
            <a:br>
              <a:rPr lang="en-US" dirty="0"/>
            </a:br>
            <a:endParaRPr lang="en-US" dirty="0"/>
          </a:p>
          <a:p>
            <a:pPr>
              <a:buFont typeface="Arial" panose="020B0604020202020204" pitchFamily="34" charset="0"/>
              <a:buChar char="•"/>
            </a:pPr>
            <a:r>
              <a:rPr lang="en-US" dirty="0"/>
              <a:t>  Prepared by Research Council on </a:t>
            </a:r>
            <a:br>
              <a:rPr lang="en-US" dirty="0"/>
            </a:br>
            <a:r>
              <a:rPr lang="en-US" dirty="0"/>
              <a:t>  Structural Connections (RCSC) with </a:t>
            </a:r>
            <a:br>
              <a:rPr lang="en-US" dirty="0"/>
            </a:br>
            <a:r>
              <a:rPr lang="en-US" dirty="0"/>
              <a:t>  the participation of AISC</a:t>
            </a:r>
          </a:p>
          <a:p>
            <a:pPr>
              <a:buFont typeface="Arial" panose="020B0604020202020204" pitchFamily="34" charset="0"/>
              <a:buChar char="•"/>
            </a:pPr>
            <a:r>
              <a:rPr lang="en-US" dirty="0"/>
              <a:t>  2014 version is in Part 16.2 of the  </a:t>
            </a:r>
            <a:br>
              <a:rPr lang="en-US" dirty="0"/>
            </a:br>
            <a:r>
              <a:rPr lang="en-US" dirty="0"/>
              <a:t>  AISC Steel Manual, 15</a:t>
            </a:r>
            <a:r>
              <a:rPr lang="en-US" baseline="30000" dirty="0"/>
              <a:t>th</a:t>
            </a:r>
            <a:r>
              <a:rPr lang="en-US" dirty="0"/>
              <a:t> Edition</a:t>
            </a:r>
          </a:p>
          <a:p>
            <a:pPr>
              <a:buFont typeface="Arial" panose="020B0604020202020204" pitchFamily="34" charset="0"/>
              <a:buChar char="•"/>
            </a:pPr>
            <a:r>
              <a:rPr lang="en-US" dirty="0"/>
              <a:t>  2020 RCSC is available for free </a:t>
            </a:r>
            <a:br>
              <a:rPr lang="en-US" dirty="0"/>
            </a:br>
            <a:r>
              <a:rPr lang="en-US" dirty="0"/>
              <a:t>  download at: </a:t>
            </a:r>
            <a:br>
              <a:rPr lang="en-US" dirty="0"/>
            </a:br>
            <a:r>
              <a:rPr lang="en-US" dirty="0"/>
              <a:t>  aisc.org/publications/steel-</a:t>
            </a:r>
            <a:br>
              <a:rPr lang="en-US" dirty="0"/>
            </a:br>
            <a:r>
              <a:rPr lang="en-US" u="sng" dirty="0"/>
              <a:t>  </a:t>
            </a:r>
            <a:r>
              <a:rPr lang="en-US" dirty="0"/>
              <a:t>standards/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26</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1000" y="1356995"/>
            <a:ext cx="3571930" cy="51047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9692682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994904" cy="940526"/>
          </a:xfrm>
        </p:spPr>
        <p:txBody>
          <a:bodyPr>
            <a:normAutofit/>
          </a:bodyPr>
          <a:lstStyle/>
          <a:p>
            <a:r>
              <a:rPr lang="en-US" dirty="0"/>
              <a:t>AISC Design Provisions</a:t>
            </a:r>
          </a:p>
        </p:txBody>
      </p:sp>
      <p:sp>
        <p:nvSpPr>
          <p:cNvPr id="3" name="Content Placeholder 2"/>
          <p:cNvSpPr>
            <a:spLocks noGrp="1"/>
          </p:cNvSpPr>
          <p:nvPr>
            <p:ph idx="1"/>
          </p:nvPr>
        </p:nvSpPr>
        <p:spPr>
          <a:xfrm>
            <a:off x="768096" y="1898469"/>
            <a:ext cx="8158190" cy="4959531"/>
          </a:xfrm>
        </p:spPr>
        <p:txBody>
          <a:bodyPr>
            <a:normAutofit/>
          </a:bodyPr>
          <a:lstStyle/>
          <a:p>
            <a:r>
              <a:rPr lang="en-US" b="1" dirty="0"/>
              <a:t>2020 RCSC Specification for Structural Joints Using High-Strength Bolts</a:t>
            </a:r>
            <a:r>
              <a:rPr lang="en-US" dirty="0"/>
              <a:t> </a:t>
            </a:r>
          </a:p>
          <a:p>
            <a:r>
              <a:rPr lang="en-US" dirty="0"/>
              <a:t>Section 1 – General Requirements</a:t>
            </a:r>
          </a:p>
          <a:p>
            <a:r>
              <a:rPr lang="en-US" dirty="0"/>
              <a:t>Section 2 – Bolting Components and Assemblies</a:t>
            </a:r>
          </a:p>
          <a:p>
            <a:r>
              <a:rPr lang="en-US" dirty="0"/>
              <a:t>Section 3 – Bolted Parts</a:t>
            </a:r>
          </a:p>
          <a:p>
            <a:r>
              <a:rPr lang="en-US" dirty="0"/>
              <a:t>Section 4 – Joint Type</a:t>
            </a:r>
          </a:p>
          <a:p>
            <a:r>
              <a:rPr lang="en-US" dirty="0"/>
              <a:t>Section 5 – Limit States in Bolted Joints</a:t>
            </a:r>
          </a:p>
          <a:p>
            <a:r>
              <a:rPr lang="en-US" dirty="0"/>
              <a:t>Section 6 – Use of Washers</a:t>
            </a:r>
          </a:p>
          <a:p>
            <a:r>
              <a:rPr lang="en-US" dirty="0"/>
              <a:t>Section 7 – Pre-Installation Verification</a:t>
            </a:r>
          </a:p>
          <a:p>
            <a:r>
              <a:rPr lang="en-US" dirty="0"/>
              <a:t>Section 8 – Installation</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27</a:t>
            </a:fld>
            <a:endParaRPr lang="en-US" altLang="en-US"/>
          </a:p>
        </p:txBody>
      </p:sp>
    </p:spTree>
    <p:extLst>
      <p:ext uri="{BB962C8B-B14F-4D97-AF65-F5344CB8AC3E}">
        <p14:creationId xmlns:p14="http://schemas.microsoft.com/office/powerpoint/2010/main" val="34621690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994904" cy="940526"/>
          </a:xfrm>
        </p:spPr>
        <p:txBody>
          <a:bodyPr>
            <a:normAutofit/>
          </a:bodyPr>
          <a:lstStyle/>
          <a:p>
            <a:r>
              <a:rPr lang="en-US" dirty="0"/>
              <a:t>AISC Design Provisions</a:t>
            </a:r>
          </a:p>
        </p:txBody>
      </p:sp>
      <p:sp>
        <p:nvSpPr>
          <p:cNvPr id="3" name="Content Placeholder 2"/>
          <p:cNvSpPr>
            <a:spLocks noGrp="1"/>
          </p:cNvSpPr>
          <p:nvPr>
            <p:ph idx="1"/>
          </p:nvPr>
        </p:nvSpPr>
        <p:spPr>
          <a:xfrm>
            <a:off x="768096" y="1898469"/>
            <a:ext cx="8158190" cy="4959531"/>
          </a:xfrm>
        </p:spPr>
        <p:txBody>
          <a:bodyPr>
            <a:normAutofit/>
          </a:bodyPr>
          <a:lstStyle/>
          <a:p>
            <a:r>
              <a:rPr lang="en-US" b="1" dirty="0"/>
              <a:t>2020 RCSC Specification for Structural Joints Using High-Strength Bolts</a:t>
            </a:r>
            <a:r>
              <a:rPr lang="en-US" dirty="0"/>
              <a:t> </a:t>
            </a:r>
          </a:p>
          <a:p>
            <a:r>
              <a:rPr lang="en-US" dirty="0"/>
              <a:t>Section 9 – Inspection</a:t>
            </a:r>
          </a:p>
          <a:p>
            <a:r>
              <a:rPr lang="en-US" dirty="0"/>
              <a:t>Section 10 – Arbitration</a:t>
            </a:r>
          </a:p>
          <a:p>
            <a:r>
              <a:rPr lang="en-US" dirty="0"/>
              <a:t>Appendix A – Testing Method to Determine the Slip Coefficient for Coatings Used in Bolted Joints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28</a:t>
            </a:fld>
            <a:endParaRPr lang="en-US" altLang="en-US"/>
          </a:p>
        </p:txBody>
      </p:sp>
    </p:spTree>
    <p:extLst>
      <p:ext uri="{BB962C8B-B14F-4D97-AF65-F5344CB8AC3E}">
        <p14:creationId xmlns:p14="http://schemas.microsoft.com/office/powerpoint/2010/main" val="733227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1- Introduction and Basic Principles</a:t>
            </a:r>
          </a:p>
        </p:txBody>
      </p:sp>
      <p:sp>
        <p:nvSpPr>
          <p:cNvPr id="3" name="Content Placeholder 2"/>
          <p:cNvSpPr>
            <a:spLocks noGrp="1"/>
          </p:cNvSpPr>
          <p:nvPr>
            <p:ph idx="1"/>
          </p:nvPr>
        </p:nvSpPr>
        <p:spPr/>
        <p:txBody>
          <a:bodyPr/>
          <a:lstStyle/>
          <a:p>
            <a:pPr>
              <a:buFont typeface="Arial" panose="020B0604020202020204" pitchFamily="34" charset="0"/>
              <a:buChar char="•"/>
            </a:pPr>
            <a:r>
              <a:rPr lang="en-US" dirty="0"/>
              <a:t>  Definitions</a:t>
            </a:r>
          </a:p>
          <a:p>
            <a:pPr>
              <a:buFont typeface="Arial" panose="020B0604020202020204" pitchFamily="34" charset="0"/>
              <a:buChar char="•"/>
            </a:pPr>
            <a:r>
              <a:rPr lang="en-US" dirty="0"/>
              <a:t>  Overview of AISC provisions for connections</a:t>
            </a:r>
          </a:p>
          <a:p>
            <a:pPr>
              <a:buFont typeface="Arial" panose="020B0604020202020204" pitchFamily="34" charset="0"/>
              <a:buChar char="•"/>
            </a:pPr>
            <a:r>
              <a:rPr lang="en-US" b="1" dirty="0">
                <a:solidFill>
                  <a:schemeClr val="tx2"/>
                </a:solidFill>
              </a:rPr>
              <a:t>  Connection types</a:t>
            </a:r>
          </a:p>
          <a:p>
            <a:pPr>
              <a:buFont typeface="Arial" panose="020B0604020202020204" pitchFamily="34" charset="0"/>
              <a:buChar char="•"/>
            </a:pPr>
            <a:r>
              <a:rPr lang="en-US" altLang="en-US" dirty="0"/>
              <a:t>  Limit states using tensile connection example</a:t>
            </a:r>
          </a:p>
          <a:p>
            <a:pPr>
              <a:buFont typeface="Arial" panose="020B0604020202020204" pitchFamily="34" charset="0"/>
              <a:buChar char="•"/>
            </a:pPr>
            <a:r>
              <a:rPr lang="en-US" altLang="en-US" dirty="0"/>
              <a:t>  Additional limit states</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29</a:t>
            </a:fld>
            <a:endParaRPr lang="en-US" altLang="en-US"/>
          </a:p>
        </p:txBody>
      </p:sp>
    </p:spTree>
    <p:extLst>
      <p:ext uri="{BB962C8B-B14F-4D97-AF65-F5344CB8AC3E}">
        <p14:creationId xmlns:p14="http://schemas.microsoft.com/office/powerpoint/2010/main" val="4124673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1- Introduction and Basic Principles</a:t>
            </a:r>
          </a:p>
        </p:txBody>
      </p:sp>
      <p:sp>
        <p:nvSpPr>
          <p:cNvPr id="3" name="Content Placeholder 2"/>
          <p:cNvSpPr>
            <a:spLocks noGrp="1"/>
          </p:cNvSpPr>
          <p:nvPr>
            <p:ph idx="1"/>
          </p:nvPr>
        </p:nvSpPr>
        <p:spPr/>
        <p:txBody>
          <a:bodyPr/>
          <a:lstStyle/>
          <a:p>
            <a:pPr>
              <a:buFont typeface="Arial" panose="020B0604020202020204" pitchFamily="34" charset="0"/>
              <a:buChar char="•"/>
            </a:pPr>
            <a:r>
              <a:rPr lang="en-US" b="1" dirty="0">
                <a:solidFill>
                  <a:schemeClr val="tx2"/>
                </a:solidFill>
              </a:rPr>
              <a:t>  Definitions</a:t>
            </a:r>
          </a:p>
          <a:p>
            <a:pPr>
              <a:buFont typeface="Arial" panose="020B0604020202020204" pitchFamily="34" charset="0"/>
              <a:buChar char="•"/>
            </a:pPr>
            <a:r>
              <a:rPr lang="en-US" dirty="0"/>
              <a:t>  Overview of AISC provisions for connections</a:t>
            </a:r>
          </a:p>
          <a:p>
            <a:pPr>
              <a:buFont typeface="Arial" panose="020B0604020202020204" pitchFamily="34" charset="0"/>
              <a:buChar char="•"/>
            </a:pPr>
            <a:r>
              <a:rPr lang="en-US" dirty="0"/>
              <a:t>  Connection types</a:t>
            </a:r>
          </a:p>
          <a:p>
            <a:pPr>
              <a:buFont typeface="Arial" panose="020B0604020202020204" pitchFamily="34" charset="0"/>
              <a:buChar char="•"/>
            </a:pPr>
            <a:r>
              <a:rPr lang="en-US" altLang="en-US" dirty="0"/>
              <a:t>  Limit states using tensile connection example</a:t>
            </a:r>
          </a:p>
          <a:p>
            <a:pPr>
              <a:buFont typeface="Arial" panose="020B0604020202020204" pitchFamily="34" charset="0"/>
              <a:buChar char="•"/>
            </a:pPr>
            <a:r>
              <a:rPr lang="en-US" altLang="en-US" dirty="0"/>
              <a:t>  Additional limit states</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a:t>
            </a:fld>
            <a:endParaRPr lang="en-US" altLang="en-US"/>
          </a:p>
        </p:txBody>
      </p:sp>
    </p:spTree>
    <p:extLst>
      <p:ext uri="{BB962C8B-B14F-4D97-AF65-F5344CB8AC3E}">
        <p14:creationId xmlns:p14="http://schemas.microsoft.com/office/powerpoint/2010/main" val="17510860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Connection types</a:t>
            </a:r>
          </a:p>
        </p:txBody>
      </p:sp>
      <p:sp>
        <p:nvSpPr>
          <p:cNvPr id="3" name="Content Placeholder 2"/>
          <p:cNvSpPr>
            <a:spLocks noGrp="1"/>
          </p:cNvSpPr>
          <p:nvPr>
            <p:ph idx="1"/>
          </p:nvPr>
        </p:nvSpPr>
        <p:spPr>
          <a:xfrm>
            <a:off x="768096" y="1898469"/>
            <a:ext cx="7647242" cy="4410891"/>
          </a:xfrm>
        </p:spPr>
        <p:txBody>
          <a:bodyPr>
            <a:normAutofit/>
          </a:bodyPr>
          <a:lstStyle/>
          <a:p>
            <a:pPr marL="0" indent="0">
              <a:buNone/>
            </a:pPr>
            <a:r>
              <a:rPr lang="en-US" dirty="0"/>
              <a:t>Connections are classified by: </a:t>
            </a:r>
          </a:p>
          <a:p>
            <a:pPr>
              <a:buFont typeface="Arial" panose="020B0604020202020204" pitchFamily="34" charset="0"/>
              <a:buChar char="•"/>
            </a:pPr>
            <a:r>
              <a:rPr lang="en-US" dirty="0"/>
              <a:t>  the type of force being transferred </a:t>
            </a:r>
            <a:br>
              <a:rPr lang="en-US" dirty="0"/>
            </a:br>
            <a:r>
              <a:rPr lang="en-US" dirty="0"/>
              <a:t>  (i.e. – shear, moment, axial, etc.) </a:t>
            </a:r>
          </a:p>
          <a:p>
            <a:pPr>
              <a:buFont typeface="Arial" panose="020B0604020202020204" pitchFamily="34" charset="0"/>
              <a:buChar char="•"/>
            </a:pPr>
            <a:r>
              <a:rPr lang="en-US" dirty="0"/>
              <a:t>  the specific components used in the connection </a:t>
            </a:r>
            <a:br>
              <a:rPr lang="en-US" dirty="0"/>
            </a:br>
            <a:r>
              <a:rPr lang="en-US" dirty="0"/>
              <a:t>  (i.e. – bolted/welded, angle/plate, etc.) </a:t>
            </a:r>
          </a:p>
          <a:p>
            <a:pPr>
              <a:buFont typeface="Arial" panose="020B0604020202020204" pitchFamily="34" charset="0"/>
              <a:buChar char="•"/>
            </a:pPr>
            <a:r>
              <a:rPr lang="en-US" dirty="0"/>
              <a:t>  the members being connected </a:t>
            </a:r>
            <a:br>
              <a:rPr lang="en-US" dirty="0"/>
            </a:br>
            <a:r>
              <a:rPr lang="en-US" dirty="0"/>
              <a:t>  (i.e. - beam-to-column, beam-to-girder, etc.)</a:t>
            </a:r>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30</a:t>
            </a:fld>
            <a:endParaRPr lang="en-US" altLang="en-US"/>
          </a:p>
        </p:txBody>
      </p:sp>
    </p:spTree>
    <p:extLst>
      <p:ext uri="{BB962C8B-B14F-4D97-AF65-F5344CB8AC3E}">
        <p14:creationId xmlns:p14="http://schemas.microsoft.com/office/powerpoint/2010/main" val="3177278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Connection types</a:t>
            </a:r>
          </a:p>
        </p:txBody>
      </p:sp>
      <p:sp>
        <p:nvSpPr>
          <p:cNvPr id="3" name="Content Placeholder 2"/>
          <p:cNvSpPr>
            <a:spLocks noGrp="1"/>
          </p:cNvSpPr>
          <p:nvPr>
            <p:ph idx="1"/>
          </p:nvPr>
        </p:nvSpPr>
        <p:spPr/>
        <p:txBody>
          <a:bodyPr/>
          <a:lstStyle/>
          <a:p>
            <a:pPr marL="0" indent="0">
              <a:buNone/>
            </a:pPr>
            <a:r>
              <a:rPr lang="en-US" dirty="0"/>
              <a:t>Connection selection typically depends on:</a:t>
            </a:r>
          </a:p>
          <a:p>
            <a:pPr>
              <a:buFont typeface="Arial" panose="020B0604020202020204" pitchFamily="34" charset="0"/>
              <a:buChar char="•"/>
            </a:pPr>
            <a:r>
              <a:rPr lang="en-US" sz="2400" dirty="0"/>
              <a:t>  Strength and stiffness required</a:t>
            </a:r>
          </a:p>
          <a:p>
            <a:pPr>
              <a:buFont typeface="Arial" panose="020B0604020202020204" pitchFamily="34" charset="0"/>
              <a:buChar char="•"/>
            </a:pPr>
            <a:r>
              <a:rPr lang="en-US" dirty="0"/>
              <a:t>  </a:t>
            </a:r>
            <a:r>
              <a:rPr lang="en-US" sz="2400" dirty="0"/>
              <a:t>Economy</a:t>
            </a:r>
            <a:endParaRPr lang="en-US" dirty="0"/>
          </a:p>
          <a:p>
            <a:pPr>
              <a:buFont typeface="Arial" panose="020B0604020202020204" pitchFamily="34" charset="0"/>
              <a:buChar char="•"/>
            </a:pPr>
            <a:r>
              <a:rPr lang="en-US" sz="2400" dirty="0"/>
              <a:t>  Difficulty or ease of erection</a:t>
            </a:r>
          </a:p>
          <a:p>
            <a:pPr>
              <a:buFont typeface="Arial" panose="020B0604020202020204" pitchFamily="34" charset="0"/>
              <a:buChar char="•"/>
            </a:pPr>
            <a:r>
              <a:rPr lang="en-US" dirty="0"/>
              <a:t>  Preferences of the fabricator/erector </a:t>
            </a:r>
            <a:br>
              <a:rPr lang="en-US" dirty="0"/>
            </a:br>
            <a:r>
              <a:rPr lang="en-US" dirty="0"/>
              <a:t>  (usually due to economy or ease of erection)</a:t>
            </a:r>
            <a:endParaRPr lang="en-US" sz="2400"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31</a:t>
            </a:fld>
            <a:endParaRPr lang="en-US" altLang="en-US"/>
          </a:p>
        </p:txBody>
      </p:sp>
    </p:spTree>
    <p:extLst>
      <p:ext uri="{BB962C8B-B14F-4D97-AF65-F5344CB8AC3E}">
        <p14:creationId xmlns:p14="http://schemas.microsoft.com/office/powerpoint/2010/main" val="18663111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C1A9B9E1-AE3D-4F69-9670-71C92ED1BC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10141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9A0D2A3-388C-4DCF-BA87-FE0475DB4279}"/>
              </a:ext>
            </a:extLst>
          </p:cNvPr>
          <p:cNvSpPr>
            <a:spLocks noGrp="1"/>
          </p:cNvSpPr>
          <p:nvPr>
            <p:ph type="title"/>
          </p:nvPr>
        </p:nvSpPr>
        <p:spPr>
          <a:xfrm>
            <a:off x="768096" y="585216"/>
            <a:ext cx="2834314" cy="1499616"/>
          </a:xfrm>
        </p:spPr>
        <p:txBody>
          <a:bodyPr>
            <a:normAutofit/>
          </a:bodyPr>
          <a:lstStyle/>
          <a:p>
            <a:r>
              <a:rPr lang="en-US" dirty="0">
                <a:solidFill>
                  <a:srgbClr val="FFFFFF"/>
                </a:solidFill>
              </a:rPr>
              <a:t>Tensile Connections</a:t>
            </a:r>
          </a:p>
        </p:txBody>
      </p:sp>
      <p:cxnSp>
        <p:nvCxnSpPr>
          <p:cNvPr id="25" name="Straight Connector 24">
            <a:extLst>
              <a:ext uri="{FF2B5EF4-FFF2-40B4-BE49-F238E27FC236}">
                <a16:creationId xmlns:a16="http://schemas.microsoft.com/office/drawing/2014/main" id="{3234ED8A-BEE3-4F34-B45B-731E1E292E3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826324"/>
            <a:ext cx="0" cy="91440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77355B0-E99C-43D4-979A-FFC905A622B4}"/>
              </a:ext>
            </a:extLst>
          </p:cNvPr>
          <p:cNvSpPr txBox="1"/>
          <p:nvPr/>
        </p:nvSpPr>
        <p:spPr>
          <a:xfrm>
            <a:off x="184557" y="2452702"/>
            <a:ext cx="3783432" cy="203132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400" dirty="0"/>
              <a:t>Direct Loaded Connection </a:t>
            </a:r>
          </a:p>
          <a:p>
            <a:pPr marL="285750" indent="-285750">
              <a:lnSpc>
                <a:spcPct val="150000"/>
              </a:lnSpc>
              <a:buFont typeface="Arial" panose="020B0604020202020204" pitchFamily="34" charset="0"/>
              <a:buChar char="•"/>
            </a:pPr>
            <a:r>
              <a:rPr lang="en-US" sz="2400" dirty="0"/>
              <a:t>Hanger Connection </a:t>
            </a:r>
          </a:p>
          <a:p>
            <a:pPr marL="285750" indent="-285750">
              <a:lnSpc>
                <a:spcPct val="150000"/>
              </a:lnSpc>
              <a:buFont typeface="Arial" panose="020B0604020202020204" pitchFamily="34" charset="0"/>
              <a:buChar char="•"/>
            </a:pPr>
            <a:r>
              <a:rPr lang="en-US" sz="2400" dirty="0"/>
              <a:t>Bracing Connections </a:t>
            </a:r>
          </a:p>
          <a:p>
            <a:endParaRPr lang="en-US" dirty="0"/>
          </a:p>
        </p:txBody>
      </p:sp>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4716" y="4317319"/>
            <a:ext cx="3425768" cy="2568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805352" y="2021579"/>
            <a:ext cx="7290055" cy="4410891"/>
          </a:xfrm>
        </p:spPr>
        <p:txBody>
          <a:bodyPr/>
          <a:lstStyle/>
          <a:p>
            <a:endParaRPr lang="en-US" dirty="0"/>
          </a:p>
        </p:txBody>
      </p:sp>
      <p:grpSp>
        <p:nvGrpSpPr>
          <p:cNvPr id="7" name="Group 6"/>
          <p:cNvGrpSpPr/>
          <p:nvPr/>
        </p:nvGrpSpPr>
        <p:grpSpPr>
          <a:xfrm>
            <a:off x="6108788" y="0"/>
            <a:ext cx="3019425" cy="3819525"/>
            <a:chOff x="6108788" y="0"/>
            <a:chExt cx="3019425" cy="3819525"/>
          </a:xfrm>
        </p:grpSpPr>
        <p:grpSp>
          <p:nvGrpSpPr>
            <p:cNvPr id="6" name="Group 5"/>
            <p:cNvGrpSpPr/>
            <p:nvPr/>
          </p:nvGrpSpPr>
          <p:grpSpPr>
            <a:xfrm>
              <a:off x="6108788" y="0"/>
              <a:ext cx="3019425" cy="3819525"/>
              <a:chOff x="6108788" y="0"/>
              <a:chExt cx="3019425" cy="3819525"/>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8788" y="0"/>
                <a:ext cx="3019425" cy="3819525"/>
              </a:xfrm>
              <a:prstGeom prst="rect">
                <a:avLst/>
              </a:prstGeom>
            </p:spPr>
          </p:pic>
          <p:sp>
            <p:nvSpPr>
              <p:cNvPr id="5" name="Rectangle 4"/>
              <p:cNvSpPr/>
              <p:nvPr/>
            </p:nvSpPr>
            <p:spPr>
              <a:xfrm>
                <a:off x="7040880" y="457200"/>
                <a:ext cx="1017271" cy="12835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654834" y="3053977"/>
                <a:ext cx="888275" cy="68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8255726" y="2769326"/>
                <a:ext cx="287383" cy="444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8255726" y="2230633"/>
                <a:ext cx="287383" cy="444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8826247" y="2769326"/>
                <a:ext cx="287383" cy="444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8826247" y="2230633"/>
                <a:ext cx="287383" cy="444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a:off x="6596743" y="1909762"/>
              <a:ext cx="679268" cy="68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343775" y="1978049"/>
              <a:ext cx="123825" cy="2198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9" name="Picture 8" descr="Bracing0107A"/>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3778936" y="2828120"/>
            <a:ext cx="3197157" cy="2036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a:picLocks noChangeAspect="1"/>
          </p:cNvPicPr>
          <p:nvPr/>
        </p:nvPicPr>
        <p:blipFill rotWithShape="1">
          <a:blip r:embed="rId6">
            <a:extLst>
              <a:ext uri="{28A0092B-C50C-407E-A947-70E740481C1C}">
                <a14:useLocalDpi xmlns:a14="http://schemas.microsoft.com/office/drawing/2010/main" val="0"/>
              </a:ext>
            </a:extLst>
          </a:blip>
          <a:srcRect l="2634"/>
          <a:stretch/>
        </p:blipFill>
        <p:spPr>
          <a:xfrm>
            <a:off x="3581400" y="497794"/>
            <a:ext cx="2817768" cy="2218509"/>
          </a:xfrm>
          <a:prstGeom prst="rect">
            <a:avLst/>
          </a:prstGeom>
        </p:spPr>
      </p:pic>
      <p:sp>
        <p:nvSpPr>
          <p:cNvPr id="17" name="Slide Number Placeholder 16"/>
          <p:cNvSpPr>
            <a:spLocks noGrp="1"/>
          </p:cNvSpPr>
          <p:nvPr>
            <p:ph type="sldNum" sz="quarter" idx="12"/>
          </p:nvPr>
        </p:nvSpPr>
        <p:spPr/>
        <p:txBody>
          <a:bodyPr/>
          <a:lstStyle/>
          <a:p>
            <a:fld id="{9DBAC5ED-916B-4A4B-9960-52DDD2B57D0D}" type="slidenum">
              <a:rPr lang="en-US" altLang="en-US" smtClean="0"/>
              <a:pPr/>
              <a:t>32</a:t>
            </a:fld>
            <a:endParaRPr lang="en-US" altLang="en-US"/>
          </a:p>
        </p:txBody>
      </p:sp>
    </p:spTree>
    <p:extLst>
      <p:ext uri="{BB962C8B-B14F-4D97-AF65-F5344CB8AC3E}">
        <p14:creationId xmlns:p14="http://schemas.microsoft.com/office/powerpoint/2010/main" val="13651550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C1A9B9E1-AE3D-4F69-9670-71C92ED1BC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10141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9A0D2A3-388C-4DCF-BA87-FE0475DB4279}"/>
              </a:ext>
            </a:extLst>
          </p:cNvPr>
          <p:cNvSpPr>
            <a:spLocks noGrp="1"/>
          </p:cNvSpPr>
          <p:nvPr>
            <p:ph type="title"/>
          </p:nvPr>
        </p:nvSpPr>
        <p:spPr>
          <a:xfrm>
            <a:off x="768096" y="585216"/>
            <a:ext cx="2834314" cy="1499616"/>
          </a:xfrm>
        </p:spPr>
        <p:txBody>
          <a:bodyPr>
            <a:normAutofit/>
          </a:bodyPr>
          <a:lstStyle/>
          <a:p>
            <a:r>
              <a:rPr lang="en-US" dirty="0">
                <a:solidFill>
                  <a:srgbClr val="FFFFFF"/>
                </a:solidFill>
              </a:rPr>
              <a:t>Compressive Connections</a:t>
            </a:r>
          </a:p>
        </p:txBody>
      </p:sp>
      <p:cxnSp>
        <p:nvCxnSpPr>
          <p:cNvPr id="25" name="Straight Connector 24">
            <a:extLst>
              <a:ext uri="{FF2B5EF4-FFF2-40B4-BE49-F238E27FC236}">
                <a16:creationId xmlns:a16="http://schemas.microsoft.com/office/drawing/2014/main" id="{3234ED8A-BEE3-4F34-B45B-731E1E292E3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826324"/>
            <a:ext cx="0" cy="91440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77355B0-E99C-43D4-979A-FFC905A622B4}"/>
              </a:ext>
            </a:extLst>
          </p:cNvPr>
          <p:cNvSpPr txBox="1"/>
          <p:nvPr/>
        </p:nvSpPr>
        <p:spPr>
          <a:xfrm>
            <a:off x="158989" y="2427535"/>
            <a:ext cx="3783432" cy="203132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400" dirty="0"/>
              <a:t>Column splices</a:t>
            </a:r>
          </a:p>
          <a:p>
            <a:pPr marL="285750" indent="-285750">
              <a:lnSpc>
                <a:spcPct val="150000"/>
              </a:lnSpc>
              <a:buFont typeface="Arial" panose="020B0604020202020204" pitchFamily="34" charset="0"/>
              <a:buChar char="•"/>
            </a:pPr>
            <a:r>
              <a:rPr lang="en-US" sz="2400" dirty="0"/>
              <a:t>Beam bearing plates </a:t>
            </a:r>
          </a:p>
          <a:p>
            <a:pPr marL="285750" indent="-285750">
              <a:lnSpc>
                <a:spcPct val="150000"/>
              </a:lnSpc>
              <a:buFont typeface="Arial" panose="020B0604020202020204" pitchFamily="34" charset="0"/>
              <a:buChar char="•"/>
            </a:pPr>
            <a:r>
              <a:rPr lang="en-US" sz="2400" dirty="0"/>
              <a:t>Column base plates  </a:t>
            </a:r>
          </a:p>
          <a:p>
            <a:endParaRPr lang="en-US"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10996" r="4817" b="14808"/>
          <a:stretch/>
        </p:blipFill>
        <p:spPr>
          <a:xfrm>
            <a:off x="2831123" y="4426009"/>
            <a:ext cx="3147646" cy="2388912"/>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179" y="2851026"/>
            <a:ext cx="3470031" cy="2602523"/>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9881" r="17943"/>
          <a:stretch/>
        </p:blipFill>
        <p:spPr>
          <a:xfrm>
            <a:off x="4101410" y="88648"/>
            <a:ext cx="2813538" cy="3393831"/>
          </a:xfrm>
          <a:prstGeom prst="rect">
            <a:avLst/>
          </a:prstGeom>
        </p:spPr>
      </p:pic>
      <p:sp>
        <p:nvSpPr>
          <p:cNvPr id="6" name="Slide Number Placeholder 5"/>
          <p:cNvSpPr>
            <a:spLocks noGrp="1"/>
          </p:cNvSpPr>
          <p:nvPr>
            <p:ph type="sldNum" sz="quarter" idx="12"/>
          </p:nvPr>
        </p:nvSpPr>
        <p:spPr/>
        <p:txBody>
          <a:bodyPr/>
          <a:lstStyle/>
          <a:p>
            <a:fld id="{9DBAC5ED-916B-4A4B-9960-52DDD2B57D0D}" type="slidenum">
              <a:rPr lang="en-US" altLang="en-US" smtClean="0"/>
              <a:pPr/>
              <a:t>33</a:t>
            </a:fld>
            <a:endParaRPr lang="en-US" altLang="en-US"/>
          </a:p>
        </p:txBody>
      </p:sp>
    </p:spTree>
    <p:extLst>
      <p:ext uri="{BB962C8B-B14F-4D97-AF65-F5344CB8AC3E}">
        <p14:creationId xmlns:p14="http://schemas.microsoft.com/office/powerpoint/2010/main" val="32099304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C1A9B9E1-AE3D-4F69-9670-71C92ED1BC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10141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9A0D2A3-388C-4DCF-BA87-FE0475DB4279}"/>
              </a:ext>
            </a:extLst>
          </p:cNvPr>
          <p:cNvSpPr>
            <a:spLocks noGrp="1"/>
          </p:cNvSpPr>
          <p:nvPr>
            <p:ph type="title"/>
          </p:nvPr>
        </p:nvSpPr>
        <p:spPr>
          <a:xfrm>
            <a:off x="626432" y="597816"/>
            <a:ext cx="2834314" cy="1499616"/>
          </a:xfrm>
        </p:spPr>
        <p:txBody>
          <a:bodyPr>
            <a:normAutofit/>
          </a:bodyPr>
          <a:lstStyle/>
          <a:p>
            <a:r>
              <a:rPr lang="en-US" dirty="0">
                <a:solidFill>
                  <a:srgbClr val="FFFFFF"/>
                </a:solidFill>
              </a:rPr>
              <a:t>Simple connections</a:t>
            </a:r>
          </a:p>
        </p:txBody>
      </p:sp>
      <p:cxnSp>
        <p:nvCxnSpPr>
          <p:cNvPr id="25" name="Straight Connector 24">
            <a:extLst>
              <a:ext uri="{FF2B5EF4-FFF2-40B4-BE49-F238E27FC236}">
                <a16:creationId xmlns:a16="http://schemas.microsoft.com/office/drawing/2014/main" id="{3234ED8A-BEE3-4F34-B45B-731E1E292E3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826324"/>
            <a:ext cx="0" cy="91440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77355B0-E99C-43D4-979A-FFC905A622B4}"/>
              </a:ext>
            </a:extLst>
          </p:cNvPr>
          <p:cNvSpPr txBox="1"/>
          <p:nvPr/>
        </p:nvSpPr>
        <p:spPr>
          <a:xfrm>
            <a:off x="226425" y="1814348"/>
            <a:ext cx="3783432" cy="397031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400" dirty="0"/>
              <a:t>Double-angle</a:t>
            </a:r>
          </a:p>
          <a:p>
            <a:pPr marL="285750" indent="-285750">
              <a:lnSpc>
                <a:spcPct val="150000"/>
              </a:lnSpc>
              <a:buFont typeface="Arial" panose="020B0604020202020204" pitchFamily="34" charset="0"/>
              <a:buChar char="•"/>
            </a:pPr>
            <a:r>
              <a:rPr lang="en-US" sz="2400" dirty="0"/>
              <a:t>Single-angle  </a:t>
            </a:r>
          </a:p>
          <a:p>
            <a:pPr marL="285750" indent="-285750">
              <a:lnSpc>
                <a:spcPct val="150000"/>
              </a:lnSpc>
              <a:buFont typeface="Arial" panose="020B0604020202020204" pitchFamily="34" charset="0"/>
              <a:buChar char="•"/>
            </a:pPr>
            <a:r>
              <a:rPr lang="en-US" sz="2400" dirty="0"/>
              <a:t>Shear Tab </a:t>
            </a:r>
          </a:p>
          <a:p>
            <a:pPr marL="285750" indent="-285750">
              <a:lnSpc>
                <a:spcPct val="150000"/>
              </a:lnSpc>
              <a:buFont typeface="Arial" panose="020B0604020202020204" pitchFamily="34" charset="0"/>
              <a:buChar char="•"/>
            </a:pPr>
            <a:r>
              <a:rPr lang="en-US" sz="2400" dirty="0"/>
              <a:t>Shear End-Plate </a:t>
            </a:r>
          </a:p>
          <a:p>
            <a:pPr marL="285750" indent="-285750">
              <a:lnSpc>
                <a:spcPct val="150000"/>
              </a:lnSpc>
              <a:buFont typeface="Arial" panose="020B0604020202020204" pitchFamily="34" charset="0"/>
              <a:buChar char="•"/>
            </a:pPr>
            <a:r>
              <a:rPr lang="en-US" sz="2400" dirty="0"/>
              <a:t>Tee </a:t>
            </a:r>
          </a:p>
          <a:p>
            <a:pPr marL="285750" indent="-285750">
              <a:lnSpc>
                <a:spcPct val="150000"/>
              </a:lnSpc>
              <a:buFont typeface="Arial" panose="020B0604020202020204" pitchFamily="34" charset="0"/>
              <a:buChar char="•"/>
            </a:pPr>
            <a:r>
              <a:rPr lang="en-US" sz="2400" dirty="0"/>
              <a:t>Stiffened Seated</a:t>
            </a:r>
          </a:p>
          <a:p>
            <a:pPr marL="285750" indent="-285750">
              <a:lnSpc>
                <a:spcPct val="150000"/>
              </a:lnSpc>
              <a:buFont typeface="Arial" panose="020B0604020202020204" pitchFamily="34" charset="0"/>
              <a:buChar char="•"/>
            </a:pPr>
            <a:r>
              <a:rPr lang="en-US" sz="2400" dirty="0"/>
              <a:t>Unstiffened Seated</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9688" y="2212931"/>
            <a:ext cx="3038764" cy="227907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6342" y="0"/>
            <a:ext cx="3626692" cy="2720019"/>
          </a:xfrm>
          <a:prstGeom prst="rect">
            <a:avLst/>
          </a:prstGeom>
        </p:spPr>
      </p:pic>
      <p:pic>
        <p:nvPicPr>
          <p:cNvPr id="1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6342" y="4054787"/>
            <a:ext cx="2062162"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9DBAC5ED-916B-4A4B-9960-52DDD2B57D0D}" type="slidenum">
              <a:rPr lang="en-US" altLang="en-US" smtClean="0"/>
              <a:pPr/>
              <a:t>34</a:t>
            </a:fld>
            <a:endParaRPr lang="en-US" altLang="en-US"/>
          </a:p>
        </p:txBody>
      </p:sp>
    </p:spTree>
    <p:extLst>
      <p:ext uri="{BB962C8B-B14F-4D97-AF65-F5344CB8AC3E}">
        <p14:creationId xmlns:p14="http://schemas.microsoft.com/office/powerpoint/2010/main" val="18262188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C1A9B9E1-AE3D-4F69-9670-71C92ED1BC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10141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9A0D2A3-388C-4DCF-BA87-FE0475DB4279}"/>
              </a:ext>
            </a:extLst>
          </p:cNvPr>
          <p:cNvSpPr>
            <a:spLocks noGrp="1"/>
          </p:cNvSpPr>
          <p:nvPr>
            <p:ph type="title"/>
          </p:nvPr>
        </p:nvSpPr>
        <p:spPr>
          <a:xfrm>
            <a:off x="633548" y="584514"/>
            <a:ext cx="2834314" cy="1499616"/>
          </a:xfrm>
        </p:spPr>
        <p:txBody>
          <a:bodyPr>
            <a:normAutofit/>
          </a:bodyPr>
          <a:lstStyle/>
          <a:p>
            <a:r>
              <a:rPr lang="en-US" dirty="0">
                <a:solidFill>
                  <a:srgbClr val="FFFFFF"/>
                </a:solidFill>
              </a:rPr>
              <a:t>Moment connections</a:t>
            </a:r>
          </a:p>
        </p:txBody>
      </p:sp>
      <p:cxnSp>
        <p:nvCxnSpPr>
          <p:cNvPr id="25" name="Straight Connector 24">
            <a:extLst>
              <a:ext uri="{FF2B5EF4-FFF2-40B4-BE49-F238E27FC236}">
                <a16:creationId xmlns:a16="http://schemas.microsoft.com/office/drawing/2014/main" id="{3234ED8A-BEE3-4F34-B45B-731E1E292E3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571500" y="826324"/>
            <a:ext cx="0" cy="914400"/>
          </a:xfrm>
          <a:prstGeom prst="line">
            <a:avLst/>
          </a:prstGeom>
          <a:ln w="1905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77355B0-E99C-43D4-979A-FFC905A622B4}"/>
              </a:ext>
            </a:extLst>
          </p:cNvPr>
          <p:cNvSpPr txBox="1"/>
          <p:nvPr/>
        </p:nvSpPr>
        <p:spPr>
          <a:xfrm>
            <a:off x="158989" y="2427535"/>
            <a:ext cx="3783432" cy="280281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400" dirty="0"/>
              <a:t>Flange Welded </a:t>
            </a:r>
          </a:p>
          <a:p>
            <a:pPr marL="285750" indent="-285750">
              <a:lnSpc>
                <a:spcPct val="150000"/>
              </a:lnSpc>
              <a:buFont typeface="Arial" panose="020B0604020202020204" pitchFamily="34" charset="0"/>
              <a:buChar char="•"/>
            </a:pPr>
            <a:r>
              <a:rPr lang="en-US" sz="2400" dirty="0"/>
              <a:t>Flange Plate Bolted </a:t>
            </a:r>
          </a:p>
          <a:p>
            <a:pPr marL="285750" indent="-285750">
              <a:lnSpc>
                <a:spcPct val="150000"/>
              </a:lnSpc>
              <a:buFont typeface="Arial" panose="020B0604020202020204" pitchFamily="34" charset="0"/>
              <a:buChar char="•"/>
            </a:pPr>
            <a:r>
              <a:rPr lang="en-US" sz="2400" dirty="0"/>
              <a:t>Tee-Stub</a:t>
            </a:r>
          </a:p>
          <a:p>
            <a:pPr marL="285750" indent="-285750">
              <a:lnSpc>
                <a:spcPct val="150000"/>
              </a:lnSpc>
              <a:buFont typeface="Arial" panose="020B0604020202020204" pitchFamily="34" charset="0"/>
              <a:buChar char="•"/>
            </a:pPr>
            <a:r>
              <a:rPr lang="en-US" sz="2400" dirty="0"/>
              <a:t>Flange Angle </a:t>
            </a:r>
          </a:p>
          <a:p>
            <a:pPr marL="285750" indent="-285750">
              <a:lnSpc>
                <a:spcPct val="150000"/>
              </a:lnSpc>
              <a:buFont typeface="Arial" panose="020B0604020202020204" pitchFamily="34" charset="0"/>
              <a:buChar char="•"/>
            </a:pPr>
            <a:r>
              <a:rPr lang="en-US" sz="2400" dirty="0"/>
              <a:t>Moment End-Plate  </a:t>
            </a:r>
          </a:p>
        </p:txBody>
      </p:sp>
      <p:pic>
        <p:nvPicPr>
          <p:cNvPr id="11" name="Picture 2" descr="sample-field-connection"/>
          <p:cNvPicPr>
            <a:picLocks noChangeAspect="1" noChangeArrowheads="1"/>
          </p:cNvPicPr>
          <p:nvPr/>
        </p:nvPicPr>
        <p:blipFill rotWithShape="1">
          <a:blip r:embed="rId3">
            <a:extLst>
              <a:ext uri="{28A0092B-C50C-407E-A947-70E740481C1C}">
                <a14:useLocalDpi xmlns:a14="http://schemas.microsoft.com/office/drawing/2010/main" val="0"/>
              </a:ext>
            </a:extLst>
          </a:blip>
          <a:srcRect l="39701" t="30478" r="37926" b="36545"/>
          <a:stretch/>
        </p:blipFill>
        <p:spPr bwMode="auto">
          <a:xfrm>
            <a:off x="5715000" y="3084872"/>
            <a:ext cx="3409988" cy="376475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4666" y="3667570"/>
            <a:ext cx="2286000" cy="3048000"/>
          </a:xfrm>
          <a:prstGeom prst="rect">
            <a:avLst/>
          </a:prstGeom>
        </p:spPr>
      </p:pic>
      <p:pic>
        <p:nvPicPr>
          <p:cNvPr id="12" name="Picture 9" descr="Connections0184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9728" y="248281"/>
            <a:ext cx="2878151" cy="341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cover-plate-pretest"/>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3827567" y="166197"/>
            <a:ext cx="2228072" cy="350137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35</a:t>
            </a:fld>
            <a:endParaRPr lang="en-US" altLang="en-US"/>
          </a:p>
        </p:txBody>
      </p:sp>
    </p:spTree>
    <p:extLst>
      <p:ext uri="{BB962C8B-B14F-4D97-AF65-F5344CB8AC3E}">
        <p14:creationId xmlns:p14="http://schemas.microsoft.com/office/powerpoint/2010/main" val="23197478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3796" t="5055" r="5895" b="5089"/>
          <a:stretch/>
        </p:blipFill>
        <p:spPr>
          <a:xfrm>
            <a:off x="270163" y="120574"/>
            <a:ext cx="8603673" cy="6091095"/>
          </a:xfrm>
          <a:prstGeom prst="rect">
            <a:avLst/>
          </a:prstGeom>
        </p:spPr>
      </p:pic>
      <p:sp>
        <p:nvSpPr>
          <p:cNvPr id="5" name="Rectangle 4"/>
          <p:cNvSpPr/>
          <p:nvPr/>
        </p:nvSpPr>
        <p:spPr>
          <a:xfrm>
            <a:off x="0" y="6211669"/>
            <a:ext cx="9144000" cy="646331"/>
          </a:xfrm>
          <a:prstGeom prst="rect">
            <a:avLst/>
          </a:prstGeom>
        </p:spPr>
        <p:txBody>
          <a:bodyPr wrap="square">
            <a:spAutoFit/>
          </a:bodyPr>
          <a:lstStyle/>
          <a:p>
            <a:r>
              <a:rPr lang="en-US" dirty="0"/>
              <a:t>Fig. C-B3.3. Classification of moment-rotation response of fully restrained (FR), partially restrained (PR), and simple connections</a:t>
            </a: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36</a:t>
            </a:fld>
            <a:endParaRPr lang="en-US" altLang="en-US"/>
          </a:p>
        </p:txBody>
      </p:sp>
    </p:spTree>
    <p:extLst>
      <p:ext uri="{BB962C8B-B14F-4D97-AF65-F5344CB8AC3E}">
        <p14:creationId xmlns:p14="http://schemas.microsoft.com/office/powerpoint/2010/main" val="12327008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1- Introduction and Basic Principles</a:t>
            </a:r>
          </a:p>
        </p:txBody>
      </p:sp>
      <p:sp>
        <p:nvSpPr>
          <p:cNvPr id="3" name="Content Placeholder 2"/>
          <p:cNvSpPr>
            <a:spLocks noGrp="1"/>
          </p:cNvSpPr>
          <p:nvPr>
            <p:ph idx="1"/>
          </p:nvPr>
        </p:nvSpPr>
        <p:spPr/>
        <p:txBody>
          <a:bodyPr/>
          <a:lstStyle/>
          <a:p>
            <a:pPr>
              <a:buFont typeface="Arial" panose="020B0604020202020204" pitchFamily="34" charset="0"/>
              <a:buChar char="•"/>
            </a:pPr>
            <a:r>
              <a:rPr lang="en-US" dirty="0"/>
              <a:t>  Definitions</a:t>
            </a:r>
          </a:p>
          <a:p>
            <a:pPr>
              <a:buFont typeface="Arial" panose="020B0604020202020204" pitchFamily="34" charset="0"/>
              <a:buChar char="•"/>
            </a:pPr>
            <a:r>
              <a:rPr lang="en-US" dirty="0"/>
              <a:t>  Overview of AISC provisions for connections</a:t>
            </a:r>
          </a:p>
          <a:p>
            <a:pPr>
              <a:buFont typeface="Arial" panose="020B0604020202020204" pitchFamily="34" charset="0"/>
              <a:buChar char="•"/>
            </a:pPr>
            <a:r>
              <a:rPr lang="en-US" dirty="0"/>
              <a:t>  Connection types</a:t>
            </a:r>
          </a:p>
          <a:p>
            <a:pPr>
              <a:buFont typeface="Arial" panose="020B0604020202020204" pitchFamily="34" charset="0"/>
              <a:buChar char="•"/>
            </a:pPr>
            <a:r>
              <a:rPr lang="en-US" altLang="en-US" b="1" dirty="0">
                <a:solidFill>
                  <a:schemeClr val="tx2"/>
                </a:solidFill>
              </a:rPr>
              <a:t>  Limit states using tensile connection example</a:t>
            </a:r>
          </a:p>
          <a:p>
            <a:pPr>
              <a:buFont typeface="Arial" panose="020B0604020202020204" pitchFamily="34" charset="0"/>
              <a:buChar char="•"/>
            </a:pPr>
            <a:r>
              <a:rPr lang="en-US" altLang="en-US" dirty="0"/>
              <a:t>  Additional limit states</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37</a:t>
            </a:fld>
            <a:endParaRPr lang="en-US" altLang="en-US"/>
          </a:p>
        </p:txBody>
      </p:sp>
    </p:spTree>
    <p:extLst>
      <p:ext uri="{BB962C8B-B14F-4D97-AF65-F5344CB8AC3E}">
        <p14:creationId xmlns:p14="http://schemas.microsoft.com/office/powerpoint/2010/main" val="25648179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5" name="AutoShape 34"/>
          <p:cNvSpPr>
            <a:spLocks noChangeArrowheads="1"/>
          </p:cNvSpPr>
          <p:nvPr/>
        </p:nvSpPr>
        <p:spPr bwMode="auto">
          <a:xfrm>
            <a:off x="6912428" y="3918857"/>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6" name="AutoShape 35"/>
          <p:cNvSpPr>
            <a:spLocks noChangeArrowheads="1"/>
          </p:cNvSpPr>
          <p:nvPr/>
        </p:nvSpPr>
        <p:spPr bwMode="auto">
          <a:xfrm flipH="1">
            <a:off x="206826" y="3918857"/>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16" name="Text Box 41"/>
          <p:cNvSpPr txBox="1">
            <a:spLocks noChangeArrowheads="1"/>
          </p:cNvSpPr>
          <p:nvPr/>
        </p:nvSpPr>
        <p:spPr bwMode="auto">
          <a:xfrm>
            <a:off x="5236028" y="2501220"/>
            <a:ext cx="33528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single angle bracing member</a:t>
            </a:r>
          </a:p>
        </p:txBody>
      </p:sp>
      <p:sp>
        <p:nvSpPr>
          <p:cNvPr id="18" name="Text Box 43"/>
          <p:cNvSpPr txBox="1">
            <a:spLocks noChangeArrowheads="1"/>
          </p:cNvSpPr>
          <p:nvPr/>
        </p:nvSpPr>
        <p:spPr bwMode="auto">
          <a:xfrm>
            <a:off x="2340428" y="2080932"/>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gusset plate</a:t>
            </a:r>
          </a:p>
        </p:txBody>
      </p:sp>
      <p:sp>
        <p:nvSpPr>
          <p:cNvPr id="20" name="Line 45"/>
          <p:cNvSpPr>
            <a:spLocks noChangeShapeType="1"/>
          </p:cNvSpPr>
          <p:nvPr/>
        </p:nvSpPr>
        <p:spPr bwMode="auto">
          <a:xfrm flipH="1">
            <a:off x="3788227" y="2375807"/>
            <a:ext cx="359246" cy="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23" name="Text Box 41"/>
          <p:cNvSpPr txBox="1">
            <a:spLocks noChangeArrowheads="1"/>
          </p:cNvSpPr>
          <p:nvPr/>
        </p:nvSpPr>
        <p:spPr bwMode="auto">
          <a:xfrm>
            <a:off x="4324989" y="5168219"/>
            <a:ext cx="33528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bolts</a:t>
            </a:r>
          </a:p>
        </p:txBody>
      </p:sp>
      <p:grpSp>
        <p:nvGrpSpPr>
          <p:cNvPr id="90" name="Group 89"/>
          <p:cNvGrpSpPr/>
          <p:nvPr/>
        </p:nvGrpSpPr>
        <p:grpSpPr>
          <a:xfrm>
            <a:off x="1208314" y="2712845"/>
            <a:ext cx="5399314" cy="2410873"/>
            <a:chOff x="1208314" y="2712845"/>
            <a:chExt cx="5399314" cy="2410873"/>
          </a:xfrm>
        </p:grpSpPr>
        <p:sp>
          <p:nvSpPr>
            <p:cNvPr id="8" name="Freeform 33"/>
            <p:cNvSpPr>
              <a:spLocks/>
            </p:cNvSpPr>
            <p:nvPr/>
          </p:nvSpPr>
          <p:spPr bwMode="auto">
            <a:xfrm>
              <a:off x="1404272" y="3124215"/>
              <a:ext cx="2964981" cy="1709343"/>
            </a:xfrm>
            <a:custGeom>
              <a:avLst/>
              <a:gdLst>
                <a:gd name="T0" fmla="*/ 432 w 1854"/>
                <a:gd name="T1" fmla="*/ 0 h 1776"/>
                <a:gd name="T2" fmla="*/ 1854 w 1854"/>
                <a:gd name="T3" fmla="*/ 276 h 1776"/>
                <a:gd name="T4" fmla="*/ 1848 w 1854"/>
                <a:gd name="T5" fmla="*/ 1344 h 1776"/>
                <a:gd name="T6" fmla="*/ 432 w 1854"/>
                <a:gd name="T7" fmla="*/ 1776 h 1776"/>
                <a:gd name="T8" fmla="*/ 0 w 1854"/>
                <a:gd name="T9" fmla="*/ 1776 h 1776"/>
                <a:gd name="T10" fmla="*/ 96 w 1854"/>
                <a:gd name="T11" fmla="*/ 1536 h 1776"/>
                <a:gd name="T12" fmla="*/ 48 w 1854"/>
                <a:gd name="T13" fmla="*/ 1344 h 1776"/>
                <a:gd name="T14" fmla="*/ 144 w 1854"/>
                <a:gd name="T15" fmla="*/ 1104 h 1776"/>
                <a:gd name="T16" fmla="*/ 0 w 1854"/>
                <a:gd name="T17" fmla="*/ 816 h 1776"/>
                <a:gd name="T18" fmla="*/ 144 w 1854"/>
                <a:gd name="T19" fmla="*/ 576 h 1776"/>
                <a:gd name="T20" fmla="*/ 0 w 1854"/>
                <a:gd name="T21" fmla="*/ 384 h 1776"/>
                <a:gd name="T22" fmla="*/ 144 w 1854"/>
                <a:gd name="T23" fmla="*/ 0 h 1776"/>
                <a:gd name="T24" fmla="*/ 432 w 1854"/>
                <a:gd name="T25" fmla="*/ 0 h 1776"/>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518 w 10000"/>
                <a:gd name="connsiteY5" fmla="*/ 8649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37 w 10000"/>
                <a:gd name="connsiteY5" fmla="*/ 8610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85 w 10037"/>
                <a:gd name="connsiteY7" fmla="*/ 6332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11 w 10037"/>
                <a:gd name="connsiteY7" fmla="*/ 5907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403 w 10073"/>
                <a:gd name="connsiteY0" fmla="*/ 0 h 10000"/>
                <a:gd name="connsiteX1" fmla="*/ 10073 w 10073"/>
                <a:gd name="connsiteY1" fmla="*/ 1554 h 10000"/>
                <a:gd name="connsiteX2" fmla="*/ 10041 w 10073"/>
                <a:gd name="connsiteY2" fmla="*/ 7568 h 10000"/>
                <a:gd name="connsiteX3" fmla="*/ 2403 w 10073"/>
                <a:gd name="connsiteY3" fmla="*/ 10000 h 10000"/>
                <a:gd name="connsiteX4" fmla="*/ 73 w 10073"/>
                <a:gd name="connsiteY4" fmla="*/ 10000 h 10000"/>
                <a:gd name="connsiteX5" fmla="*/ 110 w 10073"/>
                <a:gd name="connsiteY5" fmla="*/ 8610 h 10000"/>
                <a:gd name="connsiteX6" fmla="*/ 36 w 10073"/>
                <a:gd name="connsiteY6" fmla="*/ 7568 h 10000"/>
                <a:gd name="connsiteX7" fmla="*/ 73 w 10073"/>
                <a:gd name="connsiteY7" fmla="*/ 4595 h 10000"/>
                <a:gd name="connsiteX8" fmla="*/ 850 w 10073"/>
                <a:gd name="connsiteY8" fmla="*/ 3243 h 10000"/>
                <a:gd name="connsiteX9" fmla="*/ 73 w 10073"/>
                <a:gd name="connsiteY9" fmla="*/ 2162 h 10000"/>
                <a:gd name="connsiteX10" fmla="*/ 850 w 10073"/>
                <a:gd name="connsiteY10" fmla="*/ 0 h 10000"/>
                <a:gd name="connsiteX11" fmla="*/ 2403 w 10073"/>
                <a:gd name="connsiteY11" fmla="*/ 0 h 10000"/>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148 w 10148"/>
                <a:gd name="connsiteY9" fmla="*/ 2239 h 10077"/>
                <a:gd name="connsiteX10" fmla="*/ 0 w 10148"/>
                <a:gd name="connsiteY10" fmla="*/ 0 h 10077"/>
                <a:gd name="connsiteX11" fmla="*/ 2478 w 10148"/>
                <a:gd name="connsiteY11"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0 w 10148"/>
                <a:gd name="connsiteY9" fmla="*/ 0 h 10077"/>
                <a:gd name="connsiteX10" fmla="*/ 2478 w 10148"/>
                <a:gd name="connsiteY10"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0 w 10148"/>
                <a:gd name="connsiteY8" fmla="*/ 0 h 10077"/>
                <a:gd name="connsiteX9" fmla="*/ 2478 w 10148"/>
                <a:gd name="connsiteY9" fmla="*/ 77 h 10077"/>
                <a:gd name="connsiteX0" fmla="*/ 2633 w 10303"/>
                <a:gd name="connsiteY0" fmla="*/ 77 h 10077"/>
                <a:gd name="connsiteX1" fmla="*/ 10303 w 10303"/>
                <a:gd name="connsiteY1" fmla="*/ 1631 h 10077"/>
                <a:gd name="connsiteX2" fmla="*/ 10271 w 10303"/>
                <a:gd name="connsiteY2" fmla="*/ 7645 h 10077"/>
                <a:gd name="connsiteX3" fmla="*/ 2633 w 10303"/>
                <a:gd name="connsiteY3" fmla="*/ 10077 h 10077"/>
                <a:gd name="connsiteX4" fmla="*/ 303 w 10303"/>
                <a:gd name="connsiteY4" fmla="*/ 10077 h 10077"/>
                <a:gd name="connsiteX5" fmla="*/ 340 w 10303"/>
                <a:gd name="connsiteY5" fmla="*/ 8687 h 10077"/>
                <a:gd name="connsiteX6" fmla="*/ 266 w 10303"/>
                <a:gd name="connsiteY6" fmla="*/ 7645 h 10077"/>
                <a:gd name="connsiteX7" fmla="*/ 155 w 10303"/>
                <a:gd name="connsiteY7" fmla="*/ 0 h 10077"/>
                <a:gd name="connsiteX8" fmla="*/ 2633 w 10303"/>
                <a:gd name="connsiteY8" fmla="*/ 77 h 10077"/>
                <a:gd name="connsiteX0" fmla="*/ 2614 w 10284"/>
                <a:gd name="connsiteY0" fmla="*/ 77 h 10077"/>
                <a:gd name="connsiteX1" fmla="*/ 10284 w 10284"/>
                <a:gd name="connsiteY1" fmla="*/ 1631 h 10077"/>
                <a:gd name="connsiteX2" fmla="*/ 10252 w 10284"/>
                <a:gd name="connsiteY2" fmla="*/ 7645 h 10077"/>
                <a:gd name="connsiteX3" fmla="*/ 2614 w 10284"/>
                <a:gd name="connsiteY3" fmla="*/ 10077 h 10077"/>
                <a:gd name="connsiteX4" fmla="*/ 284 w 10284"/>
                <a:gd name="connsiteY4" fmla="*/ 10077 h 10077"/>
                <a:gd name="connsiteX5" fmla="*/ 321 w 10284"/>
                <a:gd name="connsiteY5" fmla="*/ 8687 h 10077"/>
                <a:gd name="connsiteX6" fmla="*/ 136 w 10284"/>
                <a:gd name="connsiteY6" fmla="*/ 0 h 10077"/>
                <a:gd name="connsiteX7" fmla="*/ 2614 w 10284"/>
                <a:gd name="connsiteY7" fmla="*/ 77 h 10077"/>
                <a:gd name="connsiteX0" fmla="*/ 2712 w 10382"/>
                <a:gd name="connsiteY0" fmla="*/ 77 h 10077"/>
                <a:gd name="connsiteX1" fmla="*/ 10382 w 10382"/>
                <a:gd name="connsiteY1" fmla="*/ 1631 h 10077"/>
                <a:gd name="connsiteX2" fmla="*/ 10350 w 10382"/>
                <a:gd name="connsiteY2" fmla="*/ 7645 h 10077"/>
                <a:gd name="connsiteX3" fmla="*/ 2712 w 10382"/>
                <a:gd name="connsiteY3" fmla="*/ 10077 h 10077"/>
                <a:gd name="connsiteX4" fmla="*/ 382 w 10382"/>
                <a:gd name="connsiteY4" fmla="*/ 10077 h 10077"/>
                <a:gd name="connsiteX5" fmla="*/ 234 w 10382"/>
                <a:gd name="connsiteY5" fmla="*/ 0 h 10077"/>
                <a:gd name="connsiteX6" fmla="*/ 2712 w 10382"/>
                <a:gd name="connsiteY6" fmla="*/ 77 h 10077"/>
                <a:gd name="connsiteX0" fmla="*/ 2778 w 10448"/>
                <a:gd name="connsiteY0" fmla="*/ 77 h 10116"/>
                <a:gd name="connsiteX1" fmla="*/ 10448 w 10448"/>
                <a:gd name="connsiteY1" fmla="*/ 1631 h 10116"/>
                <a:gd name="connsiteX2" fmla="*/ 10416 w 10448"/>
                <a:gd name="connsiteY2" fmla="*/ 7645 h 10116"/>
                <a:gd name="connsiteX3" fmla="*/ 2778 w 10448"/>
                <a:gd name="connsiteY3" fmla="*/ 10077 h 10116"/>
                <a:gd name="connsiteX4" fmla="*/ 300 w 10448"/>
                <a:gd name="connsiteY4" fmla="*/ 10116 h 10116"/>
                <a:gd name="connsiteX5" fmla="*/ 300 w 10448"/>
                <a:gd name="connsiteY5" fmla="*/ 0 h 10116"/>
                <a:gd name="connsiteX6" fmla="*/ 2778 w 10448"/>
                <a:gd name="connsiteY6" fmla="*/ 77 h 10116"/>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0 w 10148"/>
                <a:gd name="connsiteY4" fmla="*/ 0 h 10077"/>
                <a:gd name="connsiteX5" fmla="*/ 2478 w 10148"/>
                <a:gd name="connsiteY5"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221 w 10148"/>
                <a:gd name="connsiteY4" fmla="*/ 5058 h 10077"/>
                <a:gd name="connsiteX5" fmla="*/ 0 w 10148"/>
                <a:gd name="connsiteY5" fmla="*/ 0 h 10077"/>
                <a:gd name="connsiteX6" fmla="*/ 2478 w 10148"/>
                <a:gd name="connsiteY6" fmla="*/ 77 h 10077"/>
                <a:gd name="connsiteX0" fmla="*/ 2478 w 10148"/>
                <a:gd name="connsiteY0" fmla="*/ 77 h 10155"/>
                <a:gd name="connsiteX1" fmla="*/ 10148 w 10148"/>
                <a:gd name="connsiteY1" fmla="*/ 1631 h 10155"/>
                <a:gd name="connsiteX2" fmla="*/ 10116 w 10148"/>
                <a:gd name="connsiteY2" fmla="*/ 7645 h 10155"/>
                <a:gd name="connsiteX3" fmla="*/ 2478 w 10148"/>
                <a:gd name="connsiteY3" fmla="*/ 10077 h 10155"/>
                <a:gd name="connsiteX4" fmla="*/ 222 w 10148"/>
                <a:gd name="connsiteY4" fmla="*/ 10155 h 10155"/>
                <a:gd name="connsiteX5" fmla="*/ 0 w 10148"/>
                <a:gd name="connsiteY5" fmla="*/ 0 h 10155"/>
                <a:gd name="connsiteX6" fmla="*/ 2478 w 10148"/>
                <a:gd name="connsiteY6" fmla="*/ 77 h 10155"/>
                <a:gd name="connsiteX0" fmla="*/ 2478 w 10148"/>
                <a:gd name="connsiteY0" fmla="*/ 77 h 10155"/>
                <a:gd name="connsiteX1" fmla="*/ 10148 w 10148"/>
                <a:gd name="connsiteY1" fmla="*/ 1631 h 10155"/>
                <a:gd name="connsiteX2" fmla="*/ 10116 w 10148"/>
                <a:gd name="connsiteY2" fmla="*/ 7645 h 10155"/>
                <a:gd name="connsiteX3" fmla="*/ 222 w 10148"/>
                <a:gd name="connsiteY3" fmla="*/ 10155 h 10155"/>
                <a:gd name="connsiteX4" fmla="*/ 0 w 10148"/>
                <a:gd name="connsiteY4" fmla="*/ 0 h 10155"/>
                <a:gd name="connsiteX5" fmla="*/ 2478 w 10148"/>
                <a:gd name="connsiteY5" fmla="*/ 77 h 10155"/>
                <a:gd name="connsiteX0" fmla="*/ 2478 w 10148"/>
                <a:gd name="connsiteY0" fmla="*/ 77 h 7954"/>
                <a:gd name="connsiteX1" fmla="*/ 10148 w 10148"/>
                <a:gd name="connsiteY1" fmla="*/ 1631 h 7954"/>
                <a:gd name="connsiteX2" fmla="*/ 10116 w 10148"/>
                <a:gd name="connsiteY2" fmla="*/ 7645 h 7954"/>
                <a:gd name="connsiteX3" fmla="*/ 185 w 10148"/>
                <a:gd name="connsiteY3" fmla="*/ 7954 h 7954"/>
                <a:gd name="connsiteX4" fmla="*/ 0 w 10148"/>
                <a:gd name="connsiteY4" fmla="*/ 0 h 7954"/>
                <a:gd name="connsiteX5" fmla="*/ 2478 w 10148"/>
                <a:gd name="connsiteY5" fmla="*/ 77 h 7954"/>
                <a:gd name="connsiteX0" fmla="*/ 0 w 10000"/>
                <a:gd name="connsiteY0" fmla="*/ 0 h 10000"/>
                <a:gd name="connsiteX1" fmla="*/ 10000 w 10000"/>
                <a:gd name="connsiteY1" fmla="*/ 2051 h 10000"/>
                <a:gd name="connsiteX2" fmla="*/ 9968 w 10000"/>
                <a:gd name="connsiteY2" fmla="*/ 9612 h 10000"/>
                <a:gd name="connsiteX3" fmla="*/ 182 w 10000"/>
                <a:gd name="connsiteY3" fmla="*/ 10000 h 10000"/>
                <a:gd name="connsiteX4" fmla="*/ 0 w 10000"/>
                <a:gd name="connsiteY4" fmla="*/ 0 h 10000"/>
                <a:gd name="connsiteX0" fmla="*/ 0 w 9927"/>
                <a:gd name="connsiteY0" fmla="*/ 0 h 8010"/>
                <a:gd name="connsiteX1" fmla="*/ 9927 w 9927"/>
                <a:gd name="connsiteY1" fmla="*/ 61 h 8010"/>
                <a:gd name="connsiteX2" fmla="*/ 9895 w 9927"/>
                <a:gd name="connsiteY2" fmla="*/ 7622 h 8010"/>
                <a:gd name="connsiteX3" fmla="*/ 109 w 9927"/>
                <a:gd name="connsiteY3" fmla="*/ 8010 h 8010"/>
                <a:gd name="connsiteX4" fmla="*/ 0 w 9927"/>
                <a:gd name="connsiteY4" fmla="*/ 0 h 8010"/>
                <a:gd name="connsiteX0" fmla="*/ 0 w 10000"/>
                <a:gd name="connsiteY0" fmla="*/ 0 h 9516"/>
                <a:gd name="connsiteX1" fmla="*/ 10000 w 10000"/>
                <a:gd name="connsiteY1" fmla="*/ 76 h 9516"/>
                <a:gd name="connsiteX2" fmla="*/ 9968 w 10000"/>
                <a:gd name="connsiteY2" fmla="*/ 9516 h 9516"/>
                <a:gd name="connsiteX3" fmla="*/ 110 w 10000"/>
                <a:gd name="connsiteY3" fmla="*/ 9455 h 9516"/>
                <a:gd name="connsiteX4" fmla="*/ 0 w 10000"/>
                <a:gd name="connsiteY4" fmla="*/ 0 h 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516">
                  <a:moveTo>
                    <a:pt x="0" y="0"/>
                  </a:moveTo>
                  <a:lnTo>
                    <a:pt x="10000" y="76"/>
                  </a:lnTo>
                  <a:cubicBezTo>
                    <a:pt x="9989" y="3222"/>
                    <a:pt x="9979" y="6368"/>
                    <a:pt x="9968" y="9516"/>
                  </a:cubicBezTo>
                  <a:lnTo>
                    <a:pt x="110" y="9455"/>
                  </a:lnTo>
                  <a:cubicBezTo>
                    <a:pt x="48" y="5294"/>
                    <a:pt x="61" y="4161"/>
                    <a:pt x="0" y="0"/>
                  </a:cubicBezTo>
                  <a:close/>
                </a:path>
              </a:pathLst>
            </a:custGeom>
            <a:gradFill rotWithShape="1">
              <a:gsLst>
                <a:gs pos="0">
                  <a:srgbClr val="DDDDDD"/>
                </a:gs>
                <a:gs pos="100000">
                  <a:srgbClr val="DDDDDD">
                    <a:gamma/>
                    <a:shade val="59608"/>
                    <a:invGamma/>
                  </a:srgbClr>
                </a:gs>
              </a:gsLst>
              <a:path path="rect">
                <a:fillToRect l="50000" t="50000" r="50000" b="50000"/>
              </a:path>
            </a:gradFill>
            <a:ln w="1905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9" name="Group 32"/>
            <p:cNvGrpSpPr>
              <a:grpSpLocks/>
            </p:cNvGrpSpPr>
            <p:nvPr/>
          </p:nvGrpSpPr>
          <p:grpSpPr bwMode="auto">
            <a:xfrm>
              <a:off x="2111828" y="3537857"/>
              <a:ext cx="4495800" cy="990600"/>
              <a:chOff x="1584" y="1344"/>
              <a:chExt cx="2832" cy="624"/>
            </a:xfrm>
          </p:grpSpPr>
          <p:sp>
            <p:nvSpPr>
              <p:cNvPr id="14"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5"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10" name="Group 39"/>
            <p:cNvGrpSpPr>
              <a:grpSpLocks/>
            </p:cNvGrpSpPr>
            <p:nvPr/>
          </p:nvGrpSpPr>
          <p:grpSpPr bwMode="auto">
            <a:xfrm>
              <a:off x="2492828" y="3842657"/>
              <a:ext cx="1295400" cy="228600"/>
              <a:chOff x="1824" y="1488"/>
              <a:chExt cx="816" cy="144"/>
            </a:xfrm>
          </p:grpSpPr>
          <p:sp>
            <p:nvSpPr>
              <p:cNvPr id="11"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3"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25" name="Straight Connector 24"/>
            <p:cNvCxnSpPr/>
            <p:nvPr/>
          </p:nvCxnSpPr>
          <p:spPr>
            <a:xfrm flipH="1" flipV="1">
              <a:off x="1406228" y="2843537"/>
              <a:ext cx="42933" cy="2280181"/>
            </a:xfrm>
            <a:prstGeom prst="line">
              <a:avLst/>
            </a:prstGeom>
            <a:ln w="38100"/>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flipH="1" flipV="1">
              <a:off x="1208314" y="303817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H="1" flipV="1">
              <a:off x="1208314" y="28867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flipH="1" flipV="1">
              <a:off x="1208314" y="271284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H="1" flipV="1">
              <a:off x="1208314" y="353785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flipH="1" flipV="1">
              <a:off x="1208314" y="338645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flipH="1" flipV="1">
              <a:off x="1208314" y="321253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flipH="1" flipV="1">
              <a:off x="1208314" y="406895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H="1" flipV="1">
              <a:off x="1208314" y="391755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flipH="1" flipV="1">
              <a:off x="1208314" y="3743628"/>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H="1" flipV="1">
              <a:off x="1230086" y="456994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flipH="1" flipV="1">
              <a:off x="1219200" y="441854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flipH="1" flipV="1">
              <a:off x="1208314" y="424462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flipH="1" flipV="1">
              <a:off x="1240972" y="49719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flipH="1" flipV="1">
              <a:off x="1230086" y="4755500"/>
              <a:ext cx="185040" cy="130691"/>
            </a:xfrm>
            <a:prstGeom prst="line">
              <a:avLst/>
            </a:prstGeom>
          </p:spPr>
          <p:style>
            <a:lnRef idx="1">
              <a:schemeClr val="dk1"/>
            </a:lnRef>
            <a:fillRef idx="0">
              <a:schemeClr val="dk1"/>
            </a:fillRef>
            <a:effectRef idx="0">
              <a:schemeClr val="dk1"/>
            </a:effectRef>
            <a:fontRef idx="minor">
              <a:schemeClr val="tx1"/>
            </a:fontRef>
          </p:style>
        </p:cxnSp>
      </p:grpSp>
      <p:sp>
        <p:nvSpPr>
          <p:cNvPr id="19" name="Freeform 44"/>
          <p:cNvSpPr>
            <a:spLocks/>
          </p:cNvSpPr>
          <p:nvPr/>
        </p:nvSpPr>
        <p:spPr bwMode="auto">
          <a:xfrm>
            <a:off x="3559628" y="2375808"/>
            <a:ext cx="587846" cy="940200"/>
          </a:xfrm>
          <a:custGeom>
            <a:avLst/>
            <a:gdLst>
              <a:gd name="T0" fmla="*/ 300 w 300"/>
              <a:gd name="T1" fmla="*/ 0 h 558"/>
              <a:gd name="T2" fmla="*/ 0 w 300"/>
              <a:gd name="T3" fmla="*/ 558 h 558"/>
            </a:gdLst>
            <a:ahLst/>
            <a:cxnLst>
              <a:cxn ang="0">
                <a:pos x="T0" y="T1"/>
              </a:cxn>
              <a:cxn ang="0">
                <a:pos x="T2" y="T3"/>
              </a:cxn>
            </a:cxnLst>
            <a:rect l="0" t="0" r="r" b="b"/>
            <a:pathLst>
              <a:path w="300" h="558">
                <a:moveTo>
                  <a:pt x="300" y="0"/>
                </a:moveTo>
                <a:lnTo>
                  <a:pt x="0" y="558"/>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17" name="Freeform 42"/>
          <p:cNvSpPr>
            <a:spLocks/>
          </p:cNvSpPr>
          <p:nvPr/>
        </p:nvSpPr>
        <p:spPr bwMode="auto">
          <a:xfrm>
            <a:off x="4702628" y="2775857"/>
            <a:ext cx="600075" cy="1066800"/>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2" name="Freeform 42"/>
          <p:cNvSpPr>
            <a:spLocks/>
          </p:cNvSpPr>
          <p:nvPr/>
        </p:nvSpPr>
        <p:spPr bwMode="auto">
          <a:xfrm rot="5824561">
            <a:off x="3493393" y="4299154"/>
            <a:ext cx="1126431" cy="769912"/>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85" name="Text Box 41"/>
          <p:cNvSpPr txBox="1">
            <a:spLocks noChangeArrowheads="1"/>
          </p:cNvSpPr>
          <p:nvPr/>
        </p:nvSpPr>
        <p:spPr bwMode="auto">
          <a:xfrm>
            <a:off x="2736723" y="5390315"/>
            <a:ext cx="33528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weld</a:t>
            </a:r>
          </a:p>
        </p:txBody>
      </p:sp>
      <p:sp>
        <p:nvSpPr>
          <p:cNvPr id="86" name="Freeform 42"/>
          <p:cNvSpPr>
            <a:spLocks/>
          </p:cNvSpPr>
          <p:nvPr/>
        </p:nvSpPr>
        <p:spPr bwMode="auto">
          <a:xfrm rot="5824561">
            <a:off x="1645270" y="4285343"/>
            <a:ext cx="880062" cy="1422879"/>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38</a:t>
            </a:fld>
            <a:endParaRPr lang="en-US" altLang="en-US"/>
          </a:p>
        </p:txBody>
      </p:sp>
    </p:spTree>
    <p:extLst>
      <p:ext uri="{BB962C8B-B14F-4D97-AF65-F5344CB8AC3E}">
        <p14:creationId xmlns:p14="http://schemas.microsoft.com/office/powerpoint/2010/main" val="30744608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5" name="AutoShape 34"/>
          <p:cNvSpPr>
            <a:spLocks noChangeArrowheads="1"/>
          </p:cNvSpPr>
          <p:nvPr/>
        </p:nvSpPr>
        <p:spPr bwMode="auto">
          <a:xfrm>
            <a:off x="6912428" y="4889016"/>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16" name="Text Box 41"/>
          <p:cNvSpPr txBox="1">
            <a:spLocks noChangeArrowheads="1"/>
          </p:cNvSpPr>
          <p:nvPr/>
        </p:nvSpPr>
        <p:spPr bwMode="auto">
          <a:xfrm>
            <a:off x="5236028" y="3471379"/>
            <a:ext cx="33528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single angle bracing member</a:t>
            </a:r>
          </a:p>
        </p:txBody>
      </p:sp>
      <p:sp>
        <p:nvSpPr>
          <p:cNvPr id="18" name="Text Box 43"/>
          <p:cNvSpPr txBox="1">
            <a:spLocks noChangeArrowheads="1"/>
          </p:cNvSpPr>
          <p:nvPr/>
        </p:nvSpPr>
        <p:spPr bwMode="auto">
          <a:xfrm>
            <a:off x="2340428" y="3120541"/>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gusset plate</a:t>
            </a:r>
          </a:p>
        </p:txBody>
      </p:sp>
      <p:sp>
        <p:nvSpPr>
          <p:cNvPr id="20" name="Line 45"/>
          <p:cNvSpPr>
            <a:spLocks noChangeShapeType="1"/>
          </p:cNvSpPr>
          <p:nvPr/>
        </p:nvSpPr>
        <p:spPr bwMode="auto">
          <a:xfrm flipH="1">
            <a:off x="3788228" y="3345966"/>
            <a:ext cx="276225" cy="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3" name="Text Box 41"/>
          <p:cNvSpPr txBox="1">
            <a:spLocks noChangeArrowheads="1"/>
          </p:cNvSpPr>
          <p:nvPr/>
        </p:nvSpPr>
        <p:spPr bwMode="auto">
          <a:xfrm>
            <a:off x="4324989" y="6138378"/>
            <a:ext cx="33528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bolts</a:t>
            </a:r>
          </a:p>
        </p:txBody>
      </p:sp>
      <p:grpSp>
        <p:nvGrpSpPr>
          <p:cNvPr id="90" name="Group 89"/>
          <p:cNvGrpSpPr/>
          <p:nvPr/>
        </p:nvGrpSpPr>
        <p:grpSpPr>
          <a:xfrm>
            <a:off x="1208314" y="3683004"/>
            <a:ext cx="5399314" cy="2410873"/>
            <a:chOff x="1208314" y="2712845"/>
            <a:chExt cx="5399314" cy="2410873"/>
          </a:xfrm>
        </p:grpSpPr>
        <p:sp>
          <p:nvSpPr>
            <p:cNvPr id="8" name="Freeform 33"/>
            <p:cNvSpPr>
              <a:spLocks/>
            </p:cNvSpPr>
            <p:nvPr/>
          </p:nvSpPr>
          <p:spPr bwMode="auto">
            <a:xfrm>
              <a:off x="1404272" y="3124215"/>
              <a:ext cx="2964981" cy="1709343"/>
            </a:xfrm>
            <a:custGeom>
              <a:avLst/>
              <a:gdLst>
                <a:gd name="T0" fmla="*/ 432 w 1854"/>
                <a:gd name="T1" fmla="*/ 0 h 1776"/>
                <a:gd name="T2" fmla="*/ 1854 w 1854"/>
                <a:gd name="T3" fmla="*/ 276 h 1776"/>
                <a:gd name="T4" fmla="*/ 1848 w 1854"/>
                <a:gd name="T5" fmla="*/ 1344 h 1776"/>
                <a:gd name="T6" fmla="*/ 432 w 1854"/>
                <a:gd name="T7" fmla="*/ 1776 h 1776"/>
                <a:gd name="T8" fmla="*/ 0 w 1854"/>
                <a:gd name="T9" fmla="*/ 1776 h 1776"/>
                <a:gd name="T10" fmla="*/ 96 w 1854"/>
                <a:gd name="T11" fmla="*/ 1536 h 1776"/>
                <a:gd name="T12" fmla="*/ 48 w 1854"/>
                <a:gd name="T13" fmla="*/ 1344 h 1776"/>
                <a:gd name="T14" fmla="*/ 144 w 1854"/>
                <a:gd name="T15" fmla="*/ 1104 h 1776"/>
                <a:gd name="T16" fmla="*/ 0 w 1854"/>
                <a:gd name="T17" fmla="*/ 816 h 1776"/>
                <a:gd name="T18" fmla="*/ 144 w 1854"/>
                <a:gd name="T19" fmla="*/ 576 h 1776"/>
                <a:gd name="T20" fmla="*/ 0 w 1854"/>
                <a:gd name="T21" fmla="*/ 384 h 1776"/>
                <a:gd name="T22" fmla="*/ 144 w 1854"/>
                <a:gd name="T23" fmla="*/ 0 h 1776"/>
                <a:gd name="T24" fmla="*/ 432 w 1854"/>
                <a:gd name="T25" fmla="*/ 0 h 1776"/>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518 w 10000"/>
                <a:gd name="connsiteY5" fmla="*/ 8649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37 w 10000"/>
                <a:gd name="connsiteY5" fmla="*/ 8610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85 w 10037"/>
                <a:gd name="connsiteY7" fmla="*/ 6332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11 w 10037"/>
                <a:gd name="connsiteY7" fmla="*/ 5907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403 w 10073"/>
                <a:gd name="connsiteY0" fmla="*/ 0 h 10000"/>
                <a:gd name="connsiteX1" fmla="*/ 10073 w 10073"/>
                <a:gd name="connsiteY1" fmla="*/ 1554 h 10000"/>
                <a:gd name="connsiteX2" fmla="*/ 10041 w 10073"/>
                <a:gd name="connsiteY2" fmla="*/ 7568 h 10000"/>
                <a:gd name="connsiteX3" fmla="*/ 2403 w 10073"/>
                <a:gd name="connsiteY3" fmla="*/ 10000 h 10000"/>
                <a:gd name="connsiteX4" fmla="*/ 73 w 10073"/>
                <a:gd name="connsiteY4" fmla="*/ 10000 h 10000"/>
                <a:gd name="connsiteX5" fmla="*/ 110 w 10073"/>
                <a:gd name="connsiteY5" fmla="*/ 8610 h 10000"/>
                <a:gd name="connsiteX6" fmla="*/ 36 w 10073"/>
                <a:gd name="connsiteY6" fmla="*/ 7568 h 10000"/>
                <a:gd name="connsiteX7" fmla="*/ 73 w 10073"/>
                <a:gd name="connsiteY7" fmla="*/ 4595 h 10000"/>
                <a:gd name="connsiteX8" fmla="*/ 850 w 10073"/>
                <a:gd name="connsiteY8" fmla="*/ 3243 h 10000"/>
                <a:gd name="connsiteX9" fmla="*/ 73 w 10073"/>
                <a:gd name="connsiteY9" fmla="*/ 2162 h 10000"/>
                <a:gd name="connsiteX10" fmla="*/ 850 w 10073"/>
                <a:gd name="connsiteY10" fmla="*/ 0 h 10000"/>
                <a:gd name="connsiteX11" fmla="*/ 2403 w 10073"/>
                <a:gd name="connsiteY11" fmla="*/ 0 h 10000"/>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148 w 10148"/>
                <a:gd name="connsiteY9" fmla="*/ 2239 h 10077"/>
                <a:gd name="connsiteX10" fmla="*/ 0 w 10148"/>
                <a:gd name="connsiteY10" fmla="*/ 0 h 10077"/>
                <a:gd name="connsiteX11" fmla="*/ 2478 w 10148"/>
                <a:gd name="connsiteY11"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0 w 10148"/>
                <a:gd name="connsiteY9" fmla="*/ 0 h 10077"/>
                <a:gd name="connsiteX10" fmla="*/ 2478 w 10148"/>
                <a:gd name="connsiteY10"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0 w 10148"/>
                <a:gd name="connsiteY8" fmla="*/ 0 h 10077"/>
                <a:gd name="connsiteX9" fmla="*/ 2478 w 10148"/>
                <a:gd name="connsiteY9" fmla="*/ 77 h 10077"/>
                <a:gd name="connsiteX0" fmla="*/ 2633 w 10303"/>
                <a:gd name="connsiteY0" fmla="*/ 77 h 10077"/>
                <a:gd name="connsiteX1" fmla="*/ 10303 w 10303"/>
                <a:gd name="connsiteY1" fmla="*/ 1631 h 10077"/>
                <a:gd name="connsiteX2" fmla="*/ 10271 w 10303"/>
                <a:gd name="connsiteY2" fmla="*/ 7645 h 10077"/>
                <a:gd name="connsiteX3" fmla="*/ 2633 w 10303"/>
                <a:gd name="connsiteY3" fmla="*/ 10077 h 10077"/>
                <a:gd name="connsiteX4" fmla="*/ 303 w 10303"/>
                <a:gd name="connsiteY4" fmla="*/ 10077 h 10077"/>
                <a:gd name="connsiteX5" fmla="*/ 340 w 10303"/>
                <a:gd name="connsiteY5" fmla="*/ 8687 h 10077"/>
                <a:gd name="connsiteX6" fmla="*/ 266 w 10303"/>
                <a:gd name="connsiteY6" fmla="*/ 7645 h 10077"/>
                <a:gd name="connsiteX7" fmla="*/ 155 w 10303"/>
                <a:gd name="connsiteY7" fmla="*/ 0 h 10077"/>
                <a:gd name="connsiteX8" fmla="*/ 2633 w 10303"/>
                <a:gd name="connsiteY8" fmla="*/ 77 h 10077"/>
                <a:gd name="connsiteX0" fmla="*/ 2614 w 10284"/>
                <a:gd name="connsiteY0" fmla="*/ 77 h 10077"/>
                <a:gd name="connsiteX1" fmla="*/ 10284 w 10284"/>
                <a:gd name="connsiteY1" fmla="*/ 1631 h 10077"/>
                <a:gd name="connsiteX2" fmla="*/ 10252 w 10284"/>
                <a:gd name="connsiteY2" fmla="*/ 7645 h 10077"/>
                <a:gd name="connsiteX3" fmla="*/ 2614 w 10284"/>
                <a:gd name="connsiteY3" fmla="*/ 10077 h 10077"/>
                <a:gd name="connsiteX4" fmla="*/ 284 w 10284"/>
                <a:gd name="connsiteY4" fmla="*/ 10077 h 10077"/>
                <a:gd name="connsiteX5" fmla="*/ 321 w 10284"/>
                <a:gd name="connsiteY5" fmla="*/ 8687 h 10077"/>
                <a:gd name="connsiteX6" fmla="*/ 136 w 10284"/>
                <a:gd name="connsiteY6" fmla="*/ 0 h 10077"/>
                <a:gd name="connsiteX7" fmla="*/ 2614 w 10284"/>
                <a:gd name="connsiteY7" fmla="*/ 77 h 10077"/>
                <a:gd name="connsiteX0" fmla="*/ 2712 w 10382"/>
                <a:gd name="connsiteY0" fmla="*/ 77 h 10077"/>
                <a:gd name="connsiteX1" fmla="*/ 10382 w 10382"/>
                <a:gd name="connsiteY1" fmla="*/ 1631 h 10077"/>
                <a:gd name="connsiteX2" fmla="*/ 10350 w 10382"/>
                <a:gd name="connsiteY2" fmla="*/ 7645 h 10077"/>
                <a:gd name="connsiteX3" fmla="*/ 2712 w 10382"/>
                <a:gd name="connsiteY3" fmla="*/ 10077 h 10077"/>
                <a:gd name="connsiteX4" fmla="*/ 382 w 10382"/>
                <a:gd name="connsiteY4" fmla="*/ 10077 h 10077"/>
                <a:gd name="connsiteX5" fmla="*/ 234 w 10382"/>
                <a:gd name="connsiteY5" fmla="*/ 0 h 10077"/>
                <a:gd name="connsiteX6" fmla="*/ 2712 w 10382"/>
                <a:gd name="connsiteY6" fmla="*/ 77 h 10077"/>
                <a:gd name="connsiteX0" fmla="*/ 2778 w 10448"/>
                <a:gd name="connsiteY0" fmla="*/ 77 h 10116"/>
                <a:gd name="connsiteX1" fmla="*/ 10448 w 10448"/>
                <a:gd name="connsiteY1" fmla="*/ 1631 h 10116"/>
                <a:gd name="connsiteX2" fmla="*/ 10416 w 10448"/>
                <a:gd name="connsiteY2" fmla="*/ 7645 h 10116"/>
                <a:gd name="connsiteX3" fmla="*/ 2778 w 10448"/>
                <a:gd name="connsiteY3" fmla="*/ 10077 h 10116"/>
                <a:gd name="connsiteX4" fmla="*/ 300 w 10448"/>
                <a:gd name="connsiteY4" fmla="*/ 10116 h 10116"/>
                <a:gd name="connsiteX5" fmla="*/ 300 w 10448"/>
                <a:gd name="connsiteY5" fmla="*/ 0 h 10116"/>
                <a:gd name="connsiteX6" fmla="*/ 2778 w 10448"/>
                <a:gd name="connsiteY6" fmla="*/ 77 h 10116"/>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0 w 10148"/>
                <a:gd name="connsiteY4" fmla="*/ 0 h 10077"/>
                <a:gd name="connsiteX5" fmla="*/ 2478 w 10148"/>
                <a:gd name="connsiteY5"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221 w 10148"/>
                <a:gd name="connsiteY4" fmla="*/ 5058 h 10077"/>
                <a:gd name="connsiteX5" fmla="*/ 0 w 10148"/>
                <a:gd name="connsiteY5" fmla="*/ 0 h 10077"/>
                <a:gd name="connsiteX6" fmla="*/ 2478 w 10148"/>
                <a:gd name="connsiteY6" fmla="*/ 77 h 10077"/>
                <a:gd name="connsiteX0" fmla="*/ 2478 w 10148"/>
                <a:gd name="connsiteY0" fmla="*/ 77 h 10155"/>
                <a:gd name="connsiteX1" fmla="*/ 10148 w 10148"/>
                <a:gd name="connsiteY1" fmla="*/ 1631 h 10155"/>
                <a:gd name="connsiteX2" fmla="*/ 10116 w 10148"/>
                <a:gd name="connsiteY2" fmla="*/ 7645 h 10155"/>
                <a:gd name="connsiteX3" fmla="*/ 2478 w 10148"/>
                <a:gd name="connsiteY3" fmla="*/ 10077 h 10155"/>
                <a:gd name="connsiteX4" fmla="*/ 222 w 10148"/>
                <a:gd name="connsiteY4" fmla="*/ 10155 h 10155"/>
                <a:gd name="connsiteX5" fmla="*/ 0 w 10148"/>
                <a:gd name="connsiteY5" fmla="*/ 0 h 10155"/>
                <a:gd name="connsiteX6" fmla="*/ 2478 w 10148"/>
                <a:gd name="connsiteY6" fmla="*/ 77 h 10155"/>
                <a:gd name="connsiteX0" fmla="*/ 2478 w 10148"/>
                <a:gd name="connsiteY0" fmla="*/ 77 h 10155"/>
                <a:gd name="connsiteX1" fmla="*/ 10148 w 10148"/>
                <a:gd name="connsiteY1" fmla="*/ 1631 h 10155"/>
                <a:gd name="connsiteX2" fmla="*/ 10116 w 10148"/>
                <a:gd name="connsiteY2" fmla="*/ 7645 h 10155"/>
                <a:gd name="connsiteX3" fmla="*/ 222 w 10148"/>
                <a:gd name="connsiteY3" fmla="*/ 10155 h 10155"/>
                <a:gd name="connsiteX4" fmla="*/ 0 w 10148"/>
                <a:gd name="connsiteY4" fmla="*/ 0 h 10155"/>
                <a:gd name="connsiteX5" fmla="*/ 2478 w 10148"/>
                <a:gd name="connsiteY5" fmla="*/ 77 h 10155"/>
                <a:gd name="connsiteX0" fmla="*/ 2478 w 10148"/>
                <a:gd name="connsiteY0" fmla="*/ 77 h 7954"/>
                <a:gd name="connsiteX1" fmla="*/ 10148 w 10148"/>
                <a:gd name="connsiteY1" fmla="*/ 1631 h 7954"/>
                <a:gd name="connsiteX2" fmla="*/ 10116 w 10148"/>
                <a:gd name="connsiteY2" fmla="*/ 7645 h 7954"/>
                <a:gd name="connsiteX3" fmla="*/ 185 w 10148"/>
                <a:gd name="connsiteY3" fmla="*/ 7954 h 7954"/>
                <a:gd name="connsiteX4" fmla="*/ 0 w 10148"/>
                <a:gd name="connsiteY4" fmla="*/ 0 h 7954"/>
                <a:gd name="connsiteX5" fmla="*/ 2478 w 10148"/>
                <a:gd name="connsiteY5" fmla="*/ 77 h 7954"/>
                <a:gd name="connsiteX0" fmla="*/ 0 w 10000"/>
                <a:gd name="connsiteY0" fmla="*/ 0 h 10000"/>
                <a:gd name="connsiteX1" fmla="*/ 10000 w 10000"/>
                <a:gd name="connsiteY1" fmla="*/ 2051 h 10000"/>
                <a:gd name="connsiteX2" fmla="*/ 9968 w 10000"/>
                <a:gd name="connsiteY2" fmla="*/ 9612 h 10000"/>
                <a:gd name="connsiteX3" fmla="*/ 182 w 10000"/>
                <a:gd name="connsiteY3" fmla="*/ 10000 h 10000"/>
                <a:gd name="connsiteX4" fmla="*/ 0 w 10000"/>
                <a:gd name="connsiteY4" fmla="*/ 0 h 10000"/>
                <a:gd name="connsiteX0" fmla="*/ 0 w 9927"/>
                <a:gd name="connsiteY0" fmla="*/ 0 h 8010"/>
                <a:gd name="connsiteX1" fmla="*/ 9927 w 9927"/>
                <a:gd name="connsiteY1" fmla="*/ 61 h 8010"/>
                <a:gd name="connsiteX2" fmla="*/ 9895 w 9927"/>
                <a:gd name="connsiteY2" fmla="*/ 7622 h 8010"/>
                <a:gd name="connsiteX3" fmla="*/ 109 w 9927"/>
                <a:gd name="connsiteY3" fmla="*/ 8010 h 8010"/>
                <a:gd name="connsiteX4" fmla="*/ 0 w 9927"/>
                <a:gd name="connsiteY4" fmla="*/ 0 h 8010"/>
                <a:gd name="connsiteX0" fmla="*/ 0 w 10000"/>
                <a:gd name="connsiteY0" fmla="*/ 0 h 9516"/>
                <a:gd name="connsiteX1" fmla="*/ 10000 w 10000"/>
                <a:gd name="connsiteY1" fmla="*/ 76 h 9516"/>
                <a:gd name="connsiteX2" fmla="*/ 9968 w 10000"/>
                <a:gd name="connsiteY2" fmla="*/ 9516 h 9516"/>
                <a:gd name="connsiteX3" fmla="*/ 110 w 10000"/>
                <a:gd name="connsiteY3" fmla="*/ 9455 h 9516"/>
                <a:gd name="connsiteX4" fmla="*/ 0 w 10000"/>
                <a:gd name="connsiteY4" fmla="*/ 0 h 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516">
                  <a:moveTo>
                    <a:pt x="0" y="0"/>
                  </a:moveTo>
                  <a:lnTo>
                    <a:pt x="10000" y="76"/>
                  </a:lnTo>
                  <a:cubicBezTo>
                    <a:pt x="9989" y="3222"/>
                    <a:pt x="9979" y="6368"/>
                    <a:pt x="9968" y="9516"/>
                  </a:cubicBezTo>
                  <a:lnTo>
                    <a:pt x="110" y="9455"/>
                  </a:lnTo>
                  <a:cubicBezTo>
                    <a:pt x="48" y="5294"/>
                    <a:pt x="61" y="4161"/>
                    <a:pt x="0" y="0"/>
                  </a:cubicBezTo>
                  <a:close/>
                </a:path>
              </a:pathLst>
            </a:custGeom>
            <a:gradFill rotWithShape="1">
              <a:gsLst>
                <a:gs pos="0">
                  <a:srgbClr val="DDDDDD"/>
                </a:gs>
                <a:gs pos="100000">
                  <a:srgbClr val="DDDDDD">
                    <a:gamma/>
                    <a:shade val="59608"/>
                    <a:invGamma/>
                  </a:srgbClr>
                </a:gs>
              </a:gsLst>
              <a:path path="rect">
                <a:fillToRect l="50000" t="50000" r="50000" b="50000"/>
              </a:path>
            </a:gradFill>
            <a:ln w="1905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9" name="Group 32"/>
            <p:cNvGrpSpPr>
              <a:grpSpLocks/>
            </p:cNvGrpSpPr>
            <p:nvPr/>
          </p:nvGrpSpPr>
          <p:grpSpPr bwMode="auto">
            <a:xfrm>
              <a:off x="2111828" y="3537857"/>
              <a:ext cx="4495800" cy="990600"/>
              <a:chOff x="1584" y="1344"/>
              <a:chExt cx="2832" cy="624"/>
            </a:xfrm>
          </p:grpSpPr>
          <p:sp>
            <p:nvSpPr>
              <p:cNvPr id="14"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5"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10" name="Group 39"/>
            <p:cNvGrpSpPr>
              <a:grpSpLocks/>
            </p:cNvGrpSpPr>
            <p:nvPr/>
          </p:nvGrpSpPr>
          <p:grpSpPr bwMode="auto">
            <a:xfrm>
              <a:off x="2492828" y="3842657"/>
              <a:ext cx="1295400" cy="228600"/>
              <a:chOff x="1824" y="1488"/>
              <a:chExt cx="816" cy="144"/>
            </a:xfrm>
          </p:grpSpPr>
          <p:sp>
            <p:nvSpPr>
              <p:cNvPr id="11"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3"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25" name="Straight Connector 24"/>
            <p:cNvCxnSpPr/>
            <p:nvPr/>
          </p:nvCxnSpPr>
          <p:spPr>
            <a:xfrm flipH="1" flipV="1">
              <a:off x="1406228" y="2843537"/>
              <a:ext cx="42933" cy="2280181"/>
            </a:xfrm>
            <a:prstGeom prst="line">
              <a:avLst/>
            </a:prstGeom>
            <a:ln w="38100"/>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flipH="1" flipV="1">
              <a:off x="1208314" y="303817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flipH="1" flipV="1">
              <a:off x="1208314" y="28867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flipH="1" flipV="1">
              <a:off x="1208314" y="271284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H="1" flipV="1">
              <a:off x="1208314" y="353785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flipH="1" flipV="1">
              <a:off x="1208314" y="338645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flipH="1" flipV="1">
              <a:off x="1208314" y="321253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flipH="1" flipV="1">
              <a:off x="1208314" y="406895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H="1" flipV="1">
              <a:off x="1208314" y="391755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flipH="1" flipV="1">
              <a:off x="1208314" y="3743628"/>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H="1" flipV="1">
              <a:off x="1230086" y="456994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flipH="1" flipV="1">
              <a:off x="1219200" y="441854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flipH="1" flipV="1">
              <a:off x="1208314" y="424462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flipH="1" flipV="1">
              <a:off x="1240972" y="49719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flipH="1" flipV="1">
              <a:off x="1230086" y="4755500"/>
              <a:ext cx="185040" cy="130691"/>
            </a:xfrm>
            <a:prstGeom prst="line">
              <a:avLst/>
            </a:prstGeom>
          </p:spPr>
          <p:style>
            <a:lnRef idx="1">
              <a:schemeClr val="dk1"/>
            </a:lnRef>
            <a:fillRef idx="0">
              <a:schemeClr val="dk1"/>
            </a:fillRef>
            <a:effectRef idx="0">
              <a:schemeClr val="dk1"/>
            </a:effectRef>
            <a:fontRef idx="minor">
              <a:schemeClr val="tx1"/>
            </a:fontRef>
          </p:style>
        </p:cxnSp>
      </p:grpSp>
      <p:sp>
        <p:nvSpPr>
          <p:cNvPr id="19" name="Freeform 44"/>
          <p:cNvSpPr>
            <a:spLocks/>
          </p:cNvSpPr>
          <p:nvPr/>
        </p:nvSpPr>
        <p:spPr bwMode="auto">
          <a:xfrm>
            <a:off x="3254828" y="3345966"/>
            <a:ext cx="809625" cy="1062193"/>
          </a:xfrm>
          <a:custGeom>
            <a:avLst/>
            <a:gdLst>
              <a:gd name="T0" fmla="*/ 300 w 300"/>
              <a:gd name="T1" fmla="*/ 0 h 558"/>
              <a:gd name="T2" fmla="*/ 0 w 300"/>
              <a:gd name="T3" fmla="*/ 558 h 558"/>
            </a:gdLst>
            <a:ahLst/>
            <a:cxnLst>
              <a:cxn ang="0">
                <a:pos x="T0" y="T1"/>
              </a:cxn>
              <a:cxn ang="0">
                <a:pos x="T2" y="T3"/>
              </a:cxn>
            </a:cxnLst>
            <a:rect l="0" t="0" r="r" b="b"/>
            <a:pathLst>
              <a:path w="300" h="558">
                <a:moveTo>
                  <a:pt x="300" y="0"/>
                </a:moveTo>
                <a:lnTo>
                  <a:pt x="0" y="558"/>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17" name="Freeform 42"/>
          <p:cNvSpPr>
            <a:spLocks/>
          </p:cNvSpPr>
          <p:nvPr/>
        </p:nvSpPr>
        <p:spPr bwMode="auto">
          <a:xfrm>
            <a:off x="4702628" y="3746016"/>
            <a:ext cx="600075" cy="1066800"/>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2" name="Freeform 42"/>
          <p:cNvSpPr>
            <a:spLocks/>
          </p:cNvSpPr>
          <p:nvPr/>
        </p:nvSpPr>
        <p:spPr bwMode="auto">
          <a:xfrm rot="5824561">
            <a:off x="3493393" y="5269313"/>
            <a:ext cx="1126431" cy="769912"/>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85" name="Text Box 41"/>
          <p:cNvSpPr txBox="1">
            <a:spLocks noChangeArrowheads="1"/>
          </p:cNvSpPr>
          <p:nvPr/>
        </p:nvSpPr>
        <p:spPr bwMode="auto">
          <a:xfrm>
            <a:off x="2736723" y="6360474"/>
            <a:ext cx="33528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weld</a:t>
            </a:r>
          </a:p>
        </p:txBody>
      </p:sp>
      <p:sp>
        <p:nvSpPr>
          <p:cNvPr id="86" name="Freeform 42"/>
          <p:cNvSpPr>
            <a:spLocks/>
          </p:cNvSpPr>
          <p:nvPr/>
        </p:nvSpPr>
        <p:spPr bwMode="auto">
          <a:xfrm rot="5824561">
            <a:off x="1645270" y="5255502"/>
            <a:ext cx="880062" cy="1422879"/>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39</a:t>
            </a:fld>
            <a:endParaRPr lang="en-US" altLang="en-US"/>
          </a:p>
        </p:txBody>
      </p:sp>
      <p:sp>
        <p:nvSpPr>
          <p:cNvPr id="43" name="Content Placeholder 2"/>
          <p:cNvSpPr>
            <a:spLocks noGrp="1"/>
          </p:cNvSpPr>
          <p:nvPr>
            <p:ph idx="1"/>
          </p:nvPr>
        </p:nvSpPr>
        <p:spPr>
          <a:xfrm>
            <a:off x="768096" y="1898469"/>
            <a:ext cx="8158190" cy="4959531"/>
          </a:xfrm>
        </p:spPr>
        <p:txBody>
          <a:bodyPr>
            <a:normAutofit/>
          </a:bodyPr>
          <a:lstStyle/>
          <a:p>
            <a:r>
              <a:rPr lang="en-US" sz="3000" b="1" dirty="0"/>
              <a:t>Load Path</a:t>
            </a:r>
          </a:p>
          <a:p>
            <a:r>
              <a:rPr lang="en-US" sz="3000" b="1" i="1" dirty="0">
                <a:solidFill>
                  <a:schemeClr val="tx2"/>
                </a:solidFill>
              </a:rPr>
              <a:t>Angle </a:t>
            </a:r>
            <a:r>
              <a:rPr lang="en-US" sz="3000" b="1" i="1" dirty="0">
                <a:solidFill>
                  <a:schemeClr val="tx2"/>
                </a:solidFill>
                <a:sym typeface="Wingdings" panose="05000000000000000000" pitchFamily="2" charset="2"/>
              </a:rPr>
              <a:t> Bolts  Gusset plate  Weld  Support</a:t>
            </a:r>
            <a:endParaRPr lang="en-US" b="1" i="1" dirty="0">
              <a:solidFill>
                <a:schemeClr val="tx2"/>
              </a:solidFill>
            </a:endParaRPr>
          </a:p>
        </p:txBody>
      </p:sp>
    </p:spTree>
    <p:extLst>
      <p:ext uri="{BB962C8B-B14F-4D97-AF65-F5344CB8AC3E}">
        <p14:creationId xmlns:p14="http://schemas.microsoft.com/office/powerpoint/2010/main" val="32980934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connections?</a:t>
            </a:r>
          </a:p>
        </p:txBody>
      </p:sp>
      <p:sp>
        <p:nvSpPr>
          <p:cNvPr id="3" name="Content Placeholder 2"/>
          <p:cNvSpPr>
            <a:spLocks noGrp="1"/>
          </p:cNvSpPr>
          <p:nvPr>
            <p:ph idx="1"/>
          </p:nvPr>
        </p:nvSpPr>
        <p:spPr/>
        <p:txBody>
          <a:bodyPr/>
          <a:lstStyle/>
          <a:p>
            <a:r>
              <a:rPr lang="en-US" dirty="0"/>
              <a:t>Steel connections are a combination of structural elements and joints used to transmit forces between two or more members.</a:t>
            </a:r>
          </a:p>
          <a:p>
            <a:endParaRPr lang="en-US" dirty="0"/>
          </a:p>
          <a:p>
            <a:pPr marL="0" indent="0">
              <a:buNone/>
            </a:pPr>
            <a:r>
              <a:rPr lang="en-US" dirty="0"/>
              <a:t>Connections are critical for ensuring proper load path in a structural system. </a:t>
            </a:r>
          </a:p>
          <a:p>
            <a:pPr marL="0" indent="0">
              <a:buNone/>
            </a:pPr>
            <a:endParaRPr lang="en-US" dirty="0"/>
          </a:p>
          <a:p>
            <a:pPr marL="0" indent="0">
              <a:buNone/>
            </a:pPr>
            <a:r>
              <a:rPr lang="en-US" dirty="0"/>
              <a:t>Connections allow individual members (that can be easily fabricated, transported, and erected) to be connected to other members in order to create the structural frame.</a:t>
            </a:r>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a:t>
            </a:fld>
            <a:endParaRPr lang="en-US" altLang="en-US"/>
          </a:p>
        </p:txBody>
      </p:sp>
    </p:spTree>
    <p:extLst>
      <p:ext uri="{BB962C8B-B14F-4D97-AF65-F5344CB8AC3E}">
        <p14:creationId xmlns:p14="http://schemas.microsoft.com/office/powerpoint/2010/main" val="7156057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5" name="AutoShape 34"/>
          <p:cNvSpPr>
            <a:spLocks noChangeArrowheads="1"/>
          </p:cNvSpPr>
          <p:nvPr/>
        </p:nvSpPr>
        <p:spPr bwMode="auto">
          <a:xfrm>
            <a:off x="6955971" y="5521233"/>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nvGrpSpPr>
          <p:cNvPr id="9" name="Group 32"/>
          <p:cNvGrpSpPr>
            <a:grpSpLocks/>
          </p:cNvGrpSpPr>
          <p:nvPr/>
        </p:nvGrpSpPr>
        <p:grpSpPr bwMode="auto">
          <a:xfrm>
            <a:off x="2155371" y="5140233"/>
            <a:ext cx="4495800" cy="990600"/>
            <a:chOff x="1584" y="1344"/>
            <a:chExt cx="2832" cy="624"/>
          </a:xfrm>
        </p:grpSpPr>
        <p:sp>
          <p:nvSpPr>
            <p:cNvPr id="14"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5"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10" name="Group 39"/>
          <p:cNvGrpSpPr>
            <a:grpSpLocks/>
          </p:cNvGrpSpPr>
          <p:nvPr/>
        </p:nvGrpSpPr>
        <p:grpSpPr bwMode="auto">
          <a:xfrm>
            <a:off x="2536371" y="5445033"/>
            <a:ext cx="1295400" cy="228600"/>
            <a:chOff x="1824" y="1488"/>
            <a:chExt cx="816" cy="144"/>
          </a:xfrm>
        </p:grpSpPr>
        <p:sp>
          <p:nvSpPr>
            <p:cNvPr id="11"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3"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sp>
        <p:nvSpPr>
          <p:cNvPr id="21" name="Content Placeholder 2"/>
          <p:cNvSpPr>
            <a:spLocks noGrp="1"/>
          </p:cNvSpPr>
          <p:nvPr>
            <p:ph idx="1"/>
          </p:nvPr>
        </p:nvSpPr>
        <p:spPr>
          <a:xfrm>
            <a:off x="768096" y="1898469"/>
            <a:ext cx="8158190" cy="4959531"/>
          </a:xfrm>
        </p:spPr>
        <p:txBody>
          <a:bodyPr>
            <a:normAutofit/>
          </a:bodyPr>
          <a:lstStyle/>
          <a:p>
            <a:r>
              <a:rPr lang="en-US" sz="3000" b="1" dirty="0"/>
              <a:t>Single Angle</a:t>
            </a:r>
          </a:p>
          <a:p>
            <a:r>
              <a:rPr lang="en-US" b="1" i="1" dirty="0">
                <a:solidFill>
                  <a:schemeClr val="tx2"/>
                </a:solidFill>
              </a:rPr>
              <a:t>1. Tensile Yielding</a:t>
            </a:r>
          </a:p>
        </p:txBody>
      </p:sp>
      <p:cxnSp>
        <p:nvCxnSpPr>
          <p:cNvPr id="4" name="Straight Connector 3"/>
          <p:cNvCxnSpPr/>
          <p:nvPr/>
        </p:nvCxnSpPr>
        <p:spPr>
          <a:xfrm>
            <a:off x="4533900" y="4978400"/>
            <a:ext cx="16329" cy="1424580"/>
          </a:xfrm>
          <a:prstGeom prst="line">
            <a:avLst/>
          </a:prstGeom>
          <a:ln w="28575">
            <a:prstDash val="dash"/>
          </a:ln>
        </p:spPr>
        <p:style>
          <a:lnRef idx="1">
            <a:schemeClr val="dk1"/>
          </a:lnRef>
          <a:fillRef idx="0">
            <a:schemeClr val="dk1"/>
          </a:fillRef>
          <a:effectRef idx="0">
            <a:schemeClr val="dk1"/>
          </a:effectRef>
          <a:fontRef idx="minor">
            <a:schemeClr val="tx1"/>
          </a:fontRef>
        </p:style>
      </p:cxnSp>
      <p:sp>
        <p:nvSpPr>
          <p:cNvPr id="24" name="Text Box 43"/>
          <p:cNvSpPr txBox="1">
            <a:spLocks noChangeArrowheads="1"/>
          </p:cNvSpPr>
          <p:nvPr/>
        </p:nvSpPr>
        <p:spPr bwMode="auto">
          <a:xfrm>
            <a:off x="4381700" y="4546647"/>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1</a:t>
            </a:r>
          </a:p>
        </p:txBody>
      </p:sp>
      <p:sp>
        <p:nvSpPr>
          <p:cNvPr id="25" name="Text Box 43"/>
          <p:cNvSpPr txBox="1">
            <a:spLocks noChangeArrowheads="1"/>
          </p:cNvSpPr>
          <p:nvPr/>
        </p:nvSpPr>
        <p:spPr bwMode="auto">
          <a:xfrm>
            <a:off x="4394400" y="6461125"/>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1</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40</a:t>
            </a:fld>
            <a:endParaRPr lang="en-US" altLang="en-US"/>
          </a:p>
        </p:txBody>
      </p:sp>
    </p:spTree>
    <p:extLst>
      <p:ext uri="{BB962C8B-B14F-4D97-AF65-F5344CB8AC3E}">
        <p14:creationId xmlns:p14="http://schemas.microsoft.com/office/powerpoint/2010/main" val="16327876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0843" y="5780680"/>
            <a:ext cx="5896228" cy="706573"/>
          </a:xfrm>
          <a:prstGeom prst="rect">
            <a:avLst/>
          </a:prstGeom>
        </p:spPr>
      </p:pic>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grpSp>
        <p:nvGrpSpPr>
          <p:cNvPr id="9" name="Group 32"/>
          <p:cNvGrpSpPr>
            <a:grpSpLocks/>
          </p:cNvGrpSpPr>
          <p:nvPr/>
        </p:nvGrpSpPr>
        <p:grpSpPr bwMode="auto">
          <a:xfrm>
            <a:off x="5952671" y="4517933"/>
            <a:ext cx="2873829" cy="990600"/>
            <a:chOff x="1584" y="1344"/>
            <a:chExt cx="2832" cy="624"/>
          </a:xfrm>
        </p:grpSpPr>
        <p:sp>
          <p:nvSpPr>
            <p:cNvPr id="14"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5"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10" name="Group 39"/>
          <p:cNvGrpSpPr>
            <a:grpSpLocks/>
          </p:cNvGrpSpPr>
          <p:nvPr/>
        </p:nvGrpSpPr>
        <p:grpSpPr bwMode="auto">
          <a:xfrm>
            <a:off x="6333671" y="4822733"/>
            <a:ext cx="1295400" cy="228600"/>
            <a:chOff x="1824" y="1488"/>
            <a:chExt cx="816" cy="144"/>
          </a:xfrm>
        </p:grpSpPr>
        <p:sp>
          <p:nvSpPr>
            <p:cNvPr id="11"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3"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sp>
        <p:nvSpPr>
          <p:cNvPr id="21" name="Content Placeholder 2"/>
          <p:cNvSpPr>
            <a:spLocks noGrp="1"/>
          </p:cNvSpPr>
          <p:nvPr>
            <p:ph idx="1"/>
          </p:nvPr>
        </p:nvSpPr>
        <p:spPr>
          <a:xfrm>
            <a:off x="768096" y="1898469"/>
            <a:ext cx="8158190" cy="4959531"/>
          </a:xfrm>
        </p:spPr>
        <p:txBody>
          <a:bodyPr>
            <a:normAutofit/>
          </a:bodyPr>
          <a:lstStyle/>
          <a:p>
            <a:r>
              <a:rPr lang="en-US" b="1" i="1" dirty="0">
                <a:solidFill>
                  <a:schemeClr val="tx2"/>
                </a:solidFill>
              </a:rPr>
              <a:t>1. Tensile Yielding</a:t>
            </a:r>
          </a:p>
          <a:p>
            <a:r>
              <a:rPr lang="en-US" dirty="0"/>
              <a:t>Yielding of the angle in the gross section (at dashed line 1).</a:t>
            </a:r>
          </a:p>
        </p:txBody>
      </p:sp>
      <p:cxnSp>
        <p:nvCxnSpPr>
          <p:cNvPr id="4" name="Straight Connector 3"/>
          <p:cNvCxnSpPr/>
          <p:nvPr/>
        </p:nvCxnSpPr>
        <p:spPr>
          <a:xfrm>
            <a:off x="8331200" y="4356100"/>
            <a:ext cx="16329" cy="1424580"/>
          </a:xfrm>
          <a:prstGeom prst="line">
            <a:avLst/>
          </a:prstGeom>
          <a:ln w="28575">
            <a:prstDash val="dash"/>
          </a:ln>
        </p:spPr>
        <p:style>
          <a:lnRef idx="1">
            <a:schemeClr val="dk1"/>
          </a:lnRef>
          <a:fillRef idx="0">
            <a:schemeClr val="dk1"/>
          </a:fillRef>
          <a:effectRef idx="0">
            <a:schemeClr val="dk1"/>
          </a:effectRef>
          <a:fontRef idx="minor">
            <a:schemeClr val="tx1"/>
          </a:fontRef>
        </p:style>
      </p:cxnSp>
      <p:sp>
        <p:nvSpPr>
          <p:cNvPr id="24" name="Text Box 43"/>
          <p:cNvSpPr txBox="1">
            <a:spLocks noChangeArrowheads="1"/>
          </p:cNvSpPr>
          <p:nvPr/>
        </p:nvSpPr>
        <p:spPr bwMode="auto">
          <a:xfrm>
            <a:off x="8166300" y="3911647"/>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1</a:t>
            </a:r>
          </a:p>
        </p:txBody>
      </p:sp>
      <p:sp>
        <p:nvSpPr>
          <p:cNvPr id="25" name="Text Box 43"/>
          <p:cNvSpPr txBox="1">
            <a:spLocks noChangeArrowheads="1"/>
          </p:cNvSpPr>
          <p:nvPr/>
        </p:nvSpPr>
        <p:spPr bwMode="auto">
          <a:xfrm>
            <a:off x="8191700" y="5762625"/>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1</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937" y="2909887"/>
            <a:ext cx="7801401" cy="1141413"/>
          </a:xfrm>
          <a:prstGeom prst="rect">
            <a:avLst/>
          </a:prstGeom>
        </p:spPr>
      </p:pic>
      <p:sp>
        <p:nvSpPr>
          <p:cNvPr id="3" name="Slide Number Placeholder 2"/>
          <p:cNvSpPr>
            <a:spLocks noGrp="1"/>
          </p:cNvSpPr>
          <p:nvPr>
            <p:ph type="sldNum" sz="quarter" idx="12"/>
          </p:nvPr>
        </p:nvSpPr>
        <p:spPr/>
        <p:txBody>
          <a:bodyPr/>
          <a:lstStyle/>
          <a:p>
            <a:fld id="{9DBAC5ED-916B-4A4B-9960-52DDD2B57D0D}" type="slidenum">
              <a:rPr lang="en-US" altLang="en-US" smtClean="0"/>
              <a:pPr/>
              <a:t>41</a:t>
            </a:fld>
            <a:endParaRPr lang="en-US" altLang="en-US"/>
          </a:p>
        </p:txBody>
      </p:sp>
    </p:spTree>
    <p:extLst>
      <p:ext uri="{BB962C8B-B14F-4D97-AF65-F5344CB8AC3E}">
        <p14:creationId xmlns:p14="http://schemas.microsoft.com/office/powerpoint/2010/main" val="3355151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Gross &amp; Net Effective Area (B4.3)</a:t>
            </a:r>
          </a:p>
          <a:p>
            <a:r>
              <a:rPr lang="en-US" dirty="0"/>
              <a:t>Gross Area (B4.3a)</a:t>
            </a:r>
          </a:p>
          <a:p>
            <a:r>
              <a:rPr lang="en-US" dirty="0"/>
              <a:t>The gross area, A</a:t>
            </a:r>
            <a:r>
              <a:rPr lang="en-US" baseline="-25000" dirty="0"/>
              <a:t>g</a:t>
            </a:r>
            <a:r>
              <a:rPr lang="en-US" dirty="0"/>
              <a:t>, of a member is the total cross-sectional area</a:t>
            </a:r>
            <a:endParaRPr lang="en-US" i="1" baseline="-25000" dirty="0"/>
          </a:p>
        </p:txBody>
      </p:sp>
      <p:sp>
        <p:nvSpPr>
          <p:cNvPr id="4" name="Freeform 3"/>
          <p:cNvSpPr/>
          <p:nvPr/>
        </p:nvSpPr>
        <p:spPr>
          <a:xfrm>
            <a:off x="990600" y="3670300"/>
            <a:ext cx="2438400" cy="2171700"/>
          </a:xfrm>
          <a:custGeom>
            <a:avLst/>
            <a:gdLst>
              <a:gd name="connsiteX0" fmla="*/ 0 w 2438400"/>
              <a:gd name="connsiteY0" fmla="*/ 0 h 2171700"/>
              <a:gd name="connsiteX1" fmla="*/ 431800 w 2438400"/>
              <a:gd name="connsiteY1" fmla="*/ 0 h 2171700"/>
              <a:gd name="connsiteX2" fmla="*/ 419100 w 2438400"/>
              <a:gd name="connsiteY2" fmla="*/ 1752600 h 2171700"/>
              <a:gd name="connsiteX3" fmla="*/ 2425700 w 2438400"/>
              <a:gd name="connsiteY3" fmla="*/ 1739900 h 2171700"/>
              <a:gd name="connsiteX4" fmla="*/ 2438400 w 2438400"/>
              <a:gd name="connsiteY4" fmla="*/ 2171700 h 2171700"/>
              <a:gd name="connsiteX5" fmla="*/ 0 w 2438400"/>
              <a:gd name="connsiteY5" fmla="*/ 2159000 h 2171700"/>
              <a:gd name="connsiteX6" fmla="*/ 0 w 2438400"/>
              <a:gd name="connsiteY6" fmla="*/ 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0" h="2171700">
                <a:moveTo>
                  <a:pt x="0" y="0"/>
                </a:moveTo>
                <a:lnTo>
                  <a:pt x="431800" y="0"/>
                </a:lnTo>
                <a:cubicBezTo>
                  <a:pt x="427567" y="584200"/>
                  <a:pt x="423333" y="1168400"/>
                  <a:pt x="419100" y="1752600"/>
                </a:cubicBezTo>
                <a:lnTo>
                  <a:pt x="2425700" y="1739900"/>
                </a:lnTo>
                <a:lnTo>
                  <a:pt x="2438400" y="2171700"/>
                </a:lnTo>
                <a:lnTo>
                  <a:pt x="0" y="2159000"/>
                </a:lnTo>
                <a:lnTo>
                  <a:pt x="0" y="0"/>
                </a:lnTo>
                <a:close/>
              </a:path>
            </a:pathLst>
          </a:cu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 Box 41"/>
          <p:cNvSpPr txBox="1">
            <a:spLocks noChangeArrowheads="1"/>
          </p:cNvSpPr>
          <p:nvPr/>
        </p:nvSpPr>
        <p:spPr bwMode="auto">
          <a:xfrm>
            <a:off x="2463799" y="4363131"/>
            <a:ext cx="3352800"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a:t> A</a:t>
            </a:r>
            <a:r>
              <a:rPr lang="en-US" sz="2400" baseline="-25000" dirty="0"/>
              <a:t>g</a:t>
            </a:r>
            <a:endParaRPr lang="en-US" altLang="en-US" sz="2400" dirty="0"/>
          </a:p>
        </p:txBody>
      </p:sp>
      <p:sp>
        <p:nvSpPr>
          <p:cNvPr id="27" name="Freeform 42"/>
          <p:cNvSpPr>
            <a:spLocks/>
          </p:cNvSpPr>
          <p:nvPr/>
        </p:nvSpPr>
        <p:spPr bwMode="auto">
          <a:xfrm rot="3115469" flipH="1">
            <a:off x="1998308" y="4578472"/>
            <a:ext cx="207082" cy="1210886"/>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cxnSp>
        <p:nvCxnSpPr>
          <p:cNvPr id="29" name="Straight Connector 28"/>
          <p:cNvCxnSpPr/>
          <p:nvPr/>
        </p:nvCxnSpPr>
        <p:spPr>
          <a:xfrm flipH="1">
            <a:off x="990602" y="4309932"/>
            <a:ext cx="419098" cy="0"/>
          </a:xfrm>
          <a:prstGeom prst="line">
            <a:avLst/>
          </a:prstGeom>
          <a:ln>
            <a:prstDash val="dash"/>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H="1">
            <a:off x="990602" y="4729032"/>
            <a:ext cx="419098" cy="0"/>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34" name="Text Box 41"/>
          <p:cNvSpPr txBox="1">
            <a:spLocks noChangeArrowheads="1"/>
          </p:cNvSpPr>
          <p:nvPr/>
        </p:nvSpPr>
        <p:spPr bwMode="auto">
          <a:xfrm>
            <a:off x="2634284" y="3756542"/>
            <a:ext cx="3352800"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a:t>bolt hole</a:t>
            </a:r>
            <a:endParaRPr lang="en-US" altLang="en-US" sz="2400" dirty="0"/>
          </a:p>
        </p:txBody>
      </p:sp>
      <p:sp>
        <p:nvSpPr>
          <p:cNvPr id="35" name="Freeform 42"/>
          <p:cNvSpPr>
            <a:spLocks/>
          </p:cNvSpPr>
          <p:nvPr/>
        </p:nvSpPr>
        <p:spPr bwMode="auto">
          <a:xfrm rot="3115469">
            <a:off x="1793204" y="3738213"/>
            <a:ext cx="439347" cy="1188278"/>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42</a:t>
            </a:fld>
            <a:endParaRPr lang="en-US" altLang="en-US"/>
          </a:p>
        </p:txBody>
      </p:sp>
    </p:spTree>
    <p:extLst>
      <p:ext uri="{BB962C8B-B14F-4D97-AF65-F5344CB8AC3E}">
        <p14:creationId xmlns:p14="http://schemas.microsoft.com/office/powerpoint/2010/main" val="24539211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8158190" cy="3609702"/>
          </a:xfrm>
        </p:spPr>
        <p:txBody>
          <a:bodyPr>
            <a:normAutofit/>
          </a:bodyPr>
          <a:lstStyle/>
          <a:p>
            <a:r>
              <a:rPr lang="en-US" sz="3000" b="1" dirty="0"/>
              <a:t>Single Angle</a:t>
            </a:r>
          </a:p>
          <a:p>
            <a:r>
              <a:rPr lang="en-US" dirty="0"/>
              <a:t>1. Tensile Yielding</a:t>
            </a:r>
          </a:p>
          <a:p>
            <a:r>
              <a:rPr lang="en-US" b="1" i="1" dirty="0">
                <a:solidFill>
                  <a:schemeClr val="tx2"/>
                </a:solidFill>
              </a:rPr>
              <a:t>2. Tensile Rupture</a:t>
            </a:r>
          </a:p>
        </p:txBody>
      </p:sp>
      <p:sp>
        <p:nvSpPr>
          <p:cNvPr id="17" name="Text Box 43"/>
          <p:cNvSpPr txBox="1">
            <a:spLocks noChangeArrowheads="1"/>
          </p:cNvSpPr>
          <p:nvPr/>
        </p:nvSpPr>
        <p:spPr bwMode="auto">
          <a:xfrm>
            <a:off x="3559628" y="4430163"/>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2</a:t>
            </a:r>
          </a:p>
        </p:txBody>
      </p:sp>
      <p:sp>
        <p:nvSpPr>
          <p:cNvPr id="18" name="Text Box 43"/>
          <p:cNvSpPr txBox="1">
            <a:spLocks noChangeArrowheads="1"/>
          </p:cNvSpPr>
          <p:nvPr/>
        </p:nvSpPr>
        <p:spPr bwMode="auto">
          <a:xfrm>
            <a:off x="3559628" y="6404511"/>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2</a:t>
            </a:r>
          </a:p>
        </p:txBody>
      </p:sp>
      <p:sp>
        <p:nvSpPr>
          <p:cNvPr id="19" name="AutoShape 34"/>
          <p:cNvSpPr>
            <a:spLocks noChangeArrowheads="1"/>
          </p:cNvSpPr>
          <p:nvPr/>
        </p:nvSpPr>
        <p:spPr bwMode="auto">
          <a:xfrm>
            <a:off x="6955971" y="5521233"/>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nvGrpSpPr>
          <p:cNvPr id="20" name="Group 32"/>
          <p:cNvGrpSpPr>
            <a:grpSpLocks/>
          </p:cNvGrpSpPr>
          <p:nvPr/>
        </p:nvGrpSpPr>
        <p:grpSpPr bwMode="auto">
          <a:xfrm>
            <a:off x="2155371" y="5140233"/>
            <a:ext cx="4495800" cy="990600"/>
            <a:chOff x="1584" y="1344"/>
            <a:chExt cx="2832" cy="624"/>
          </a:xfrm>
        </p:grpSpPr>
        <p:sp>
          <p:nvSpPr>
            <p:cNvPr id="22"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3"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26" name="Group 39"/>
          <p:cNvGrpSpPr>
            <a:grpSpLocks/>
          </p:cNvGrpSpPr>
          <p:nvPr/>
        </p:nvGrpSpPr>
        <p:grpSpPr bwMode="auto">
          <a:xfrm>
            <a:off x="2536371" y="5445033"/>
            <a:ext cx="1295400" cy="228600"/>
            <a:chOff x="1824" y="1488"/>
            <a:chExt cx="816" cy="144"/>
          </a:xfrm>
        </p:grpSpPr>
        <p:sp>
          <p:nvSpPr>
            <p:cNvPr id="27"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8"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9"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30" name="Straight Connector 29"/>
          <p:cNvCxnSpPr/>
          <p:nvPr/>
        </p:nvCxnSpPr>
        <p:spPr>
          <a:xfrm>
            <a:off x="4550229" y="4878980"/>
            <a:ext cx="0" cy="1524000"/>
          </a:xfrm>
          <a:prstGeom prst="line">
            <a:avLst/>
          </a:prstGeom>
          <a:ln w="28575">
            <a:solidFill>
              <a:srgbClr val="969696"/>
            </a:solidFill>
            <a:prstDash val="dash"/>
          </a:ln>
        </p:spPr>
        <p:style>
          <a:lnRef idx="1">
            <a:schemeClr val="dk1"/>
          </a:lnRef>
          <a:fillRef idx="0">
            <a:schemeClr val="dk1"/>
          </a:fillRef>
          <a:effectRef idx="0">
            <a:schemeClr val="dk1"/>
          </a:effectRef>
          <a:fontRef idx="minor">
            <a:schemeClr val="tx1"/>
          </a:fontRef>
        </p:style>
      </p:cxnSp>
      <p:sp>
        <p:nvSpPr>
          <p:cNvPr id="31" name="Text Box 43"/>
          <p:cNvSpPr txBox="1">
            <a:spLocks noChangeArrowheads="1"/>
          </p:cNvSpPr>
          <p:nvPr/>
        </p:nvSpPr>
        <p:spPr bwMode="auto">
          <a:xfrm>
            <a:off x="4394400" y="4432347"/>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1</a:t>
            </a:r>
          </a:p>
        </p:txBody>
      </p:sp>
      <p:sp>
        <p:nvSpPr>
          <p:cNvPr id="32" name="Text Box 43"/>
          <p:cNvSpPr txBox="1">
            <a:spLocks noChangeArrowheads="1"/>
          </p:cNvSpPr>
          <p:nvPr/>
        </p:nvSpPr>
        <p:spPr bwMode="auto">
          <a:xfrm>
            <a:off x="4394400" y="6395809"/>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1</a:t>
            </a:r>
          </a:p>
        </p:txBody>
      </p:sp>
      <p:cxnSp>
        <p:nvCxnSpPr>
          <p:cNvPr id="33" name="Straight Connector 32"/>
          <p:cNvCxnSpPr/>
          <p:nvPr/>
        </p:nvCxnSpPr>
        <p:spPr>
          <a:xfrm>
            <a:off x="3712030" y="4878980"/>
            <a:ext cx="0" cy="1524000"/>
          </a:xfrm>
          <a:prstGeom prst="line">
            <a:avLst/>
          </a:prstGeom>
          <a:ln w="28575">
            <a:prstDash val="dash"/>
          </a:ln>
        </p:spPr>
        <p:style>
          <a:lnRef idx="1">
            <a:schemeClr val="dk1"/>
          </a:lnRef>
          <a:fillRef idx="0">
            <a:schemeClr val="dk1"/>
          </a:fillRef>
          <a:effectRef idx="0">
            <a:schemeClr val="dk1"/>
          </a:effectRef>
          <a:fontRef idx="minor">
            <a:schemeClr val="tx1"/>
          </a:fontRef>
        </p:style>
      </p:cxnSp>
      <p:sp>
        <p:nvSpPr>
          <p:cNvPr id="3" name="Slide Number Placeholder 2"/>
          <p:cNvSpPr>
            <a:spLocks noGrp="1"/>
          </p:cNvSpPr>
          <p:nvPr>
            <p:ph type="sldNum" sz="quarter" idx="12"/>
          </p:nvPr>
        </p:nvSpPr>
        <p:spPr/>
        <p:txBody>
          <a:bodyPr/>
          <a:lstStyle/>
          <a:p>
            <a:fld id="{9DBAC5ED-916B-4A4B-9960-52DDD2B57D0D}" type="slidenum">
              <a:rPr lang="en-US" altLang="en-US" smtClean="0"/>
              <a:pPr/>
              <a:t>43</a:t>
            </a:fld>
            <a:endParaRPr lang="en-US" altLang="en-US"/>
          </a:p>
        </p:txBody>
      </p:sp>
    </p:spTree>
    <p:extLst>
      <p:ext uri="{BB962C8B-B14F-4D97-AF65-F5344CB8AC3E}">
        <p14:creationId xmlns:p14="http://schemas.microsoft.com/office/powerpoint/2010/main" val="33046129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grpSp>
        <p:nvGrpSpPr>
          <p:cNvPr id="9" name="Group 32"/>
          <p:cNvGrpSpPr>
            <a:grpSpLocks/>
          </p:cNvGrpSpPr>
          <p:nvPr/>
        </p:nvGrpSpPr>
        <p:grpSpPr bwMode="auto">
          <a:xfrm>
            <a:off x="5952671" y="4517933"/>
            <a:ext cx="2873829" cy="990600"/>
            <a:chOff x="1584" y="1344"/>
            <a:chExt cx="2832" cy="624"/>
          </a:xfrm>
        </p:grpSpPr>
        <p:sp>
          <p:nvSpPr>
            <p:cNvPr id="14"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5"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10" name="Group 39"/>
          <p:cNvGrpSpPr>
            <a:grpSpLocks/>
          </p:cNvGrpSpPr>
          <p:nvPr/>
        </p:nvGrpSpPr>
        <p:grpSpPr bwMode="auto">
          <a:xfrm>
            <a:off x="6333671" y="4822733"/>
            <a:ext cx="1295400" cy="228600"/>
            <a:chOff x="1824" y="1488"/>
            <a:chExt cx="816" cy="144"/>
          </a:xfrm>
        </p:grpSpPr>
        <p:sp>
          <p:nvSpPr>
            <p:cNvPr id="11"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3"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2. Tensile Rupture</a:t>
            </a:r>
          </a:p>
          <a:p>
            <a:r>
              <a:rPr lang="en-US" dirty="0"/>
              <a:t>Tensile rupture in the net section (at dashed line 2)</a:t>
            </a:r>
          </a:p>
        </p:txBody>
      </p:sp>
      <p:cxnSp>
        <p:nvCxnSpPr>
          <p:cNvPr id="16" name="Straight Connector 15"/>
          <p:cNvCxnSpPr/>
          <p:nvPr/>
        </p:nvCxnSpPr>
        <p:spPr>
          <a:xfrm>
            <a:off x="7530774" y="4356100"/>
            <a:ext cx="16329" cy="1424580"/>
          </a:xfrm>
          <a:prstGeom prst="line">
            <a:avLst/>
          </a:prstGeom>
          <a:ln w="28575">
            <a:prstDash val="dash"/>
          </a:ln>
        </p:spPr>
        <p:style>
          <a:lnRef idx="1">
            <a:schemeClr val="dk1"/>
          </a:lnRef>
          <a:fillRef idx="0">
            <a:schemeClr val="dk1"/>
          </a:fillRef>
          <a:effectRef idx="0">
            <a:schemeClr val="dk1"/>
          </a:effectRef>
          <a:fontRef idx="minor">
            <a:schemeClr val="tx1"/>
          </a:fontRef>
        </p:style>
      </p:cxnSp>
      <p:sp>
        <p:nvSpPr>
          <p:cNvPr id="20" name="Text Box 43"/>
          <p:cNvSpPr txBox="1">
            <a:spLocks noChangeArrowheads="1"/>
          </p:cNvSpPr>
          <p:nvPr/>
        </p:nvSpPr>
        <p:spPr bwMode="auto">
          <a:xfrm>
            <a:off x="7391274" y="5762625"/>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2</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692" y="6332774"/>
            <a:ext cx="4368146" cy="42233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692" y="5944101"/>
            <a:ext cx="6141679" cy="378513"/>
          </a:xfrm>
          <a:prstGeom prst="rect">
            <a:avLst/>
          </a:prstGeom>
        </p:spPr>
      </p:pic>
      <p:sp>
        <p:nvSpPr>
          <p:cNvPr id="19" name="Text Box 43"/>
          <p:cNvSpPr txBox="1">
            <a:spLocks noChangeArrowheads="1"/>
          </p:cNvSpPr>
          <p:nvPr/>
        </p:nvSpPr>
        <p:spPr bwMode="auto">
          <a:xfrm>
            <a:off x="7365874" y="3911647"/>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2</a:t>
            </a: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087" y="2886074"/>
            <a:ext cx="7964308" cy="1127125"/>
          </a:xfrm>
          <a:prstGeom prst="rect">
            <a:avLst/>
          </a:prstGeom>
        </p:spPr>
      </p:pic>
      <p:sp>
        <p:nvSpPr>
          <p:cNvPr id="3" name="Slide Number Placeholder 2"/>
          <p:cNvSpPr>
            <a:spLocks noGrp="1"/>
          </p:cNvSpPr>
          <p:nvPr>
            <p:ph type="sldNum" sz="quarter" idx="12"/>
          </p:nvPr>
        </p:nvSpPr>
        <p:spPr/>
        <p:txBody>
          <a:bodyPr/>
          <a:lstStyle/>
          <a:p>
            <a:fld id="{9DBAC5ED-916B-4A4B-9960-52DDD2B57D0D}" type="slidenum">
              <a:rPr lang="en-US" altLang="en-US" smtClean="0"/>
              <a:pPr/>
              <a:t>44</a:t>
            </a:fld>
            <a:endParaRPr lang="en-US" altLang="en-US"/>
          </a:p>
        </p:txBody>
      </p:sp>
    </p:spTree>
    <p:extLst>
      <p:ext uri="{BB962C8B-B14F-4D97-AF65-F5344CB8AC3E}">
        <p14:creationId xmlns:p14="http://schemas.microsoft.com/office/powerpoint/2010/main" val="9049936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Tensile Rupture</a:t>
            </a:r>
          </a:p>
        </p:txBody>
      </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2. Tensile Rupture</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45</a:t>
            </a:fld>
            <a:endParaRPr lang="en-US" altLang="en-US"/>
          </a:p>
        </p:txBody>
      </p:sp>
      <p:pic>
        <p:nvPicPr>
          <p:cNvPr id="11" name="Picture 10" descr="A picture containing metalware, gear&#10;&#10;Description automatically generated">
            <a:extLst>
              <a:ext uri="{FF2B5EF4-FFF2-40B4-BE49-F238E27FC236}">
                <a16:creationId xmlns:a16="http://schemas.microsoft.com/office/drawing/2014/main" id="{17136D17-FA10-4CEF-9F4F-30FE72B50C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7663" y="2410091"/>
            <a:ext cx="6090920" cy="4060613"/>
          </a:xfrm>
          <a:prstGeom prst="rect">
            <a:avLst/>
          </a:prstGeom>
        </p:spPr>
      </p:pic>
    </p:spTree>
    <p:extLst>
      <p:ext uri="{BB962C8B-B14F-4D97-AF65-F5344CB8AC3E}">
        <p14:creationId xmlns:p14="http://schemas.microsoft.com/office/powerpoint/2010/main" val="38355829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2. Tensile Rupture</a:t>
            </a:r>
          </a:p>
          <a:p>
            <a:r>
              <a:rPr lang="en-US" dirty="0"/>
              <a:t>Effective Net Area, </a:t>
            </a:r>
            <a:r>
              <a:rPr lang="en-US" i="1" dirty="0"/>
              <a:t>A</a:t>
            </a:r>
            <a:r>
              <a:rPr lang="en-US" i="1" baseline="-25000" dirty="0"/>
              <a:t>e </a:t>
            </a:r>
            <a:r>
              <a:rPr lang="en-US" i="1" dirty="0"/>
              <a:t>(Section D3)</a:t>
            </a:r>
            <a:endParaRPr lang="en-US" i="1" baseline="-25000" dirty="0"/>
          </a:p>
        </p:txBody>
      </p:sp>
      <p:sp>
        <p:nvSpPr>
          <p:cNvPr id="6" name="Rectangle 5"/>
          <p:cNvSpPr/>
          <p:nvPr/>
        </p:nvSpPr>
        <p:spPr>
          <a:xfrm>
            <a:off x="839692" y="3882777"/>
            <a:ext cx="7986808" cy="830997"/>
          </a:xfrm>
          <a:prstGeom prst="rect">
            <a:avLst/>
          </a:prstGeom>
        </p:spPr>
        <p:txBody>
          <a:bodyPr wrap="square">
            <a:spAutoFit/>
          </a:bodyPr>
          <a:lstStyle/>
          <a:p>
            <a:r>
              <a:rPr lang="en-US" sz="2400" dirty="0"/>
              <a:t>A</a:t>
            </a:r>
            <a:r>
              <a:rPr lang="en-US" sz="2400" baseline="-25000" dirty="0"/>
              <a:t>n</a:t>
            </a:r>
            <a:r>
              <a:rPr lang="en-US" sz="2400" dirty="0"/>
              <a:t>, the net area, shall be determined in accordance with the provisions of Section B4.3</a:t>
            </a:r>
          </a:p>
        </p:txBody>
      </p:sp>
      <p:sp>
        <p:nvSpPr>
          <p:cNvPr id="17" name="Rectangle 16"/>
          <p:cNvSpPr/>
          <p:nvPr/>
        </p:nvSpPr>
        <p:spPr>
          <a:xfrm>
            <a:off x="839692" y="4871139"/>
            <a:ext cx="8261604" cy="461665"/>
          </a:xfrm>
          <a:prstGeom prst="rect">
            <a:avLst/>
          </a:prstGeom>
        </p:spPr>
        <p:txBody>
          <a:bodyPr wrap="square">
            <a:spAutoFit/>
          </a:bodyPr>
          <a:lstStyle/>
          <a:p>
            <a:r>
              <a:rPr lang="en-US" sz="2400" dirty="0"/>
              <a:t>U, the shear lag factor, is determined as shown in Table D3.1 </a:t>
            </a: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0233" y="2964274"/>
            <a:ext cx="6840522" cy="618120"/>
          </a:xfrm>
          <a:prstGeom prst="rect">
            <a:avLst/>
          </a:prstGeom>
        </p:spPr>
      </p:pic>
      <p:sp>
        <p:nvSpPr>
          <p:cNvPr id="3" name="Slide Number Placeholder 2"/>
          <p:cNvSpPr>
            <a:spLocks noGrp="1"/>
          </p:cNvSpPr>
          <p:nvPr>
            <p:ph type="sldNum" sz="quarter" idx="12"/>
          </p:nvPr>
        </p:nvSpPr>
        <p:spPr/>
        <p:txBody>
          <a:bodyPr/>
          <a:lstStyle/>
          <a:p>
            <a:fld id="{9DBAC5ED-916B-4A4B-9960-52DDD2B57D0D}" type="slidenum">
              <a:rPr lang="en-US" altLang="en-US" smtClean="0"/>
              <a:pPr/>
              <a:t>46</a:t>
            </a:fld>
            <a:endParaRPr lang="en-US" altLang="en-US"/>
          </a:p>
        </p:txBody>
      </p:sp>
    </p:spTree>
    <p:extLst>
      <p:ext uri="{BB962C8B-B14F-4D97-AF65-F5344CB8AC3E}">
        <p14:creationId xmlns:p14="http://schemas.microsoft.com/office/powerpoint/2010/main" val="2899572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Gross &amp; Net Effective Area (B4.3)</a:t>
            </a:r>
          </a:p>
          <a:p>
            <a:r>
              <a:rPr lang="en-US" dirty="0"/>
              <a:t>Net Area (B4.3b)</a:t>
            </a:r>
          </a:p>
          <a:p>
            <a:r>
              <a:rPr lang="en-US" dirty="0"/>
              <a:t>The net area, A</a:t>
            </a:r>
            <a:r>
              <a:rPr lang="en-US" baseline="-25000" dirty="0"/>
              <a:t>n</a:t>
            </a:r>
            <a:r>
              <a:rPr lang="en-US" dirty="0"/>
              <a:t>, of a member is the sum of the products of the thickness and the net width of each element</a:t>
            </a:r>
            <a:endParaRPr lang="en-US" i="1" baseline="-25000" dirty="0"/>
          </a:p>
          <a:p>
            <a:r>
              <a:rPr lang="en-US" i="1" dirty="0"/>
              <a:t>In computing net area for tension and shear, the width of a bolt hole shall be taken as 1/16 in. greater than the nominal dimension of the hole.</a:t>
            </a:r>
            <a:endParaRPr lang="en-US" dirty="0"/>
          </a:p>
        </p:txBody>
      </p:sp>
      <p:sp>
        <p:nvSpPr>
          <p:cNvPr id="5" name="Slide Number Placeholder 4"/>
          <p:cNvSpPr>
            <a:spLocks noGrp="1"/>
          </p:cNvSpPr>
          <p:nvPr>
            <p:ph type="sldNum" sz="quarter" idx="12"/>
          </p:nvPr>
        </p:nvSpPr>
        <p:spPr/>
        <p:txBody>
          <a:bodyPr/>
          <a:lstStyle/>
          <a:p>
            <a:fld id="{9DBAC5ED-916B-4A4B-9960-52DDD2B57D0D}" type="slidenum">
              <a:rPr lang="en-US" altLang="en-US" smtClean="0"/>
              <a:pPr/>
              <a:t>47</a:t>
            </a:fld>
            <a:endParaRPr lang="en-US" altLang="en-US"/>
          </a:p>
        </p:txBody>
      </p:sp>
      <p:sp>
        <p:nvSpPr>
          <p:cNvPr id="46" name="Text Box 41"/>
          <p:cNvSpPr txBox="1">
            <a:spLocks noChangeArrowheads="1"/>
          </p:cNvSpPr>
          <p:nvPr/>
        </p:nvSpPr>
        <p:spPr bwMode="auto">
          <a:xfrm>
            <a:off x="6104214" y="5437488"/>
            <a:ext cx="963640" cy="830997"/>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2400" dirty="0"/>
              <a:t>bolt hole</a:t>
            </a:r>
            <a:endParaRPr lang="en-US" altLang="en-US" sz="2400" dirty="0"/>
          </a:p>
        </p:txBody>
      </p:sp>
      <p:grpSp>
        <p:nvGrpSpPr>
          <p:cNvPr id="47" name="Group 46"/>
          <p:cNvGrpSpPr/>
          <p:nvPr/>
        </p:nvGrpSpPr>
        <p:grpSpPr>
          <a:xfrm>
            <a:off x="5383852" y="4535582"/>
            <a:ext cx="2446994" cy="2179354"/>
            <a:chOff x="5795120" y="4559300"/>
            <a:chExt cx="2438400" cy="2171700"/>
          </a:xfrm>
        </p:grpSpPr>
        <p:sp>
          <p:nvSpPr>
            <p:cNvPr id="48" name="Freeform 47"/>
            <p:cNvSpPr/>
            <p:nvPr/>
          </p:nvSpPr>
          <p:spPr>
            <a:xfrm>
              <a:off x="5795120" y="4559300"/>
              <a:ext cx="2438400" cy="2171700"/>
            </a:xfrm>
            <a:custGeom>
              <a:avLst/>
              <a:gdLst>
                <a:gd name="connsiteX0" fmla="*/ 0 w 2438400"/>
                <a:gd name="connsiteY0" fmla="*/ 0 h 2171700"/>
                <a:gd name="connsiteX1" fmla="*/ 431800 w 2438400"/>
                <a:gd name="connsiteY1" fmla="*/ 0 h 2171700"/>
                <a:gd name="connsiteX2" fmla="*/ 419100 w 2438400"/>
                <a:gd name="connsiteY2" fmla="*/ 1752600 h 2171700"/>
                <a:gd name="connsiteX3" fmla="*/ 2425700 w 2438400"/>
                <a:gd name="connsiteY3" fmla="*/ 1739900 h 2171700"/>
                <a:gd name="connsiteX4" fmla="*/ 2438400 w 2438400"/>
                <a:gd name="connsiteY4" fmla="*/ 2171700 h 2171700"/>
                <a:gd name="connsiteX5" fmla="*/ 0 w 2438400"/>
                <a:gd name="connsiteY5" fmla="*/ 2159000 h 2171700"/>
                <a:gd name="connsiteX6" fmla="*/ 0 w 2438400"/>
                <a:gd name="connsiteY6" fmla="*/ 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0" h="2171700">
                  <a:moveTo>
                    <a:pt x="0" y="0"/>
                  </a:moveTo>
                  <a:lnTo>
                    <a:pt x="431800" y="0"/>
                  </a:lnTo>
                  <a:cubicBezTo>
                    <a:pt x="427567" y="584200"/>
                    <a:pt x="423333" y="1168400"/>
                    <a:pt x="419100" y="1752600"/>
                  </a:cubicBezTo>
                  <a:lnTo>
                    <a:pt x="2425700" y="1739900"/>
                  </a:lnTo>
                  <a:lnTo>
                    <a:pt x="2438400" y="2171700"/>
                  </a:lnTo>
                  <a:lnTo>
                    <a:pt x="0" y="2159000"/>
                  </a:lnTo>
                  <a:lnTo>
                    <a:pt x="0" y="0"/>
                  </a:lnTo>
                  <a:close/>
                </a:path>
              </a:pathLst>
            </a:cu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2"/>
            <p:cNvSpPr>
              <a:spLocks/>
            </p:cNvSpPr>
            <p:nvPr/>
          </p:nvSpPr>
          <p:spPr bwMode="auto">
            <a:xfrm rot="3115469" flipH="1">
              <a:off x="7132758" y="5573704"/>
              <a:ext cx="1027481" cy="618503"/>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cxnSp>
          <p:nvCxnSpPr>
            <p:cNvPr id="50" name="Straight Connector 49"/>
            <p:cNvCxnSpPr/>
            <p:nvPr/>
          </p:nvCxnSpPr>
          <p:spPr>
            <a:xfrm flipH="1">
              <a:off x="5795122" y="5198932"/>
              <a:ext cx="419098"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H="1">
              <a:off x="5795122" y="5618032"/>
              <a:ext cx="419098" cy="0"/>
            </a:xfrm>
            <a:prstGeom prst="line">
              <a:avLst/>
            </a:prstGeom>
          </p:spPr>
          <p:style>
            <a:lnRef idx="1">
              <a:schemeClr val="dk1"/>
            </a:lnRef>
            <a:fillRef idx="0">
              <a:schemeClr val="dk1"/>
            </a:fillRef>
            <a:effectRef idx="0">
              <a:schemeClr val="dk1"/>
            </a:effectRef>
            <a:fontRef idx="minor">
              <a:schemeClr val="tx1"/>
            </a:fontRef>
          </p:style>
        </p:cxnSp>
        <p:sp>
          <p:nvSpPr>
            <p:cNvPr id="52" name="Rectangle 51"/>
            <p:cNvSpPr/>
            <p:nvPr/>
          </p:nvSpPr>
          <p:spPr>
            <a:xfrm>
              <a:off x="5795120" y="5198932"/>
              <a:ext cx="419100" cy="41909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reeform 42"/>
            <p:cNvSpPr>
              <a:spLocks/>
            </p:cNvSpPr>
            <p:nvPr/>
          </p:nvSpPr>
          <p:spPr bwMode="auto">
            <a:xfrm rot="3115469">
              <a:off x="5997309" y="5411593"/>
              <a:ext cx="503954" cy="275081"/>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54" name="Freeform 42"/>
            <p:cNvSpPr>
              <a:spLocks/>
            </p:cNvSpPr>
            <p:nvPr/>
          </p:nvSpPr>
          <p:spPr bwMode="auto">
            <a:xfrm rot="3115469">
              <a:off x="6213152" y="4536150"/>
              <a:ext cx="768666" cy="863750"/>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sp>
        <p:nvSpPr>
          <p:cNvPr id="55" name="Text Box 41"/>
          <p:cNvSpPr txBox="1">
            <a:spLocks noChangeArrowheads="1"/>
          </p:cNvSpPr>
          <p:nvPr/>
        </p:nvSpPr>
        <p:spPr bwMode="auto">
          <a:xfrm>
            <a:off x="4518706" y="6166503"/>
            <a:ext cx="3352800"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err="1"/>
              <a:t>t</a:t>
            </a:r>
            <a:r>
              <a:rPr lang="en-US" sz="2400" baseline="-25000" dirty="0" err="1"/>
              <a:t>leg</a:t>
            </a:r>
            <a:endParaRPr lang="en-US" altLang="en-US" sz="2400" baseline="-25000" dirty="0"/>
          </a:p>
        </p:txBody>
      </p:sp>
      <p:cxnSp>
        <p:nvCxnSpPr>
          <p:cNvPr id="56" name="Straight Arrow Connector 55"/>
          <p:cNvCxnSpPr/>
          <p:nvPr/>
        </p:nvCxnSpPr>
        <p:spPr>
          <a:xfrm>
            <a:off x="5371326" y="6056346"/>
            <a:ext cx="455767" cy="0"/>
          </a:xfrm>
          <a:prstGeom prst="straightConnector1">
            <a:avLst/>
          </a:prstGeom>
          <a:ln w="28575">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5053835" y="6135962"/>
            <a:ext cx="484263" cy="349983"/>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flipV="1">
            <a:off x="5199864" y="5177468"/>
            <a:ext cx="8431" cy="447791"/>
          </a:xfrm>
          <a:prstGeom prst="straightConnector1">
            <a:avLst/>
          </a:prstGeom>
          <a:ln w="28575">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9" name="Text Box 41"/>
          <p:cNvSpPr txBox="1">
            <a:spLocks noChangeArrowheads="1"/>
          </p:cNvSpPr>
          <p:nvPr/>
        </p:nvSpPr>
        <p:spPr bwMode="auto">
          <a:xfrm>
            <a:off x="4447448" y="5133053"/>
            <a:ext cx="3352800"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a:t>d</a:t>
            </a:r>
            <a:r>
              <a:rPr lang="en-US" sz="2400" baseline="-25000" dirty="0"/>
              <a:t>hole</a:t>
            </a:r>
            <a:endParaRPr lang="en-US" altLang="en-US" sz="2400" baseline="-25000" dirty="0"/>
          </a:p>
        </p:txBody>
      </p:sp>
      <p:sp>
        <p:nvSpPr>
          <p:cNvPr id="60" name="Text Box 41"/>
          <p:cNvSpPr txBox="1">
            <a:spLocks noChangeArrowheads="1"/>
          </p:cNvSpPr>
          <p:nvPr/>
        </p:nvSpPr>
        <p:spPr bwMode="auto">
          <a:xfrm>
            <a:off x="6816725" y="4738198"/>
            <a:ext cx="3352800"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a:t> A</a:t>
            </a:r>
            <a:r>
              <a:rPr lang="en-US" sz="2400" baseline="-25000" dirty="0"/>
              <a:t>n</a:t>
            </a:r>
            <a:endParaRPr lang="en-US" altLang="en-US" sz="2400" dirty="0"/>
          </a:p>
        </p:txBody>
      </p:sp>
    </p:spTree>
    <p:extLst>
      <p:ext uri="{BB962C8B-B14F-4D97-AF65-F5344CB8AC3E}">
        <p14:creationId xmlns:p14="http://schemas.microsoft.com/office/powerpoint/2010/main" val="31021436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Gross &amp; Net Effective Area (B4.3)</a:t>
            </a:r>
          </a:p>
          <a:p>
            <a:r>
              <a:rPr lang="en-US" dirty="0"/>
              <a:t>Net Area (B4.3b)</a:t>
            </a:r>
          </a:p>
          <a:p>
            <a:endParaRPr lang="en-US" dirty="0"/>
          </a:p>
          <a:p>
            <a:endParaRPr lang="en-US" dirty="0"/>
          </a:p>
          <a:p>
            <a:endParaRPr lang="en-US" dirty="0"/>
          </a:p>
          <a:p>
            <a:r>
              <a:rPr lang="en-US" i="1" dirty="0"/>
              <a:t>A</a:t>
            </a:r>
            <a:r>
              <a:rPr lang="en-US" i="1" baseline="-25000" dirty="0"/>
              <a:t>g</a:t>
            </a:r>
            <a:r>
              <a:rPr lang="en-US" dirty="0"/>
              <a:t> = gross area excluding hole</a:t>
            </a:r>
          </a:p>
          <a:p>
            <a:r>
              <a:rPr lang="en-US" i="1" dirty="0" err="1"/>
              <a:t>t</a:t>
            </a:r>
            <a:r>
              <a:rPr lang="en-US" i="1" baseline="-25000" dirty="0" err="1"/>
              <a:t>leg</a:t>
            </a:r>
            <a:r>
              <a:rPr lang="en-US" dirty="0"/>
              <a:t> = thickness of the angle leg</a:t>
            </a:r>
          </a:p>
          <a:p>
            <a:r>
              <a:rPr lang="en-US" i="1" dirty="0"/>
              <a:t>d</a:t>
            </a:r>
            <a:r>
              <a:rPr lang="en-US" i="1" baseline="-25000" dirty="0"/>
              <a:t>hole</a:t>
            </a:r>
            <a:r>
              <a:rPr lang="en-US" dirty="0"/>
              <a:t> = diameter of the bolt hole </a:t>
            </a:r>
          </a:p>
          <a:p>
            <a:endParaRPr lang="en-US" dirty="0"/>
          </a:p>
          <a:p>
            <a:endParaRPr lang="en-US" dirty="0"/>
          </a:p>
        </p:txBody>
      </p:sp>
      <p:sp>
        <p:nvSpPr>
          <p:cNvPr id="26" name="Text Box 41"/>
          <p:cNvSpPr txBox="1">
            <a:spLocks noChangeArrowheads="1"/>
          </p:cNvSpPr>
          <p:nvPr/>
        </p:nvSpPr>
        <p:spPr bwMode="auto">
          <a:xfrm>
            <a:off x="7252790" y="2174550"/>
            <a:ext cx="3352800"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a:t> A</a:t>
            </a:r>
            <a:r>
              <a:rPr lang="en-US" sz="2400" baseline="-25000" dirty="0"/>
              <a:t>n</a:t>
            </a:r>
            <a:endParaRPr lang="en-US" altLang="en-US" sz="2400" dirty="0"/>
          </a:p>
        </p:txBody>
      </p:sp>
      <p:sp>
        <p:nvSpPr>
          <p:cNvPr id="10" name="Text Box 41"/>
          <p:cNvSpPr txBox="1">
            <a:spLocks noChangeArrowheads="1"/>
          </p:cNvSpPr>
          <p:nvPr/>
        </p:nvSpPr>
        <p:spPr bwMode="auto">
          <a:xfrm>
            <a:off x="6705462" y="2807028"/>
            <a:ext cx="963640" cy="830997"/>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2400" dirty="0"/>
              <a:t>bolt hole</a:t>
            </a:r>
            <a:endParaRPr lang="en-US" altLang="en-US" sz="2400" dirty="0"/>
          </a:p>
        </p:txBody>
      </p:sp>
      <p:grpSp>
        <p:nvGrpSpPr>
          <p:cNvPr id="6" name="Group 5"/>
          <p:cNvGrpSpPr/>
          <p:nvPr/>
        </p:nvGrpSpPr>
        <p:grpSpPr>
          <a:xfrm>
            <a:off x="5985100" y="1905122"/>
            <a:ext cx="2446994" cy="2179354"/>
            <a:chOff x="5795120" y="4559300"/>
            <a:chExt cx="2438400" cy="2171700"/>
          </a:xfrm>
        </p:grpSpPr>
        <p:sp>
          <p:nvSpPr>
            <p:cNvPr id="4" name="Freeform 3"/>
            <p:cNvSpPr/>
            <p:nvPr/>
          </p:nvSpPr>
          <p:spPr>
            <a:xfrm>
              <a:off x="5795120" y="4559300"/>
              <a:ext cx="2438400" cy="2171700"/>
            </a:xfrm>
            <a:custGeom>
              <a:avLst/>
              <a:gdLst>
                <a:gd name="connsiteX0" fmla="*/ 0 w 2438400"/>
                <a:gd name="connsiteY0" fmla="*/ 0 h 2171700"/>
                <a:gd name="connsiteX1" fmla="*/ 431800 w 2438400"/>
                <a:gd name="connsiteY1" fmla="*/ 0 h 2171700"/>
                <a:gd name="connsiteX2" fmla="*/ 419100 w 2438400"/>
                <a:gd name="connsiteY2" fmla="*/ 1752600 h 2171700"/>
                <a:gd name="connsiteX3" fmla="*/ 2425700 w 2438400"/>
                <a:gd name="connsiteY3" fmla="*/ 1739900 h 2171700"/>
                <a:gd name="connsiteX4" fmla="*/ 2438400 w 2438400"/>
                <a:gd name="connsiteY4" fmla="*/ 2171700 h 2171700"/>
                <a:gd name="connsiteX5" fmla="*/ 0 w 2438400"/>
                <a:gd name="connsiteY5" fmla="*/ 2159000 h 2171700"/>
                <a:gd name="connsiteX6" fmla="*/ 0 w 2438400"/>
                <a:gd name="connsiteY6" fmla="*/ 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0" h="2171700">
                  <a:moveTo>
                    <a:pt x="0" y="0"/>
                  </a:moveTo>
                  <a:lnTo>
                    <a:pt x="431800" y="0"/>
                  </a:lnTo>
                  <a:cubicBezTo>
                    <a:pt x="427567" y="584200"/>
                    <a:pt x="423333" y="1168400"/>
                    <a:pt x="419100" y="1752600"/>
                  </a:cubicBezTo>
                  <a:lnTo>
                    <a:pt x="2425700" y="1739900"/>
                  </a:lnTo>
                  <a:lnTo>
                    <a:pt x="2438400" y="2171700"/>
                  </a:lnTo>
                  <a:lnTo>
                    <a:pt x="0" y="2159000"/>
                  </a:lnTo>
                  <a:lnTo>
                    <a:pt x="0" y="0"/>
                  </a:lnTo>
                  <a:close/>
                </a:path>
              </a:pathLst>
            </a:cu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42"/>
            <p:cNvSpPr>
              <a:spLocks/>
            </p:cNvSpPr>
            <p:nvPr/>
          </p:nvSpPr>
          <p:spPr bwMode="auto">
            <a:xfrm rot="3115469" flipH="1">
              <a:off x="7132758" y="5573704"/>
              <a:ext cx="1027481" cy="618503"/>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cxnSp>
          <p:nvCxnSpPr>
            <p:cNvPr id="29" name="Straight Connector 28"/>
            <p:cNvCxnSpPr/>
            <p:nvPr/>
          </p:nvCxnSpPr>
          <p:spPr>
            <a:xfrm flipH="1">
              <a:off x="5795122" y="5198932"/>
              <a:ext cx="419098"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H="1">
              <a:off x="5795122" y="5618032"/>
              <a:ext cx="419098" cy="0"/>
            </a:xfrm>
            <a:prstGeom prst="line">
              <a:avLst/>
            </a:prstGeom>
          </p:spPr>
          <p:style>
            <a:lnRef idx="1">
              <a:schemeClr val="dk1"/>
            </a:lnRef>
            <a:fillRef idx="0">
              <a:schemeClr val="dk1"/>
            </a:fillRef>
            <a:effectRef idx="0">
              <a:schemeClr val="dk1"/>
            </a:effectRef>
            <a:fontRef idx="minor">
              <a:schemeClr val="tx1"/>
            </a:fontRef>
          </p:style>
        </p:cxnSp>
        <p:sp>
          <p:nvSpPr>
            <p:cNvPr id="3" name="Rectangle 2"/>
            <p:cNvSpPr/>
            <p:nvPr/>
          </p:nvSpPr>
          <p:spPr>
            <a:xfrm>
              <a:off x="5795120" y="5198932"/>
              <a:ext cx="419100" cy="41909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42"/>
            <p:cNvSpPr>
              <a:spLocks/>
            </p:cNvSpPr>
            <p:nvPr/>
          </p:nvSpPr>
          <p:spPr bwMode="auto">
            <a:xfrm rot="3115469">
              <a:off x="5997309" y="5411593"/>
              <a:ext cx="503954" cy="275081"/>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14" name="Freeform 42"/>
            <p:cNvSpPr>
              <a:spLocks/>
            </p:cNvSpPr>
            <p:nvPr/>
          </p:nvSpPr>
          <p:spPr bwMode="auto">
            <a:xfrm rot="3115469">
              <a:off x="6213152" y="4536150"/>
              <a:ext cx="768666" cy="863750"/>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sp>
        <p:nvSpPr>
          <p:cNvPr id="5" name="Slide Number Placeholder 4"/>
          <p:cNvSpPr>
            <a:spLocks noGrp="1"/>
          </p:cNvSpPr>
          <p:nvPr>
            <p:ph type="sldNum" sz="quarter" idx="12"/>
          </p:nvPr>
        </p:nvSpPr>
        <p:spPr/>
        <p:txBody>
          <a:bodyPr/>
          <a:lstStyle/>
          <a:p>
            <a:fld id="{9DBAC5ED-916B-4A4B-9960-52DDD2B57D0D}" type="slidenum">
              <a:rPr lang="en-US" altLang="en-US" smtClean="0"/>
              <a:pPr/>
              <a:t>48</a:t>
            </a:fld>
            <a:endParaRPr lang="en-US" altLang="en-US"/>
          </a:p>
        </p:txBody>
      </p:sp>
      <p:grpSp>
        <p:nvGrpSpPr>
          <p:cNvPr id="15" name="Group 14"/>
          <p:cNvGrpSpPr/>
          <p:nvPr/>
        </p:nvGrpSpPr>
        <p:grpSpPr>
          <a:xfrm>
            <a:off x="5985100" y="4346913"/>
            <a:ext cx="2446994" cy="2179355"/>
            <a:chOff x="5795120" y="4559300"/>
            <a:chExt cx="2438400" cy="2171700"/>
          </a:xfrm>
          <a:pattFill prst="wdUpDiag">
            <a:fgClr>
              <a:schemeClr val="bg1">
                <a:lumMod val="65000"/>
              </a:schemeClr>
            </a:fgClr>
            <a:bgClr>
              <a:schemeClr val="bg1"/>
            </a:bgClr>
          </a:pattFill>
        </p:grpSpPr>
        <p:sp>
          <p:nvSpPr>
            <p:cNvPr id="16" name="Freeform 15"/>
            <p:cNvSpPr/>
            <p:nvPr/>
          </p:nvSpPr>
          <p:spPr>
            <a:xfrm>
              <a:off x="5795120" y="4559300"/>
              <a:ext cx="2438400" cy="2171700"/>
            </a:xfrm>
            <a:custGeom>
              <a:avLst/>
              <a:gdLst>
                <a:gd name="connsiteX0" fmla="*/ 0 w 2438400"/>
                <a:gd name="connsiteY0" fmla="*/ 0 h 2171700"/>
                <a:gd name="connsiteX1" fmla="*/ 431800 w 2438400"/>
                <a:gd name="connsiteY1" fmla="*/ 0 h 2171700"/>
                <a:gd name="connsiteX2" fmla="*/ 419100 w 2438400"/>
                <a:gd name="connsiteY2" fmla="*/ 1752600 h 2171700"/>
                <a:gd name="connsiteX3" fmla="*/ 2425700 w 2438400"/>
                <a:gd name="connsiteY3" fmla="*/ 1739900 h 2171700"/>
                <a:gd name="connsiteX4" fmla="*/ 2438400 w 2438400"/>
                <a:gd name="connsiteY4" fmla="*/ 2171700 h 2171700"/>
                <a:gd name="connsiteX5" fmla="*/ 0 w 2438400"/>
                <a:gd name="connsiteY5" fmla="*/ 2159000 h 2171700"/>
                <a:gd name="connsiteX6" fmla="*/ 0 w 2438400"/>
                <a:gd name="connsiteY6" fmla="*/ 0 h 217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400" h="2171700">
                  <a:moveTo>
                    <a:pt x="0" y="0"/>
                  </a:moveTo>
                  <a:lnTo>
                    <a:pt x="431800" y="0"/>
                  </a:lnTo>
                  <a:cubicBezTo>
                    <a:pt x="427567" y="584200"/>
                    <a:pt x="423333" y="1168400"/>
                    <a:pt x="419100" y="1752600"/>
                  </a:cubicBezTo>
                  <a:lnTo>
                    <a:pt x="2425700" y="1739900"/>
                  </a:lnTo>
                  <a:lnTo>
                    <a:pt x="2438400" y="2171700"/>
                  </a:lnTo>
                  <a:lnTo>
                    <a:pt x="0" y="2159000"/>
                  </a:lnTo>
                  <a:lnTo>
                    <a:pt x="0" y="0"/>
                  </a:lnTo>
                  <a:close/>
                </a:path>
              </a:pathLst>
            </a:cu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42"/>
            <p:cNvSpPr>
              <a:spLocks/>
            </p:cNvSpPr>
            <p:nvPr/>
          </p:nvSpPr>
          <p:spPr bwMode="auto">
            <a:xfrm rot="3115469">
              <a:off x="6376888" y="4873948"/>
              <a:ext cx="429979" cy="1114838"/>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grpFill/>
            <a:ln w="38100" cap="flat" cmpd="sng">
              <a:solidFill>
                <a:schemeClr val="tx2"/>
              </a:solidFill>
              <a:prstDash val="solid"/>
              <a:round/>
              <a:headEnd type="none" w="med" len="med"/>
              <a:tailEnd type="triangle" w="med"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sp>
        <p:nvSpPr>
          <p:cNvPr id="24" name="Text Box 41"/>
          <p:cNvSpPr txBox="1">
            <a:spLocks noChangeArrowheads="1"/>
          </p:cNvSpPr>
          <p:nvPr/>
        </p:nvSpPr>
        <p:spPr bwMode="auto">
          <a:xfrm>
            <a:off x="7208597" y="4814582"/>
            <a:ext cx="3352800"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a:t> A</a:t>
            </a:r>
            <a:r>
              <a:rPr lang="en-US" sz="2400" baseline="-25000" dirty="0"/>
              <a:t>g</a:t>
            </a:r>
            <a:endParaRPr lang="en-US" altLang="en-US" sz="2400" dirty="0"/>
          </a:p>
        </p:txBody>
      </p:sp>
      <mc:AlternateContent xmlns:mc="http://schemas.openxmlformats.org/markup-compatibility/2006" xmlns:a14="http://schemas.microsoft.com/office/drawing/2010/main">
        <mc:Choice Requires="a14">
          <p:sp>
            <p:nvSpPr>
              <p:cNvPr id="7" name="TextBox 6"/>
              <p:cNvSpPr txBox="1"/>
              <p:nvPr/>
            </p:nvSpPr>
            <p:spPr>
              <a:xfrm>
                <a:off x="907130" y="3150705"/>
                <a:ext cx="4114331" cy="39940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𝐴</m:t>
                          </m:r>
                        </m:e>
                        <m:sub>
                          <m:r>
                            <a:rPr lang="en-US" sz="2400" b="0" i="1" smtClean="0">
                              <a:latin typeface="Cambria Math" panose="02040503050406030204" pitchFamily="18" charset="0"/>
                            </a:rPr>
                            <m:t>𝑛</m:t>
                          </m:r>
                        </m:sub>
                      </m:sSub>
                      <m:r>
                        <a:rPr lang="en-US" sz="2400" i="1" smtClean="0">
                          <a:latin typeface="Cambria Math" panose="02040503050406030204" pitchFamily="18" charset="0"/>
                        </a:rPr>
                        <m:t>=</m:t>
                      </m:r>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𝐴</m:t>
                          </m:r>
                        </m:e>
                        <m:sub>
                          <m:r>
                            <a:rPr lang="en-US" sz="2400" b="0" i="1" smtClean="0">
                              <a:latin typeface="Cambria Math" panose="02040503050406030204" pitchFamily="18" charset="0"/>
                            </a:rPr>
                            <m:t>𝑔</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𝑡</m:t>
                          </m:r>
                        </m:e>
                        <m:sub>
                          <m:r>
                            <a:rPr lang="en-US" sz="2400" b="0" i="1" smtClean="0">
                              <a:latin typeface="Cambria Math" panose="02040503050406030204" pitchFamily="18" charset="0"/>
                            </a:rPr>
                            <m:t>𝑙𝑒𝑔</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𝑑</m:t>
                          </m:r>
                        </m:e>
                        <m:sub>
                          <m:r>
                            <a:rPr lang="en-US" sz="2400" b="0" i="1" smtClean="0">
                              <a:latin typeface="Cambria Math" panose="02040503050406030204" pitchFamily="18" charset="0"/>
                            </a:rPr>
                            <m:t>h𝑜𝑙𝑒</m:t>
                          </m:r>
                        </m:sub>
                      </m:sSub>
                      <m:r>
                        <a:rPr lang="en-US" sz="2400" b="0" i="1" smtClean="0">
                          <a:latin typeface="Cambria Math" panose="02040503050406030204" pitchFamily="18" charset="0"/>
                        </a:rPr>
                        <m:t>+1/16")</m:t>
                      </m:r>
                    </m:oMath>
                  </m:oMathPara>
                </a14:m>
                <a:endParaRPr lang="en-US" sz="2400" dirty="0"/>
              </a:p>
            </p:txBody>
          </p:sp>
        </mc:Choice>
        <mc:Fallback xmlns="">
          <p:sp>
            <p:nvSpPr>
              <p:cNvPr id="7" name="TextBox 6"/>
              <p:cNvSpPr txBox="1">
                <a:spLocks noRot="1" noChangeAspect="1" noMove="1" noResize="1" noEditPoints="1" noAdjustHandles="1" noChangeArrowheads="1" noChangeShapeType="1" noTextEdit="1"/>
              </p:cNvSpPr>
              <p:nvPr/>
            </p:nvSpPr>
            <p:spPr>
              <a:xfrm>
                <a:off x="907130" y="3150705"/>
                <a:ext cx="4114331" cy="399405"/>
              </a:xfrm>
              <a:prstGeom prst="rect">
                <a:avLst/>
              </a:prstGeom>
              <a:blipFill>
                <a:blip r:embed="rId3"/>
                <a:stretch>
                  <a:fillRect l="-1185" r="-2074" b="-27692"/>
                </a:stretch>
              </a:blipFill>
            </p:spPr>
            <p:txBody>
              <a:bodyPr/>
              <a:lstStyle/>
              <a:p>
                <a:r>
                  <a:rPr lang="en-US">
                    <a:noFill/>
                  </a:rPr>
                  <a:t> </a:t>
                </a:r>
              </a:p>
            </p:txBody>
          </p:sp>
        </mc:Fallback>
      </mc:AlternateContent>
      <p:sp>
        <p:nvSpPr>
          <p:cNvPr id="25" name="Text Box 41"/>
          <p:cNvSpPr txBox="1">
            <a:spLocks noChangeArrowheads="1"/>
          </p:cNvSpPr>
          <p:nvPr/>
        </p:nvSpPr>
        <p:spPr bwMode="auto">
          <a:xfrm>
            <a:off x="6572307" y="992504"/>
            <a:ext cx="3352800"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err="1"/>
              <a:t>t</a:t>
            </a:r>
            <a:r>
              <a:rPr lang="en-US" sz="2400" baseline="-25000" dirty="0" err="1"/>
              <a:t>leg</a:t>
            </a:r>
            <a:endParaRPr lang="en-US" altLang="en-US" sz="2400" baseline="-25000" dirty="0"/>
          </a:p>
        </p:txBody>
      </p:sp>
      <p:cxnSp>
        <p:nvCxnSpPr>
          <p:cNvPr id="9" name="Straight Arrow Connector 8"/>
          <p:cNvCxnSpPr/>
          <p:nvPr/>
        </p:nvCxnSpPr>
        <p:spPr>
          <a:xfrm>
            <a:off x="5985100" y="1709824"/>
            <a:ext cx="455767" cy="0"/>
          </a:xfrm>
          <a:prstGeom prst="straightConnector1">
            <a:avLst/>
          </a:prstGeom>
          <a:ln w="28575">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6212983" y="1338424"/>
            <a:ext cx="359324" cy="304261"/>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5801112" y="2547008"/>
            <a:ext cx="8431" cy="447791"/>
          </a:xfrm>
          <a:prstGeom prst="straightConnector1">
            <a:avLst/>
          </a:prstGeom>
          <a:ln w="28575">
            <a:solidFill>
              <a:schemeClr val="tx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 Box 41"/>
          <p:cNvSpPr txBox="1">
            <a:spLocks noChangeArrowheads="1"/>
          </p:cNvSpPr>
          <p:nvPr/>
        </p:nvSpPr>
        <p:spPr bwMode="auto">
          <a:xfrm>
            <a:off x="5048696" y="2502593"/>
            <a:ext cx="3352800"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a:t>d</a:t>
            </a:r>
            <a:r>
              <a:rPr lang="en-US" sz="2400" baseline="-25000" dirty="0"/>
              <a:t>hole</a:t>
            </a:r>
            <a:endParaRPr lang="en-US" altLang="en-US" sz="2400" baseline="-25000" dirty="0"/>
          </a:p>
        </p:txBody>
      </p:sp>
    </p:spTree>
    <p:extLst>
      <p:ext uri="{BB962C8B-B14F-4D97-AF65-F5344CB8AC3E}">
        <p14:creationId xmlns:p14="http://schemas.microsoft.com/office/powerpoint/2010/main" val="17663110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Shear Lag, U</a:t>
            </a:r>
          </a:p>
          <a:p>
            <a:r>
              <a:rPr lang="en-US" i="1" dirty="0" err="1"/>
              <a:t>Nonuniform</a:t>
            </a:r>
            <a:r>
              <a:rPr lang="en-US" i="1" dirty="0"/>
              <a:t> tensile stress distribution in a member or connecting element in the vicinity of a connection. </a:t>
            </a:r>
          </a:p>
          <a:p>
            <a:r>
              <a:rPr lang="en-US" dirty="0"/>
              <a:t>The U factor accounts for the fact that the entire net section is not contributing to carrying stress.</a:t>
            </a:r>
          </a:p>
          <a:p>
            <a:r>
              <a:rPr lang="en-US" dirty="0"/>
              <a:t>Shear lag occurs when all elements of a member are not connected as part of the connection.</a:t>
            </a:r>
          </a:p>
          <a:p>
            <a:endParaRPr lang="en-US" dirty="0"/>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49</a:t>
            </a:fld>
            <a:endParaRPr lang="en-US" altLang="en-US"/>
          </a:p>
        </p:txBody>
      </p:sp>
    </p:spTree>
    <p:extLst>
      <p:ext uri="{BB962C8B-B14F-4D97-AF65-F5344CB8AC3E}">
        <p14:creationId xmlns:p14="http://schemas.microsoft.com/office/powerpoint/2010/main" val="21980859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connections?</a:t>
            </a:r>
          </a:p>
        </p:txBody>
      </p:sp>
      <p:sp>
        <p:nvSpPr>
          <p:cNvPr id="3" name="Content Placeholder 2"/>
          <p:cNvSpPr>
            <a:spLocks noGrp="1"/>
          </p:cNvSpPr>
          <p:nvPr>
            <p:ph idx="1"/>
          </p:nvPr>
        </p:nvSpPr>
        <p:spPr/>
        <p:txBody>
          <a:bodyPr/>
          <a:lstStyle/>
          <a:p>
            <a:r>
              <a:rPr lang="en-US" dirty="0"/>
              <a:t>Primary method of connecting elements are: </a:t>
            </a:r>
          </a:p>
          <a:p>
            <a:pPr marL="0" indent="0">
              <a:buNone/>
            </a:pPr>
            <a:endParaRPr lang="en-US" dirty="0"/>
          </a:p>
        </p:txBody>
      </p:sp>
      <p:sp>
        <p:nvSpPr>
          <p:cNvPr id="6" name="Content Placeholder 2"/>
          <p:cNvSpPr txBox="1">
            <a:spLocks/>
          </p:cNvSpPr>
          <p:nvPr/>
        </p:nvSpPr>
        <p:spPr>
          <a:xfrm>
            <a:off x="1853945" y="6309360"/>
            <a:ext cx="7290055"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b="1" dirty="0"/>
              <a:t>Bolting</a:t>
            </a:r>
          </a:p>
          <a:p>
            <a:pPr marL="0" indent="0">
              <a:buFont typeface="Tw Cen MT" panose="020B0602020104020603" pitchFamily="34" charset="0"/>
              <a:buNone/>
            </a:pPr>
            <a:endParaRPr lang="en-US" b="1" dirty="0"/>
          </a:p>
        </p:txBody>
      </p:sp>
      <p:sp>
        <p:nvSpPr>
          <p:cNvPr id="7" name="Content Placeholder 2"/>
          <p:cNvSpPr txBox="1">
            <a:spLocks/>
          </p:cNvSpPr>
          <p:nvPr/>
        </p:nvSpPr>
        <p:spPr>
          <a:xfrm>
            <a:off x="6139521" y="6309360"/>
            <a:ext cx="7290055"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b="1" dirty="0"/>
              <a:t>Welding</a:t>
            </a:r>
          </a:p>
          <a:p>
            <a:pPr marL="0" indent="0">
              <a:buFont typeface="Tw Cen MT" panose="020B0602020104020603" pitchFamily="34" charset="0"/>
              <a:buNone/>
            </a:pPr>
            <a:endParaRPr lang="en-US" b="1" dirty="0"/>
          </a:p>
        </p:txBody>
      </p:sp>
      <p:sp>
        <p:nvSpPr>
          <p:cNvPr id="8" name="Slide Number Placeholder 7"/>
          <p:cNvSpPr>
            <a:spLocks noGrp="1"/>
          </p:cNvSpPr>
          <p:nvPr>
            <p:ph type="sldNum" sz="quarter" idx="12"/>
          </p:nvPr>
        </p:nvSpPr>
        <p:spPr/>
        <p:txBody>
          <a:bodyPr/>
          <a:lstStyle/>
          <a:p>
            <a:fld id="{9DBAC5ED-916B-4A4B-9960-52DDD2B57D0D}" type="slidenum">
              <a:rPr lang="en-US" altLang="en-US" smtClean="0"/>
              <a:pPr/>
              <a:t>5</a:t>
            </a:fld>
            <a:endParaRPr lang="en-US" altLang="en-US"/>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11486"/>
          <a:stretch/>
        </p:blipFill>
        <p:spPr>
          <a:xfrm>
            <a:off x="138559" y="2329065"/>
            <a:ext cx="4636147" cy="3928315"/>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1151" y="2329066"/>
            <a:ext cx="3646537" cy="3928315"/>
          </a:xfrm>
          <a:prstGeom prst="rect">
            <a:avLst/>
          </a:prstGeom>
        </p:spPr>
      </p:pic>
    </p:spTree>
    <p:extLst>
      <p:ext uri="{BB962C8B-B14F-4D97-AF65-F5344CB8AC3E}">
        <p14:creationId xmlns:p14="http://schemas.microsoft.com/office/powerpoint/2010/main" val="13608176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87C6192-1FE3-478E-9B08-59A81B93A3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6246" y="1644306"/>
            <a:ext cx="7256088" cy="5100718"/>
          </a:xfrm>
          <a:prstGeom prst="rect">
            <a:avLst/>
          </a:prstGeom>
        </p:spPr>
      </p:pic>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3" name="Content Placeholder 2"/>
          <p:cNvSpPr>
            <a:spLocks noGrp="1"/>
          </p:cNvSpPr>
          <p:nvPr>
            <p:ph idx="1"/>
          </p:nvPr>
        </p:nvSpPr>
        <p:spPr/>
        <p:txBody>
          <a:bodyPr/>
          <a:lstStyle/>
          <a:p>
            <a:r>
              <a:rPr lang="en-US" b="1" dirty="0">
                <a:solidFill>
                  <a:schemeClr val="tx2"/>
                </a:solidFill>
              </a:rPr>
              <a:t>Shear Lag, U</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50</a:t>
            </a:fld>
            <a:endParaRPr lang="en-US" altLang="en-US"/>
          </a:p>
        </p:txBody>
      </p:sp>
      <p:sp>
        <p:nvSpPr>
          <p:cNvPr id="9" name="Content Placeholder 2"/>
          <p:cNvSpPr txBox="1">
            <a:spLocks/>
          </p:cNvSpPr>
          <p:nvPr/>
        </p:nvSpPr>
        <p:spPr>
          <a:xfrm>
            <a:off x="5181600" y="2807368"/>
            <a:ext cx="3744686" cy="4050632"/>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16147326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
          <p:cNvSpPr>
            <a:spLocks noGrp="1"/>
          </p:cNvSpPr>
          <p:nvPr>
            <p:ph idx="1"/>
          </p:nvPr>
        </p:nvSpPr>
        <p:spPr>
          <a:xfrm>
            <a:off x="-100040" y="6538765"/>
            <a:ext cx="8158190" cy="4959531"/>
          </a:xfrm>
        </p:spPr>
        <p:txBody>
          <a:bodyPr>
            <a:normAutofit/>
          </a:bodyPr>
          <a:lstStyle/>
          <a:p>
            <a:r>
              <a:rPr lang="en-US" sz="2000" dirty="0"/>
              <a:t>(portion of table, AISC 360-16)</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1369"/>
          <a:stretch/>
        </p:blipFill>
        <p:spPr>
          <a:xfrm>
            <a:off x="299938" y="81026"/>
            <a:ext cx="7404533" cy="6357938"/>
          </a:xfrm>
          <a:prstGeom prst="rect">
            <a:avLst/>
          </a:prstGeom>
        </p:spPr>
      </p:pic>
      <p:sp>
        <p:nvSpPr>
          <p:cNvPr id="2" name="Slide Number Placeholder 1"/>
          <p:cNvSpPr>
            <a:spLocks noGrp="1"/>
          </p:cNvSpPr>
          <p:nvPr>
            <p:ph type="sldNum" sz="quarter" idx="12"/>
          </p:nvPr>
        </p:nvSpPr>
        <p:spPr/>
        <p:txBody>
          <a:bodyPr/>
          <a:lstStyle/>
          <a:p>
            <a:fld id="{9DBAC5ED-916B-4A4B-9960-52DDD2B57D0D}" type="slidenum">
              <a:rPr lang="en-US" altLang="en-US" smtClean="0"/>
              <a:pPr/>
              <a:t>51</a:t>
            </a:fld>
            <a:endParaRPr lang="en-US" altLang="en-US"/>
          </a:p>
        </p:txBody>
      </p:sp>
    </p:spTree>
    <p:extLst>
      <p:ext uri="{BB962C8B-B14F-4D97-AF65-F5344CB8AC3E}">
        <p14:creationId xmlns:p14="http://schemas.microsoft.com/office/powerpoint/2010/main" val="15534166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8158190" cy="3609702"/>
          </a:xfrm>
        </p:spPr>
        <p:txBody>
          <a:bodyPr>
            <a:normAutofit/>
          </a:bodyPr>
          <a:lstStyle/>
          <a:p>
            <a:r>
              <a:rPr lang="en-US" sz="3000" b="1" dirty="0"/>
              <a:t>Single Angle</a:t>
            </a:r>
          </a:p>
          <a:p>
            <a:r>
              <a:rPr lang="en-US" dirty="0"/>
              <a:t>1. Tensile Yielding</a:t>
            </a:r>
          </a:p>
          <a:p>
            <a:r>
              <a:rPr lang="en-US" dirty="0"/>
              <a:t>2. Tensile Rupture</a:t>
            </a:r>
          </a:p>
          <a:p>
            <a:r>
              <a:rPr lang="en-US" b="1" i="1" dirty="0">
                <a:solidFill>
                  <a:schemeClr val="tx2"/>
                </a:solidFill>
              </a:rPr>
              <a:t>3. Block Shear</a:t>
            </a:r>
          </a:p>
        </p:txBody>
      </p:sp>
      <p:sp>
        <p:nvSpPr>
          <p:cNvPr id="23" name="Text Box 43"/>
          <p:cNvSpPr txBox="1">
            <a:spLocks noChangeArrowheads="1"/>
          </p:cNvSpPr>
          <p:nvPr/>
        </p:nvSpPr>
        <p:spPr bwMode="auto">
          <a:xfrm>
            <a:off x="3559628" y="6404511"/>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2</a:t>
            </a:r>
          </a:p>
        </p:txBody>
      </p:sp>
      <p:sp>
        <p:nvSpPr>
          <p:cNvPr id="24" name="AutoShape 34"/>
          <p:cNvSpPr>
            <a:spLocks noChangeArrowheads="1"/>
          </p:cNvSpPr>
          <p:nvPr/>
        </p:nvSpPr>
        <p:spPr bwMode="auto">
          <a:xfrm>
            <a:off x="6955971" y="5521233"/>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nvGrpSpPr>
          <p:cNvPr id="25" name="Group 32"/>
          <p:cNvGrpSpPr>
            <a:grpSpLocks/>
          </p:cNvGrpSpPr>
          <p:nvPr/>
        </p:nvGrpSpPr>
        <p:grpSpPr bwMode="auto">
          <a:xfrm>
            <a:off x="2155371" y="5140233"/>
            <a:ext cx="4495800" cy="990600"/>
            <a:chOff x="1584" y="1344"/>
            <a:chExt cx="2832" cy="624"/>
          </a:xfrm>
        </p:grpSpPr>
        <p:sp>
          <p:nvSpPr>
            <p:cNvPr id="26"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7"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28" name="Group 39"/>
          <p:cNvGrpSpPr>
            <a:grpSpLocks/>
          </p:cNvGrpSpPr>
          <p:nvPr/>
        </p:nvGrpSpPr>
        <p:grpSpPr bwMode="auto">
          <a:xfrm>
            <a:off x="2536371" y="5445033"/>
            <a:ext cx="1295400" cy="228600"/>
            <a:chOff x="1824" y="1488"/>
            <a:chExt cx="816" cy="144"/>
          </a:xfrm>
        </p:grpSpPr>
        <p:sp>
          <p:nvSpPr>
            <p:cNvPr id="29"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0"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1"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32" name="Straight Connector 31"/>
          <p:cNvCxnSpPr/>
          <p:nvPr/>
        </p:nvCxnSpPr>
        <p:spPr>
          <a:xfrm>
            <a:off x="4550229" y="4878980"/>
            <a:ext cx="0" cy="1524000"/>
          </a:xfrm>
          <a:prstGeom prst="line">
            <a:avLst/>
          </a:prstGeom>
          <a:ln w="28575">
            <a:solidFill>
              <a:srgbClr val="969696"/>
            </a:solidFill>
            <a:prstDash val="dash"/>
          </a:ln>
        </p:spPr>
        <p:style>
          <a:lnRef idx="1">
            <a:schemeClr val="dk1"/>
          </a:lnRef>
          <a:fillRef idx="0">
            <a:schemeClr val="dk1"/>
          </a:fillRef>
          <a:effectRef idx="0">
            <a:schemeClr val="dk1"/>
          </a:effectRef>
          <a:fontRef idx="minor">
            <a:schemeClr val="tx1"/>
          </a:fontRef>
        </p:style>
      </p:cxnSp>
      <p:sp>
        <p:nvSpPr>
          <p:cNvPr id="33" name="Text Box 43"/>
          <p:cNvSpPr txBox="1">
            <a:spLocks noChangeArrowheads="1"/>
          </p:cNvSpPr>
          <p:nvPr/>
        </p:nvSpPr>
        <p:spPr bwMode="auto">
          <a:xfrm>
            <a:off x="4394400" y="4432347"/>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1</a:t>
            </a:r>
          </a:p>
        </p:txBody>
      </p:sp>
      <p:sp>
        <p:nvSpPr>
          <p:cNvPr id="34" name="Text Box 43"/>
          <p:cNvSpPr txBox="1">
            <a:spLocks noChangeArrowheads="1"/>
          </p:cNvSpPr>
          <p:nvPr/>
        </p:nvSpPr>
        <p:spPr bwMode="auto">
          <a:xfrm>
            <a:off x="4394400" y="6395809"/>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1</a:t>
            </a:r>
          </a:p>
        </p:txBody>
      </p:sp>
      <p:cxnSp>
        <p:nvCxnSpPr>
          <p:cNvPr id="35" name="Straight Connector 34"/>
          <p:cNvCxnSpPr/>
          <p:nvPr/>
        </p:nvCxnSpPr>
        <p:spPr>
          <a:xfrm>
            <a:off x="3712030" y="4878980"/>
            <a:ext cx="0" cy="1524000"/>
          </a:xfrm>
          <a:prstGeom prst="line">
            <a:avLst/>
          </a:prstGeom>
          <a:ln w="28575">
            <a:solidFill>
              <a:srgbClr val="969696"/>
            </a:solidFill>
            <a:prstDash val="dash"/>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3671207" y="4846621"/>
            <a:ext cx="2721" cy="724669"/>
          </a:xfrm>
          <a:prstGeom prst="line">
            <a:avLst/>
          </a:prstGeom>
          <a:ln w="28575">
            <a:prstDash val="dash"/>
          </a:ln>
        </p:spPr>
        <p:style>
          <a:lnRef idx="1">
            <a:schemeClr val="dk1"/>
          </a:lnRef>
          <a:fillRef idx="0">
            <a:schemeClr val="dk1"/>
          </a:fillRef>
          <a:effectRef idx="0">
            <a:schemeClr val="dk1"/>
          </a:effectRef>
          <a:fontRef idx="minor">
            <a:schemeClr val="tx1"/>
          </a:fontRef>
        </p:style>
      </p:cxnSp>
      <p:sp>
        <p:nvSpPr>
          <p:cNvPr id="37" name="Text Box 43"/>
          <p:cNvSpPr txBox="1">
            <a:spLocks noChangeArrowheads="1"/>
          </p:cNvSpPr>
          <p:nvPr/>
        </p:nvSpPr>
        <p:spPr bwMode="auto">
          <a:xfrm>
            <a:off x="3526977" y="4437796"/>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3</a:t>
            </a:r>
          </a:p>
        </p:txBody>
      </p:sp>
      <p:sp>
        <p:nvSpPr>
          <p:cNvPr id="38" name="Text Box 43"/>
          <p:cNvSpPr txBox="1">
            <a:spLocks noChangeArrowheads="1"/>
          </p:cNvSpPr>
          <p:nvPr/>
        </p:nvSpPr>
        <p:spPr bwMode="auto">
          <a:xfrm>
            <a:off x="1189264" y="5378295"/>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3</a:t>
            </a:r>
          </a:p>
        </p:txBody>
      </p:sp>
      <p:cxnSp>
        <p:nvCxnSpPr>
          <p:cNvPr id="39" name="Straight Connector 38"/>
          <p:cNvCxnSpPr/>
          <p:nvPr/>
        </p:nvCxnSpPr>
        <p:spPr>
          <a:xfrm>
            <a:off x="1502229" y="5571290"/>
            <a:ext cx="2168978" cy="0"/>
          </a:xfrm>
          <a:prstGeom prst="line">
            <a:avLst/>
          </a:prstGeom>
          <a:ln w="28575">
            <a:prstDash val="dash"/>
          </a:ln>
        </p:spPr>
        <p:style>
          <a:lnRef idx="1">
            <a:schemeClr val="dk1"/>
          </a:lnRef>
          <a:fillRef idx="0">
            <a:schemeClr val="dk1"/>
          </a:fillRef>
          <a:effectRef idx="0">
            <a:schemeClr val="dk1"/>
          </a:effectRef>
          <a:fontRef idx="minor">
            <a:schemeClr val="tx1"/>
          </a:fontRef>
        </p:style>
      </p:cxnSp>
      <p:sp>
        <p:nvSpPr>
          <p:cNvPr id="3" name="Slide Number Placeholder 2"/>
          <p:cNvSpPr>
            <a:spLocks noGrp="1"/>
          </p:cNvSpPr>
          <p:nvPr>
            <p:ph type="sldNum" sz="quarter" idx="12"/>
          </p:nvPr>
        </p:nvSpPr>
        <p:spPr/>
        <p:txBody>
          <a:bodyPr/>
          <a:lstStyle/>
          <a:p>
            <a:fld id="{9DBAC5ED-916B-4A4B-9960-52DDD2B57D0D}" type="slidenum">
              <a:rPr lang="en-US" altLang="en-US" smtClean="0"/>
              <a:pPr/>
              <a:t>52</a:t>
            </a:fld>
            <a:endParaRPr lang="en-US" altLang="en-US"/>
          </a:p>
        </p:txBody>
      </p:sp>
    </p:spTree>
    <p:extLst>
      <p:ext uri="{BB962C8B-B14F-4D97-AF65-F5344CB8AC3E}">
        <p14:creationId xmlns:p14="http://schemas.microsoft.com/office/powerpoint/2010/main" val="36004332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8375904" cy="940526"/>
          </a:xfrm>
        </p:spPr>
        <p:txBody>
          <a:bodyPr>
            <a:normAutofit fontScale="90000"/>
          </a:bodyPr>
          <a:lstStyle/>
          <a:p>
            <a:r>
              <a:rPr lang="en-US" dirty="0"/>
              <a:t>Limit states: </a:t>
            </a:r>
            <a:br>
              <a:rPr lang="en-US" dirty="0"/>
            </a:br>
            <a:r>
              <a:rPr lang="en-US" dirty="0"/>
              <a:t>Tension connection example</a:t>
            </a:r>
          </a:p>
        </p:txBody>
      </p:sp>
      <p:grpSp>
        <p:nvGrpSpPr>
          <p:cNvPr id="9" name="Group 32"/>
          <p:cNvGrpSpPr>
            <a:grpSpLocks/>
          </p:cNvGrpSpPr>
          <p:nvPr/>
        </p:nvGrpSpPr>
        <p:grpSpPr bwMode="auto">
          <a:xfrm>
            <a:off x="3213971" y="3710766"/>
            <a:ext cx="2873829" cy="990600"/>
            <a:chOff x="1584" y="1344"/>
            <a:chExt cx="2832" cy="624"/>
          </a:xfrm>
        </p:grpSpPr>
        <p:sp>
          <p:nvSpPr>
            <p:cNvPr id="14"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5"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10" name="Group 39"/>
          <p:cNvGrpSpPr>
            <a:grpSpLocks/>
          </p:cNvGrpSpPr>
          <p:nvPr/>
        </p:nvGrpSpPr>
        <p:grpSpPr bwMode="auto">
          <a:xfrm>
            <a:off x="3594971" y="4015566"/>
            <a:ext cx="1295400" cy="228600"/>
            <a:chOff x="1824" y="1488"/>
            <a:chExt cx="816" cy="144"/>
          </a:xfrm>
        </p:grpSpPr>
        <p:sp>
          <p:nvSpPr>
            <p:cNvPr id="11"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3"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3. Block Shear (J4.3)</a:t>
            </a:r>
          </a:p>
          <a:p>
            <a:r>
              <a:rPr lang="en-US" dirty="0"/>
              <a:t>An area subjected to shear and tension, resulting in a “block” of material tearing out.</a:t>
            </a:r>
          </a:p>
        </p:txBody>
      </p:sp>
      <p:sp>
        <p:nvSpPr>
          <p:cNvPr id="24" name="Text Box 43"/>
          <p:cNvSpPr txBox="1">
            <a:spLocks noChangeArrowheads="1"/>
          </p:cNvSpPr>
          <p:nvPr/>
        </p:nvSpPr>
        <p:spPr bwMode="auto">
          <a:xfrm>
            <a:off x="4650885" y="2984464"/>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3</a:t>
            </a:r>
          </a:p>
        </p:txBody>
      </p:sp>
      <p:sp>
        <p:nvSpPr>
          <p:cNvPr id="16" name="Rectangle 20"/>
          <p:cNvSpPr>
            <a:spLocks noChangeArrowheads="1"/>
          </p:cNvSpPr>
          <p:nvPr/>
        </p:nvSpPr>
        <p:spPr bwMode="auto">
          <a:xfrm>
            <a:off x="3214868" y="3711969"/>
            <a:ext cx="1562100" cy="425450"/>
          </a:xfrm>
          <a:prstGeom prst="rect">
            <a:avLst/>
          </a:prstGeom>
          <a:pattFill prst="dkUpDiag">
            <a:fgClr>
              <a:srgbClr val="CECECE">
                <a:alpha val="70000"/>
              </a:srgbClr>
            </a:fgClr>
            <a:bgClr>
              <a:srgbClr val="7B7B7B">
                <a:alpha val="70000"/>
              </a:srgbClr>
            </a:bgClr>
          </a:pattFill>
          <a:ln>
            <a:noFill/>
          </a:ln>
          <a:effectLst/>
          <a:extLs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cxnSp>
        <p:nvCxnSpPr>
          <p:cNvPr id="17" name="Straight Connector 16"/>
          <p:cNvCxnSpPr/>
          <p:nvPr/>
        </p:nvCxnSpPr>
        <p:spPr>
          <a:xfrm>
            <a:off x="4807816" y="3426651"/>
            <a:ext cx="2721" cy="724669"/>
          </a:xfrm>
          <a:prstGeom prst="line">
            <a:avLst/>
          </a:prstGeom>
          <a:ln w="28575">
            <a:prstDash val="dash"/>
          </a:ln>
        </p:spPr>
        <p:style>
          <a:lnRef idx="1">
            <a:schemeClr val="dk1"/>
          </a:lnRef>
          <a:fillRef idx="0">
            <a:schemeClr val="dk1"/>
          </a:fillRef>
          <a:effectRef idx="0">
            <a:schemeClr val="dk1"/>
          </a:effectRef>
          <a:fontRef idx="minor">
            <a:schemeClr val="tx1"/>
          </a:fontRef>
        </p:style>
      </p:cxnSp>
      <p:sp>
        <p:nvSpPr>
          <p:cNvPr id="19" name="Text Box 43"/>
          <p:cNvSpPr txBox="1">
            <a:spLocks noChangeArrowheads="1"/>
          </p:cNvSpPr>
          <p:nvPr/>
        </p:nvSpPr>
        <p:spPr bwMode="auto">
          <a:xfrm>
            <a:off x="2325873" y="3958325"/>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3</a:t>
            </a:r>
          </a:p>
        </p:txBody>
      </p:sp>
      <p:cxnSp>
        <p:nvCxnSpPr>
          <p:cNvPr id="20" name="Straight Connector 19"/>
          <p:cNvCxnSpPr/>
          <p:nvPr/>
        </p:nvCxnSpPr>
        <p:spPr>
          <a:xfrm>
            <a:off x="2638838" y="4151320"/>
            <a:ext cx="2168978" cy="0"/>
          </a:xfrm>
          <a:prstGeom prst="line">
            <a:avLst/>
          </a:prstGeom>
          <a:ln w="28575">
            <a:prstDash val="dash"/>
          </a:ln>
        </p:spPr>
        <p:style>
          <a:lnRef idx="1">
            <a:schemeClr val="dk1"/>
          </a:lnRef>
          <a:fillRef idx="0">
            <a:schemeClr val="dk1"/>
          </a:fillRef>
          <a:effectRef idx="0">
            <a:schemeClr val="dk1"/>
          </a:effectRef>
          <a:fontRef idx="minor">
            <a:schemeClr val="tx1"/>
          </a:fontRef>
        </p:style>
      </p:cxnSp>
      <p:sp>
        <p:nvSpPr>
          <p:cNvPr id="22" name="Text Box 41"/>
          <p:cNvSpPr txBox="1">
            <a:spLocks noChangeArrowheads="1"/>
          </p:cNvSpPr>
          <p:nvPr/>
        </p:nvSpPr>
        <p:spPr bwMode="auto">
          <a:xfrm>
            <a:off x="6057829" y="3143316"/>
            <a:ext cx="3352800"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a:t>tension</a:t>
            </a:r>
            <a:endParaRPr lang="en-US" altLang="en-US" sz="2400" dirty="0"/>
          </a:p>
        </p:txBody>
      </p:sp>
      <p:sp>
        <p:nvSpPr>
          <p:cNvPr id="23" name="Freeform 42"/>
          <p:cNvSpPr>
            <a:spLocks/>
          </p:cNvSpPr>
          <p:nvPr/>
        </p:nvSpPr>
        <p:spPr bwMode="auto">
          <a:xfrm rot="3115469">
            <a:off x="5223143" y="3035268"/>
            <a:ext cx="439347" cy="1188278"/>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29" name="Text Box 41"/>
          <p:cNvSpPr txBox="1">
            <a:spLocks noChangeArrowheads="1"/>
          </p:cNvSpPr>
          <p:nvPr/>
        </p:nvSpPr>
        <p:spPr bwMode="auto">
          <a:xfrm>
            <a:off x="3480091" y="5124584"/>
            <a:ext cx="3352800"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a:t>shear</a:t>
            </a:r>
            <a:endParaRPr lang="en-US" altLang="en-US" sz="2400" dirty="0"/>
          </a:p>
        </p:txBody>
      </p:sp>
      <p:sp>
        <p:nvSpPr>
          <p:cNvPr id="30" name="Freeform 42"/>
          <p:cNvSpPr>
            <a:spLocks/>
          </p:cNvSpPr>
          <p:nvPr/>
        </p:nvSpPr>
        <p:spPr bwMode="auto">
          <a:xfrm rot="3115469" flipV="1">
            <a:off x="3562926" y="4347014"/>
            <a:ext cx="780517" cy="581876"/>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rgbClr val="C00000"/>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cxnSp>
        <p:nvCxnSpPr>
          <p:cNvPr id="5" name="Straight Connector 4"/>
          <p:cNvCxnSpPr/>
          <p:nvPr/>
        </p:nvCxnSpPr>
        <p:spPr>
          <a:xfrm flipV="1">
            <a:off x="4776968" y="3710766"/>
            <a:ext cx="0" cy="414981"/>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
        <p:nvSpPr>
          <p:cNvPr id="31" name="AutoShape 34"/>
          <p:cNvSpPr>
            <a:spLocks noChangeArrowheads="1"/>
          </p:cNvSpPr>
          <p:nvPr/>
        </p:nvSpPr>
        <p:spPr bwMode="auto">
          <a:xfrm>
            <a:off x="6295834" y="4129866"/>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cxnSp>
        <p:nvCxnSpPr>
          <p:cNvPr id="33" name="Straight Connector 32"/>
          <p:cNvCxnSpPr/>
          <p:nvPr/>
        </p:nvCxnSpPr>
        <p:spPr>
          <a:xfrm flipH="1">
            <a:off x="3252071" y="4129866"/>
            <a:ext cx="1447800" cy="21453"/>
          </a:xfrm>
          <a:prstGeom prst="line">
            <a:avLst/>
          </a:prstGeom>
          <a:ln w="57150">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2055899" y="5586249"/>
            <a:ext cx="3080694" cy="1191433"/>
            <a:chOff x="1128799" y="5586249"/>
            <a:chExt cx="3080694" cy="1191433"/>
          </a:xfrm>
        </p:grpSpPr>
        <p:grpSp>
          <p:nvGrpSpPr>
            <p:cNvPr id="53" name="Group 52"/>
            <p:cNvGrpSpPr/>
            <p:nvPr/>
          </p:nvGrpSpPr>
          <p:grpSpPr>
            <a:xfrm>
              <a:off x="1128799" y="5686666"/>
              <a:ext cx="3080694" cy="1091016"/>
              <a:chOff x="4699870" y="5686666"/>
              <a:chExt cx="3080694" cy="1091016"/>
            </a:xfrm>
          </p:grpSpPr>
          <p:grpSp>
            <p:nvGrpSpPr>
              <p:cNvPr id="54" name="Group 32"/>
              <p:cNvGrpSpPr>
                <a:grpSpLocks/>
              </p:cNvGrpSpPr>
              <p:nvPr/>
            </p:nvGrpSpPr>
            <p:grpSpPr bwMode="auto">
              <a:xfrm>
                <a:off x="4737970" y="5686666"/>
                <a:ext cx="2873829" cy="990600"/>
                <a:chOff x="1584" y="1344"/>
                <a:chExt cx="2832" cy="624"/>
              </a:xfrm>
            </p:grpSpPr>
            <p:sp>
              <p:nvSpPr>
                <p:cNvPr id="64"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5"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55" name="Group 54"/>
              <p:cNvGrpSpPr>
                <a:grpSpLocks/>
              </p:cNvGrpSpPr>
              <p:nvPr/>
            </p:nvGrpSpPr>
            <p:grpSpPr bwMode="auto">
              <a:xfrm>
                <a:off x="5148646" y="6001986"/>
                <a:ext cx="1295400" cy="228600"/>
                <a:chOff x="1824" y="1488"/>
                <a:chExt cx="816" cy="144"/>
              </a:xfrm>
            </p:grpSpPr>
            <p:sp>
              <p:nvSpPr>
                <p:cNvPr id="61"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2"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3"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sp>
            <p:nvSpPr>
              <p:cNvPr id="56" name="Rectangle 55"/>
              <p:cNvSpPr/>
              <p:nvPr/>
            </p:nvSpPr>
            <p:spPr>
              <a:xfrm flipV="1">
                <a:off x="4699870" y="6116099"/>
                <a:ext cx="3080694" cy="6615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7" name="Straight Connector 56"/>
              <p:cNvCxnSpPr/>
              <p:nvPr/>
            </p:nvCxnSpPr>
            <p:spPr>
              <a:xfrm flipV="1">
                <a:off x="6333934" y="5686666"/>
                <a:ext cx="0" cy="315320"/>
              </a:xfrm>
              <a:prstGeom prst="line">
                <a:avLst/>
              </a:prstGeom>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4725270" y="6116100"/>
                <a:ext cx="410676" cy="0"/>
              </a:xfrm>
              <a:prstGeom prst="line">
                <a:avLst/>
              </a:prstGeom>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5377246" y="6116100"/>
                <a:ext cx="304800" cy="0"/>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a:off x="5910646" y="6116100"/>
                <a:ext cx="304800" cy="0"/>
              </a:xfrm>
              <a:prstGeom prst="line">
                <a:avLst/>
              </a:prstGeom>
            </p:spPr>
            <p:style>
              <a:lnRef idx="1">
                <a:schemeClr val="dk1"/>
              </a:lnRef>
              <a:fillRef idx="0">
                <a:schemeClr val="dk1"/>
              </a:fillRef>
              <a:effectRef idx="0">
                <a:schemeClr val="dk1"/>
              </a:effectRef>
              <a:fontRef idx="minor">
                <a:schemeClr val="tx1"/>
              </a:fontRef>
            </p:style>
          </p:cxnSp>
        </p:grpSp>
        <p:sp>
          <p:nvSpPr>
            <p:cNvPr id="66" name="Rectangle 65"/>
            <p:cNvSpPr/>
            <p:nvPr/>
          </p:nvSpPr>
          <p:spPr>
            <a:xfrm>
              <a:off x="2788264" y="5586249"/>
              <a:ext cx="1340107" cy="8145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2" name="Group 51"/>
          <p:cNvGrpSpPr/>
          <p:nvPr/>
        </p:nvGrpSpPr>
        <p:grpSpPr>
          <a:xfrm>
            <a:off x="4699870" y="5606349"/>
            <a:ext cx="2911929" cy="1070917"/>
            <a:chOff x="4699870" y="5606349"/>
            <a:chExt cx="2911929" cy="1070917"/>
          </a:xfrm>
        </p:grpSpPr>
        <p:grpSp>
          <p:nvGrpSpPr>
            <p:cNvPr id="37" name="Group 32"/>
            <p:cNvGrpSpPr>
              <a:grpSpLocks/>
            </p:cNvGrpSpPr>
            <p:nvPr/>
          </p:nvGrpSpPr>
          <p:grpSpPr bwMode="auto">
            <a:xfrm>
              <a:off x="4737970" y="5686666"/>
              <a:ext cx="2873829" cy="990600"/>
              <a:chOff x="1584" y="1344"/>
              <a:chExt cx="2832" cy="624"/>
            </a:xfrm>
          </p:grpSpPr>
          <p:sp>
            <p:nvSpPr>
              <p:cNvPr id="38"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9"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40" name="Group 39"/>
            <p:cNvGrpSpPr>
              <a:grpSpLocks/>
            </p:cNvGrpSpPr>
            <p:nvPr/>
          </p:nvGrpSpPr>
          <p:grpSpPr bwMode="auto">
            <a:xfrm>
              <a:off x="5148646" y="6001986"/>
              <a:ext cx="1295400" cy="228600"/>
              <a:chOff x="1824" y="1488"/>
              <a:chExt cx="816" cy="144"/>
            </a:xfrm>
          </p:grpSpPr>
          <p:sp>
            <p:nvSpPr>
              <p:cNvPr id="41"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2"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3"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sp>
          <p:nvSpPr>
            <p:cNvPr id="44" name="Rectangle 43"/>
            <p:cNvSpPr/>
            <p:nvPr/>
          </p:nvSpPr>
          <p:spPr>
            <a:xfrm>
              <a:off x="4699870" y="5606349"/>
              <a:ext cx="1625667" cy="509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Connector 45"/>
            <p:cNvCxnSpPr/>
            <p:nvPr/>
          </p:nvCxnSpPr>
          <p:spPr>
            <a:xfrm flipV="1">
              <a:off x="6333934" y="5686666"/>
              <a:ext cx="0" cy="31532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a:off x="4725270" y="6116100"/>
              <a:ext cx="410676"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a:off x="5377246" y="6116100"/>
              <a:ext cx="304800"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a:off x="5910646" y="6116100"/>
              <a:ext cx="304800" cy="0"/>
            </a:xfrm>
            <a:prstGeom prst="line">
              <a:avLst/>
            </a:prstGeom>
          </p:spPr>
          <p:style>
            <a:lnRef idx="1">
              <a:schemeClr val="dk1"/>
            </a:lnRef>
            <a:fillRef idx="0">
              <a:schemeClr val="dk1"/>
            </a:fillRef>
            <a:effectRef idx="0">
              <a:schemeClr val="dk1"/>
            </a:effectRef>
            <a:fontRef idx="minor">
              <a:schemeClr val="tx1"/>
            </a:fontRef>
          </p:style>
        </p:cxnSp>
      </p:grpSp>
      <p:sp>
        <p:nvSpPr>
          <p:cNvPr id="3" name="Slide Number Placeholder 2"/>
          <p:cNvSpPr>
            <a:spLocks noGrp="1"/>
          </p:cNvSpPr>
          <p:nvPr>
            <p:ph type="sldNum" sz="quarter" idx="12"/>
          </p:nvPr>
        </p:nvSpPr>
        <p:spPr/>
        <p:txBody>
          <a:bodyPr/>
          <a:lstStyle/>
          <a:p>
            <a:fld id="{9DBAC5ED-916B-4A4B-9960-52DDD2B57D0D}" type="slidenum">
              <a:rPr lang="en-US" altLang="en-US" smtClean="0"/>
              <a:pPr/>
              <a:t>53</a:t>
            </a:fld>
            <a:endParaRPr lang="en-US" altLang="en-US"/>
          </a:p>
        </p:txBody>
      </p:sp>
      <p:cxnSp>
        <p:nvCxnSpPr>
          <p:cNvPr id="68" name="Straight Connector 67"/>
          <p:cNvCxnSpPr/>
          <p:nvPr/>
        </p:nvCxnSpPr>
        <p:spPr>
          <a:xfrm flipH="1">
            <a:off x="2104625" y="6131715"/>
            <a:ext cx="1610739" cy="23867"/>
          </a:xfrm>
          <a:prstGeom prst="line">
            <a:avLst/>
          </a:prstGeom>
          <a:ln w="5715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a:off x="4650885" y="6116099"/>
            <a:ext cx="1674653" cy="15616"/>
          </a:xfrm>
          <a:prstGeom prst="line">
            <a:avLst/>
          </a:prstGeom>
          <a:ln w="5715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V="1">
            <a:off x="6325537" y="5686666"/>
            <a:ext cx="0" cy="414981"/>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686137" y="5686666"/>
            <a:ext cx="0" cy="414981"/>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4480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2" grpId="0"/>
      <p:bldP spid="23" grpId="0" animBg="1"/>
      <p:bldP spid="29" grpId="0"/>
      <p:bldP spid="3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Block shear</a:t>
            </a:r>
          </a:p>
        </p:txBody>
      </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3. Block Shear (J4.3)</a:t>
            </a:r>
          </a:p>
          <a:p>
            <a:pPr marL="0" indent="0" defTabSz="949325" eaLnBrk="0" fontAlgn="base" hangingPunct="0">
              <a:lnSpc>
                <a:spcPct val="100000"/>
              </a:lnSpc>
              <a:spcBef>
                <a:spcPct val="30000"/>
              </a:spcBef>
              <a:spcAft>
                <a:spcPct val="0"/>
              </a:spcAft>
              <a:buClrTx/>
              <a:buSzTx/>
              <a:buNone/>
              <a:defRPr/>
            </a:pPr>
            <a:r>
              <a:rPr lang="en-US" dirty="0"/>
              <a:t>Must consider </a:t>
            </a:r>
            <a:r>
              <a:rPr lang="en-US" b="1" i="1" dirty="0"/>
              <a:t>all</a:t>
            </a:r>
            <a:r>
              <a:rPr lang="en-US" dirty="0"/>
              <a:t> potential block shear patterns and be evaluated to determine what controls.</a:t>
            </a:r>
          </a:p>
          <a:p>
            <a:pPr marL="0" indent="0" defTabSz="949325" eaLnBrk="0" fontAlgn="base" hangingPunct="0">
              <a:lnSpc>
                <a:spcPct val="100000"/>
              </a:lnSpc>
              <a:spcBef>
                <a:spcPct val="30000"/>
              </a:spcBef>
              <a:spcAft>
                <a:spcPct val="0"/>
              </a:spcAft>
              <a:buClrTx/>
              <a:buSzTx/>
              <a:buNone/>
              <a:defRPr/>
            </a:pPr>
            <a:r>
              <a:rPr lang="en-US" dirty="0"/>
              <a:t>Consider the gusset plate shown below.</a:t>
            </a:r>
          </a:p>
        </p:txBody>
      </p:sp>
      <p:sp>
        <p:nvSpPr>
          <p:cNvPr id="12" name="AutoShape 34"/>
          <p:cNvSpPr>
            <a:spLocks noChangeArrowheads="1"/>
          </p:cNvSpPr>
          <p:nvPr/>
        </p:nvSpPr>
        <p:spPr bwMode="auto">
          <a:xfrm>
            <a:off x="7600950" y="5117300"/>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13" name="AutoShape 35"/>
          <p:cNvSpPr>
            <a:spLocks noChangeArrowheads="1"/>
          </p:cNvSpPr>
          <p:nvPr/>
        </p:nvSpPr>
        <p:spPr bwMode="auto">
          <a:xfrm flipH="1">
            <a:off x="971550" y="5117300"/>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15" name="Freeform 33"/>
          <p:cNvSpPr>
            <a:spLocks/>
          </p:cNvSpPr>
          <p:nvPr/>
        </p:nvSpPr>
        <p:spPr bwMode="auto">
          <a:xfrm>
            <a:off x="2114550" y="3898100"/>
            <a:ext cx="3304522" cy="2819400"/>
          </a:xfrm>
          <a:custGeom>
            <a:avLst/>
            <a:gdLst>
              <a:gd name="T0" fmla="*/ 432 w 1854"/>
              <a:gd name="T1" fmla="*/ 0 h 1776"/>
              <a:gd name="T2" fmla="*/ 1854 w 1854"/>
              <a:gd name="T3" fmla="*/ 276 h 1776"/>
              <a:gd name="T4" fmla="*/ 1848 w 1854"/>
              <a:gd name="T5" fmla="*/ 1344 h 1776"/>
              <a:gd name="T6" fmla="*/ 432 w 1854"/>
              <a:gd name="T7" fmla="*/ 1776 h 1776"/>
              <a:gd name="T8" fmla="*/ 0 w 1854"/>
              <a:gd name="T9" fmla="*/ 1776 h 1776"/>
              <a:gd name="T10" fmla="*/ 96 w 1854"/>
              <a:gd name="T11" fmla="*/ 1536 h 1776"/>
              <a:gd name="T12" fmla="*/ 48 w 1854"/>
              <a:gd name="T13" fmla="*/ 1344 h 1776"/>
              <a:gd name="T14" fmla="*/ 144 w 1854"/>
              <a:gd name="T15" fmla="*/ 1104 h 1776"/>
              <a:gd name="T16" fmla="*/ 0 w 1854"/>
              <a:gd name="T17" fmla="*/ 816 h 1776"/>
              <a:gd name="T18" fmla="*/ 144 w 1854"/>
              <a:gd name="T19" fmla="*/ 576 h 1776"/>
              <a:gd name="T20" fmla="*/ 0 w 1854"/>
              <a:gd name="T21" fmla="*/ 384 h 1776"/>
              <a:gd name="T22" fmla="*/ 144 w 1854"/>
              <a:gd name="T23" fmla="*/ 0 h 1776"/>
              <a:gd name="T24" fmla="*/ 432 w 1854"/>
              <a:gd name="T25" fmla="*/ 0 h 1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4" h="1776">
                <a:moveTo>
                  <a:pt x="432" y="0"/>
                </a:moveTo>
                <a:lnTo>
                  <a:pt x="1854" y="276"/>
                </a:lnTo>
                <a:lnTo>
                  <a:pt x="1848" y="1344"/>
                </a:lnTo>
                <a:lnTo>
                  <a:pt x="432" y="1776"/>
                </a:lnTo>
                <a:lnTo>
                  <a:pt x="0" y="1776"/>
                </a:lnTo>
                <a:lnTo>
                  <a:pt x="96" y="1536"/>
                </a:lnTo>
                <a:lnTo>
                  <a:pt x="48" y="1344"/>
                </a:lnTo>
                <a:lnTo>
                  <a:pt x="144" y="1104"/>
                </a:lnTo>
                <a:lnTo>
                  <a:pt x="0" y="816"/>
                </a:lnTo>
                <a:lnTo>
                  <a:pt x="144" y="576"/>
                </a:lnTo>
                <a:lnTo>
                  <a:pt x="0" y="384"/>
                </a:lnTo>
                <a:lnTo>
                  <a:pt x="144" y="0"/>
                </a:lnTo>
                <a:lnTo>
                  <a:pt x="432" y="0"/>
                </a:lnTo>
                <a:close/>
              </a:path>
            </a:pathLst>
          </a:custGeom>
          <a:gradFill rotWithShape="1">
            <a:gsLst>
              <a:gs pos="0">
                <a:srgbClr val="DDDDDD"/>
              </a:gs>
              <a:gs pos="100000">
                <a:srgbClr val="DDDDDD">
                  <a:gamma/>
                  <a:shade val="59608"/>
                  <a:invGamma/>
                </a:srgbClr>
              </a:gs>
            </a:gsLst>
            <a:path path="rect">
              <a:fillToRect l="50000" t="50000" r="50000" b="50000"/>
            </a:path>
          </a:gradFill>
          <a:ln w="1905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22" name="Rectangle 30"/>
          <p:cNvSpPr>
            <a:spLocks noChangeArrowheads="1"/>
          </p:cNvSpPr>
          <p:nvPr/>
        </p:nvSpPr>
        <p:spPr bwMode="auto">
          <a:xfrm>
            <a:off x="2800350" y="4469600"/>
            <a:ext cx="4495800" cy="1473200"/>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17" name="Group 39"/>
          <p:cNvGrpSpPr>
            <a:grpSpLocks/>
          </p:cNvGrpSpPr>
          <p:nvPr/>
        </p:nvGrpSpPr>
        <p:grpSpPr bwMode="auto">
          <a:xfrm>
            <a:off x="3181350" y="4850600"/>
            <a:ext cx="1295400" cy="228600"/>
            <a:chOff x="1824" y="1488"/>
            <a:chExt cx="816" cy="144"/>
          </a:xfrm>
        </p:grpSpPr>
        <p:sp>
          <p:nvSpPr>
            <p:cNvPr id="18"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9"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0"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sp>
        <p:nvSpPr>
          <p:cNvPr id="24" name="Text Box 43"/>
          <p:cNvSpPr txBox="1">
            <a:spLocks noChangeArrowheads="1"/>
          </p:cNvSpPr>
          <p:nvPr/>
        </p:nvSpPr>
        <p:spPr bwMode="auto">
          <a:xfrm>
            <a:off x="4660034" y="3600400"/>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gusset plate</a:t>
            </a:r>
          </a:p>
        </p:txBody>
      </p:sp>
      <p:sp>
        <p:nvSpPr>
          <p:cNvPr id="25" name="Freeform 44"/>
          <p:cNvSpPr>
            <a:spLocks/>
          </p:cNvSpPr>
          <p:nvPr/>
        </p:nvSpPr>
        <p:spPr bwMode="auto">
          <a:xfrm>
            <a:off x="3406816" y="3868778"/>
            <a:ext cx="1200150" cy="414020"/>
          </a:xfrm>
          <a:custGeom>
            <a:avLst/>
            <a:gdLst>
              <a:gd name="T0" fmla="*/ 300 w 300"/>
              <a:gd name="T1" fmla="*/ 0 h 558"/>
              <a:gd name="T2" fmla="*/ 0 w 300"/>
              <a:gd name="T3" fmla="*/ 558 h 558"/>
            </a:gdLst>
            <a:ahLst/>
            <a:cxnLst>
              <a:cxn ang="0">
                <a:pos x="T0" y="T1"/>
              </a:cxn>
              <a:cxn ang="0">
                <a:pos x="T2" y="T3"/>
              </a:cxn>
            </a:cxnLst>
            <a:rect l="0" t="0" r="r" b="b"/>
            <a:pathLst>
              <a:path w="300" h="558">
                <a:moveTo>
                  <a:pt x="300" y="0"/>
                </a:moveTo>
                <a:lnTo>
                  <a:pt x="0" y="558"/>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nvGrpSpPr>
          <p:cNvPr id="31" name="Group 39"/>
          <p:cNvGrpSpPr>
            <a:grpSpLocks/>
          </p:cNvGrpSpPr>
          <p:nvPr/>
        </p:nvGrpSpPr>
        <p:grpSpPr bwMode="auto">
          <a:xfrm>
            <a:off x="3181350" y="5320500"/>
            <a:ext cx="1295400" cy="228600"/>
            <a:chOff x="1824" y="1488"/>
            <a:chExt cx="816" cy="144"/>
          </a:xfrm>
        </p:grpSpPr>
        <p:sp>
          <p:nvSpPr>
            <p:cNvPr id="32"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3"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4"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35" name="Group 39"/>
          <p:cNvGrpSpPr>
            <a:grpSpLocks/>
          </p:cNvGrpSpPr>
          <p:nvPr/>
        </p:nvGrpSpPr>
        <p:grpSpPr bwMode="auto">
          <a:xfrm>
            <a:off x="3723368" y="5320500"/>
            <a:ext cx="1295400" cy="228600"/>
            <a:chOff x="1824" y="1488"/>
            <a:chExt cx="816" cy="144"/>
          </a:xfrm>
        </p:grpSpPr>
        <p:sp>
          <p:nvSpPr>
            <p:cNvPr id="36"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7"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8"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39" name="Group 39"/>
          <p:cNvGrpSpPr>
            <a:grpSpLocks/>
          </p:cNvGrpSpPr>
          <p:nvPr/>
        </p:nvGrpSpPr>
        <p:grpSpPr bwMode="auto">
          <a:xfrm>
            <a:off x="3723368" y="4850600"/>
            <a:ext cx="1295400" cy="228600"/>
            <a:chOff x="1824" y="1488"/>
            <a:chExt cx="816" cy="144"/>
          </a:xfrm>
        </p:grpSpPr>
        <p:sp>
          <p:nvSpPr>
            <p:cNvPr id="40"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1"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2"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sp>
        <p:nvSpPr>
          <p:cNvPr id="3" name="Slide Number Placeholder 2"/>
          <p:cNvSpPr>
            <a:spLocks noGrp="1"/>
          </p:cNvSpPr>
          <p:nvPr>
            <p:ph type="sldNum" sz="quarter" idx="12"/>
          </p:nvPr>
        </p:nvSpPr>
        <p:spPr/>
        <p:txBody>
          <a:bodyPr/>
          <a:lstStyle/>
          <a:p>
            <a:fld id="{9DBAC5ED-916B-4A4B-9960-52DDD2B57D0D}" type="slidenum">
              <a:rPr lang="en-US" altLang="en-US" smtClean="0"/>
              <a:pPr/>
              <a:t>54</a:t>
            </a:fld>
            <a:endParaRPr lang="en-US" altLang="en-US"/>
          </a:p>
        </p:txBody>
      </p:sp>
    </p:spTree>
    <p:extLst>
      <p:ext uri="{BB962C8B-B14F-4D97-AF65-F5344CB8AC3E}">
        <p14:creationId xmlns:p14="http://schemas.microsoft.com/office/powerpoint/2010/main" val="588635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33"/>
          <p:cNvSpPr>
            <a:spLocks/>
          </p:cNvSpPr>
          <p:nvPr/>
        </p:nvSpPr>
        <p:spPr bwMode="auto">
          <a:xfrm>
            <a:off x="1429227" y="3146622"/>
            <a:ext cx="3304522" cy="2819400"/>
          </a:xfrm>
          <a:custGeom>
            <a:avLst/>
            <a:gdLst>
              <a:gd name="T0" fmla="*/ 432 w 1854"/>
              <a:gd name="T1" fmla="*/ 0 h 1776"/>
              <a:gd name="T2" fmla="*/ 1854 w 1854"/>
              <a:gd name="T3" fmla="*/ 276 h 1776"/>
              <a:gd name="T4" fmla="*/ 1848 w 1854"/>
              <a:gd name="T5" fmla="*/ 1344 h 1776"/>
              <a:gd name="T6" fmla="*/ 432 w 1854"/>
              <a:gd name="T7" fmla="*/ 1776 h 1776"/>
              <a:gd name="T8" fmla="*/ 0 w 1854"/>
              <a:gd name="T9" fmla="*/ 1776 h 1776"/>
              <a:gd name="T10" fmla="*/ 96 w 1854"/>
              <a:gd name="T11" fmla="*/ 1536 h 1776"/>
              <a:gd name="T12" fmla="*/ 48 w 1854"/>
              <a:gd name="T13" fmla="*/ 1344 h 1776"/>
              <a:gd name="T14" fmla="*/ 144 w 1854"/>
              <a:gd name="T15" fmla="*/ 1104 h 1776"/>
              <a:gd name="T16" fmla="*/ 0 w 1854"/>
              <a:gd name="T17" fmla="*/ 816 h 1776"/>
              <a:gd name="T18" fmla="*/ 144 w 1854"/>
              <a:gd name="T19" fmla="*/ 576 h 1776"/>
              <a:gd name="T20" fmla="*/ 0 w 1854"/>
              <a:gd name="T21" fmla="*/ 384 h 1776"/>
              <a:gd name="T22" fmla="*/ 144 w 1854"/>
              <a:gd name="T23" fmla="*/ 0 h 1776"/>
              <a:gd name="T24" fmla="*/ 432 w 1854"/>
              <a:gd name="T25" fmla="*/ 0 h 1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4" h="1776">
                <a:moveTo>
                  <a:pt x="432" y="0"/>
                </a:moveTo>
                <a:lnTo>
                  <a:pt x="1854" y="276"/>
                </a:lnTo>
                <a:lnTo>
                  <a:pt x="1848" y="1344"/>
                </a:lnTo>
                <a:lnTo>
                  <a:pt x="432" y="1776"/>
                </a:lnTo>
                <a:lnTo>
                  <a:pt x="0" y="1776"/>
                </a:lnTo>
                <a:lnTo>
                  <a:pt x="96" y="1536"/>
                </a:lnTo>
                <a:lnTo>
                  <a:pt x="48" y="1344"/>
                </a:lnTo>
                <a:lnTo>
                  <a:pt x="144" y="1104"/>
                </a:lnTo>
                <a:lnTo>
                  <a:pt x="0" y="816"/>
                </a:lnTo>
                <a:lnTo>
                  <a:pt x="144" y="576"/>
                </a:lnTo>
                <a:lnTo>
                  <a:pt x="0" y="384"/>
                </a:lnTo>
                <a:lnTo>
                  <a:pt x="144" y="0"/>
                </a:lnTo>
                <a:lnTo>
                  <a:pt x="432" y="0"/>
                </a:lnTo>
                <a:close/>
              </a:path>
            </a:pathLst>
          </a:custGeom>
          <a:gradFill rotWithShape="1">
            <a:gsLst>
              <a:gs pos="0">
                <a:srgbClr val="DDDDDD"/>
              </a:gs>
              <a:gs pos="100000">
                <a:srgbClr val="DDDDDD">
                  <a:gamma/>
                  <a:shade val="59608"/>
                  <a:invGamma/>
                </a:srgbClr>
              </a:gs>
            </a:gsLst>
            <a:path path="rect">
              <a:fillToRect l="50000" t="50000" r="50000" b="50000"/>
            </a:path>
          </a:gradFill>
          <a:ln w="1905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2" name="Title 1"/>
          <p:cNvSpPr>
            <a:spLocks noGrp="1"/>
          </p:cNvSpPr>
          <p:nvPr>
            <p:ph type="title"/>
          </p:nvPr>
        </p:nvSpPr>
        <p:spPr/>
        <p:txBody>
          <a:bodyPr>
            <a:normAutofit/>
          </a:bodyPr>
          <a:lstStyle/>
          <a:p>
            <a:r>
              <a:rPr lang="en-US" dirty="0"/>
              <a:t>Block Shear</a:t>
            </a:r>
          </a:p>
        </p:txBody>
      </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3. Block Shear (J4.3)</a:t>
            </a:r>
          </a:p>
          <a:p>
            <a:r>
              <a:rPr lang="en-US" i="1" dirty="0"/>
              <a:t>One possible mode of block shear</a:t>
            </a:r>
            <a:endParaRPr lang="en-US" b="1" i="1" dirty="0">
              <a:solidFill>
                <a:schemeClr val="tx2"/>
              </a:solidFill>
            </a:endParaRPr>
          </a:p>
          <a:p>
            <a:endParaRPr lang="en-US" dirty="0"/>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55</a:t>
            </a:fld>
            <a:endParaRPr lang="en-US" altLang="en-US"/>
          </a:p>
        </p:txBody>
      </p:sp>
      <p:sp>
        <p:nvSpPr>
          <p:cNvPr id="12" name="AutoShape 34"/>
          <p:cNvSpPr>
            <a:spLocks noChangeArrowheads="1"/>
          </p:cNvSpPr>
          <p:nvPr/>
        </p:nvSpPr>
        <p:spPr bwMode="auto">
          <a:xfrm>
            <a:off x="7903669" y="4365822"/>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13" name="AutoShape 35"/>
          <p:cNvSpPr>
            <a:spLocks noChangeArrowheads="1"/>
          </p:cNvSpPr>
          <p:nvPr/>
        </p:nvSpPr>
        <p:spPr bwMode="auto">
          <a:xfrm flipH="1">
            <a:off x="286227" y="4365822"/>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nvGrpSpPr>
          <p:cNvPr id="45" name="Group 39"/>
          <p:cNvGrpSpPr>
            <a:grpSpLocks/>
          </p:cNvGrpSpPr>
          <p:nvPr/>
        </p:nvGrpSpPr>
        <p:grpSpPr bwMode="auto">
          <a:xfrm>
            <a:off x="2496027" y="4099122"/>
            <a:ext cx="1295400" cy="228600"/>
            <a:chOff x="1824" y="1488"/>
            <a:chExt cx="816" cy="144"/>
          </a:xfrm>
        </p:grpSpPr>
        <p:sp>
          <p:nvSpPr>
            <p:cNvPr id="46"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7"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8"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49" name="Group 39"/>
          <p:cNvGrpSpPr>
            <a:grpSpLocks/>
          </p:cNvGrpSpPr>
          <p:nvPr/>
        </p:nvGrpSpPr>
        <p:grpSpPr bwMode="auto">
          <a:xfrm>
            <a:off x="2496027" y="4569022"/>
            <a:ext cx="1295400" cy="228600"/>
            <a:chOff x="1824" y="1488"/>
            <a:chExt cx="816" cy="144"/>
          </a:xfrm>
        </p:grpSpPr>
        <p:sp>
          <p:nvSpPr>
            <p:cNvPr id="50"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1"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2"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53" name="Group 39"/>
          <p:cNvGrpSpPr>
            <a:grpSpLocks/>
          </p:cNvGrpSpPr>
          <p:nvPr/>
        </p:nvGrpSpPr>
        <p:grpSpPr bwMode="auto">
          <a:xfrm>
            <a:off x="3038045" y="4569022"/>
            <a:ext cx="1295400" cy="228600"/>
            <a:chOff x="1824" y="1488"/>
            <a:chExt cx="816" cy="144"/>
          </a:xfrm>
        </p:grpSpPr>
        <p:sp>
          <p:nvSpPr>
            <p:cNvPr id="54"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5"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6"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57" name="Group 39"/>
          <p:cNvGrpSpPr>
            <a:grpSpLocks/>
          </p:cNvGrpSpPr>
          <p:nvPr/>
        </p:nvGrpSpPr>
        <p:grpSpPr bwMode="auto">
          <a:xfrm>
            <a:off x="3038045" y="4099122"/>
            <a:ext cx="1295400" cy="228600"/>
            <a:chOff x="1824" y="1488"/>
            <a:chExt cx="816" cy="144"/>
          </a:xfrm>
        </p:grpSpPr>
        <p:sp>
          <p:nvSpPr>
            <p:cNvPr id="58"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9"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0"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62" name="Straight Connector 61"/>
          <p:cNvCxnSpPr/>
          <p:nvPr/>
        </p:nvCxnSpPr>
        <p:spPr>
          <a:xfrm flipH="1">
            <a:off x="4333445" y="4197090"/>
            <a:ext cx="40030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3791427" y="4197090"/>
            <a:ext cx="3134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3249409" y="4197090"/>
            <a:ext cx="3134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2724627" y="4197090"/>
            <a:ext cx="3134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H="1">
            <a:off x="4333445" y="4683322"/>
            <a:ext cx="40030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3791427" y="4683322"/>
            <a:ext cx="3134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a:off x="3249409" y="4683322"/>
            <a:ext cx="3134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H="1">
            <a:off x="2724627" y="4683322"/>
            <a:ext cx="3134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flipV="1">
            <a:off x="2581893" y="4318792"/>
            <a:ext cx="6033" cy="26827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Oval 104"/>
          <p:cNvSpPr/>
          <p:nvPr/>
        </p:nvSpPr>
        <p:spPr>
          <a:xfrm>
            <a:off x="2508875" y="4585854"/>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p:cNvSpPr/>
          <p:nvPr/>
        </p:nvSpPr>
        <p:spPr>
          <a:xfrm>
            <a:off x="2508875" y="4105431"/>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p:cNvSpPr/>
          <p:nvPr/>
        </p:nvSpPr>
        <p:spPr>
          <a:xfrm>
            <a:off x="3057143" y="4105431"/>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p:cNvSpPr/>
          <p:nvPr/>
        </p:nvSpPr>
        <p:spPr>
          <a:xfrm>
            <a:off x="3590495" y="4105431"/>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p:cNvSpPr/>
          <p:nvPr/>
        </p:nvSpPr>
        <p:spPr>
          <a:xfrm>
            <a:off x="4117069" y="4105431"/>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p:cNvSpPr/>
          <p:nvPr/>
        </p:nvSpPr>
        <p:spPr>
          <a:xfrm>
            <a:off x="4117069" y="4576643"/>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p:cNvSpPr/>
          <p:nvPr/>
        </p:nvSpPr>
        <p:spPr>
          <a:xfrm>
            <a:off x="3575584" y="4576643"/>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p:cNvSpPr/>
          <p:nvPr/>
        </p:nvSpPr>
        <p:spPr>
          <a:xfrm>
            <a:off x="3050049" y="4576643"/>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2587926" y="4197090"/>
            <a:ext cx="2203368" cy="486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3" name="Group 112"/>
          <p:cNvGrpSpPr/>
          <p:nvPr/>
        </p:nvGrpSpPr>
        <p:grpSpPr>
          <a:xfrm>
            <a:off x="2449414" y="4064886"/>
            <a:ext cx="2281795" cy="755228"/>
            <a:chOff x="5012274" y="4064886"/>
            <a:chExt cx="2281795" cy="755228"/>
          </a:xfrm>
        </p:grpSpPr>
        <p:grpSp>
          <p:nvGrpSpPr>
            <p:cNvPr id="95" name="Group 94"/>
            <p:cNvGrpSpPr/>
            <p:nvPr/>
          </p:nvGrpSpPr>
          <p:grpSpPr>
            <a:xfrm>
              <a:off x="5012274" y="4064886"/>
              <a:ext cx="2281795" cy="755228"/>
              <a:chOff x="4638894" y="4064886"/>
              <a:chExt cx="2281795" cy="755228"/>
            </a:xfrm>
          </p:grpSpPr>
          <p:grpSp>
            <p:nvGrpSpPr>
              <p:cNvPr id="42" name="Group 41"/>
              <p:cNvGrpSpPr/>
              <p:nvPr/>
            </p:nvGrpSpPr>
            <p:grpSpPr>
              <a:xfrm>
                <a:off x="4638894" y="4064886"/>
                <a:ext cx="2281795" cy="755228"/>
                <a:chOff x="3221574" y="4064886"/>
                <a:chExt cx="2281795" cy="755228"/>
              </a:xfrm>
            </p:grpSpPr>
            <p:sp>
              <p:nvSpPr>
                <p:cNvPr id="4" name="Rectangle 3"/>
                <p:cNvSpPr/>
                <p:nvPr/>
              </p:nvSpPr>
              <p:spPr>
                <a:xfrm>
                  <a:off x="3358243" y="4201886"/>
                  <a:ext cx="2145126" cy="484988"/>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e 4"/>
                <p:cNvSpPr/>
                <p:nvPr/>
              </p:nvSpPr>
              <p:spPr>
                <a:xfrm rot="5400000">
                  <a:off x="3228457" y="4555053"/>
                  <a:ext cx="258178" cy="271944"/>
                </a:xfrm>
                <a:prstGeom prst="pie">
                  <a:avLst>
                    <a:gd name="adj1" fmla="val 10327736"/>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5" name="Pie 34"/>
                <p:cNvSpPr/>
                <p:nvPr/>
              </p:nvSpPr>
              <p:spPr>
                <a:xfrm rot="10800000">
                  <a:off x="3238825" y="4064886"/>
                  <a:ext cx="251389" cy="264792"/>
                </a:xfrm>
                <a:prstGeom prst="pie">
                  <a:avLst>
                    <a:gd name="adj1" fmla="val 10723848"/>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Pie 35"/>
                <p:cNvSpPr/>
                <p:nvPr/>
              </p:nvSpPr>
              <p:spPr>
                <a:xfrm rot="10800000">
                  <a:off x="3807664" y="4075388"/>
                  <a:ext cx="231084" cy="243404"/>
                </a:xfrm>
                <a:prstGeom prst="pie">
                  <a:avLst>
                    <a:gd name="adj1" fmla="val 10723848"/>
                    <a:gd name="adj2" fmla="val 4072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7" name="Pie 36"/>
                <p:cNvSpPr/>
                <p:nvPr/>
              </p:nvSpPr>
              <p:spPr>
                <a:xfrm rot="10800000">
                  <a:off x="4347199" y="4075388"/>
                  <a:ext cx="231084" cy="243404"/>
                </a:xfrm>
                <a:prstGeom prst="pie">
                  <a:avLst>
                    <a:gd name="adj1" fmla="val 10723848"/>
                    <a:gd name="adj2" fmla="val 4072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8" name="Pie 37"/>
                <p:cNvSpPr/>
                <p:nvPr/>
              </p:nvSpPr>
              <p:spPr>
                <a:xfrm rot="10800000">
                  <a:off x="4874465" y="4075388"/>
                  <a:ext cx="231084" cy="243404"/>
                </a:xfrm>
                <a:prstGeom prst="pie">
                  <a:avLst>
                    <a:gd name="adj1" fmla="val 10723848"/>
                    <a:gd name="adj2" fmla="val 4072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Pie 38"/>
                <p:cNvSpPr/>
                <p:nvPr/>
              </p:nvSpPr>
              <p:spPr>
                <a:xfrm rot="5400000">
                  <a:off x="3803177" y="4557311"/>
                  <a:ext cx="240073" cy="252874"/>
                </a:xfrm>
                <a:prstGeom prst="pie">
                  <a:avLst>
                    <a:gd name="adj1" fmla="val 5500059"/>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0" name="Pie 39"/>
                <p:cNvSpPr/>
                <p:nvPr/>
              </p:nvSpPr>
              <p:spPr>
                <a:xfrm rot="5400000">
                  <a:off x="4331812" y="4557314"/>
                  <a:ext cx="240070" cy="252872"/>
                </a:xfrm>
                <a:prstGeom prst="pie">
                  <a:avLst>
                    <a:gd name="adj1" fmla="val 5500059"/>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1" name="Pie 40"/>
                <p:cNvSpPr/>
                <p:nvPr/>
              </p:nvSpPr>
              <p:spPr>
                <a:xfrm rot="5400000">
                  <a:off x="4880562" y="4581284"/>
                  <a:ext cx="216725" cy="228281"/>
                </a:xfrm>
                <a:prstGeom prst="pie">
                  <a:avLst>
                    <a:gd name="adj1" fmla="val 5500059"/>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75" name="Straight Connector 74"/>
              <p:cNvCxnSpPr/>
              <p:nvPr/>
            </p:nvCxnSpPr>
            <p:spPr>
              <a:xfrm>
                <a:off x="5224984" y="4189470"/>
                <a:ext cx="23108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5764519" y="4189470"/>
                <a:ext cx="23108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6291784" y="4189470"/>
                <a:ext cx="23108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4790803" y="4189470"/>
                <a:ext cx="10311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5217364" y="4683322"/>
                <a:ext cx="23108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5756899" y="4683322"/>
                <a:ext cx="23108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291784" y="4683322"/>
                <a:ext cx="23108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773919" y="4683322"/>
                <a:ext cx="11999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4774219" y="4180294"/>
                <a:ext cx="644" cy="141764"/>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6" name="Oval 95"/>
            <p:cNvSpPr/>
            <p:nvPr/>
          </p:nvSpPr>
          <p:spPr>
            <a:xfrm>
              <a:off x="5612495" y="4105430"/>
              <a:ext cx="198340" cy="1983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p:cNvSpPr/>
            <p:nvPr/>
          </p:nvSpPr>
          <p:spPr>
            <a:xfrm>
              <a:off x="5098666" y="4147014"/>
              <a:ext cx="149136" cy="14913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p:cNvSpPr/>
            <p:nvPr/>
          </p:nvSpPr>
          <p:spPr>
            <a:xfrm>
              <a:off x="6147495" y="4107306"/>
              <a:ext cx="211327" cy="1990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p:cNvSpPr/>
            <p:nvPr/>
          </p:nvSpPr>
          <p:spPr>
            <a:xfrm>
              <a:off x="6685690" y="4103946"/>
              <a:ext cx="199824" cy="19982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p:cNvSpPr/>
            <p:nvPr/>
          </p:nvSpPr>
          <p:spPr>
            <a:xfrm>
              <a:off x="6665164" y="4592168"/>
              <a:ext cx="221185" cy="20573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p:cNvSpPr/>
            <p:nvPr/>
          </p:nvSpPr>
          <p:spPr>
            <a:xfrm>
              <a:off x="6135052" y="4593473"/>
              <a:ext cx="215263" cy="19427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p:cNvSpPr/>
            <p:nvPr/>
          </p:nvSpPr>
          <p:spPr>
            <a:xfrm>
              <a:off x="5598364" y="4566060"/>
              <a:ext cx="225554" cy="22555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p:cNvSpPr/>
            <p:nvPr/>
          </p:nvSpPr>
          <p:spPr>
            <a:xfrm>
              <a:off x="5060257" y="4564780"/>
              <a:ext cx="205163" cy="2051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19" name="Straight Connector 118"/>
          <p:cNvCxnSpPr/>
          <p:nvPr/>
        </p:nvCxnSpPr>
        <p:spPr>
          <a:xfrm flipV="1">
            <a:off x="2618356" y="4191158"/>
            <a:ext cx="2103120" cy="17724"/>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2615262" y="4677157"/>
            <a:ext cx="2103120" cy="10407"/>
          </a:xfrm>
          <a:prstGeom prst="line">
            <a:avLst/>
          </a:prstGeom>
          <a:ln w="381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H="1">
            <a:off x="2599979" y="4204164"/>
            <a:ext cx="0" cy="457200"/>
          </a:xfrm>
          <a:prstGeom prst="line">
            <a:avLst/>
          </a:prstGeom>
          <a:ln w="38100">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131" name="Text Box 43"/>
          <p:cNvSpPr txBox="1">
            <a:spLocks noChangeArrowheads="1"/>
          </p:cNvSpPr>
          <p:nvPr/>
        </p:nvSpPr>
        <p:spPr bwMode="auto">
          <a:xfrm>
            <a:off x="3323191" y="3757443"/>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rgbClr val="C00000"/>
                </a:solidFill>
              </a:rPr>
              <a:t>shear</a:t>
            </a:r>
          </a:p>
        </p:txBody>
      </p:sp>
      <p:sp>
        <p:nvSpPr>
          <p:cNvPr id="132" name="Text Box 43"/>
          <p:cNvSpPr txBox="1">
            <a:spLocks noChangeArrowheads="1"/>
          </p:cNvSpPr>
          <p:nvPr/>
        </p:nvSpPr>
        <p:spPr bwMode="auto">
          <a:xfrm>
            <a:off x="3323191" y="4748226"/>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rgbClr val="C00000"/>
                </a:solidFill>
              </a:rPr>
              <a:t>shear</a:t>
            </a:r>
          </a:p>
        </p:txBody>
      </p:sp>
      <p:sp>
        <p:nvSpPr>
          <p:cNvPr id="133" name="Text Box 43"/>
          <p:cNvSpPr txBox="1">
            <a:spLocks noChangeArrowheads="1"/>
          </p:cNvSpPr>
          <p:nvPr/>
        </p:nvSpPr>
        <p:spPr bwMode="auto">
          <a:xfrm rot="16200000">
            <a:off x="1514004" y="3914887"/>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tx2"/>
                </a:solidFill>
              </a:rPr>
              <a:t>tension</a:t>
            </a:r>
          </a:p>
        </p:txBody>
      </p:sp>
      <p:cxnSp>
        <p:nvCxnSpPr>
          <p:cNvPr id="157" name="Straight Arrow Connector 156"/>
          <p:cNvCxnSpPr/>
          <p:nvPr/>
        </p:nvCxnSpPr>
        <p:spPr>
          <a:xfrm flipH="1">
            <a:off x="7178040" y="4092723"/>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58" name="Straight Arrow Connector 157"/>
          <p:cNvCxnSpPr/>
          <p:nvPr/>
        </p:nvCxnSpPr>
        <p:spPr>
          <a:xfrm flipH="1">
            <a:off x="6827520" y="4092723"/>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p:nvPr/>
        </p:nvCxnSpPr>
        <p:spPr>
          <a:xfrm flipH="1">
            <a:off x="6492240" y="4092723"/>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p:nvPr/>
        </p:nvCxnSpPr>
        <p:spPr>
          <a:xfrm flipH="1">
            <a:off x="6149340" y="4092723"/>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flipH="1">
            <a:off x="5783580" y="4092723"/>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p:nvPr/>
        </p:nvCxnSpPr>
        <p:spPr>
          <a:xfrm flipH="1">
            <a:off x="7178040" y="4786326"/>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p:nvPr/>
        </p:nvCxnSpPr>
        <p:spPr>
          <a:xfrm flipH="1">
            <a:off x="6827520" y="4786326"/>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4" name="Straight Arrow Connector 163"/>
          <p:cNvCxnSpPr/>
          <p:nvPr/>
        </p:nvCxnSpPr>
        <p:spPr>
          <a:xfrm flipH="1">
            <a:off x="6492240" y="4786326"/>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5" name="Straight Arrow Connector 164"/>
          <p:cNvCxnSpPr/>
          <p:nvPr/>
        </p:nvCxnSpPr>
        <p:spPr>
          <a:xfrm flipH="1">
            <a:off x="6149340" y="4786326"/>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6" name="Straight Arrow Connector 165"/>
          <p:cNvCxnSpPr/>
          <p:nvPr/>
        </p:nvCxnSpPr>
        <p:spPr>
          <a:xfrm flipH="1">
            <a:off x="5783580" y="4786326"/>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8" name="Straight Arrow Connector 167"/>
          <p:cNvCxnSpPr/>
          <p:nvPr/>
        </p:nvCxnSpPr>
        <p:spPr>
          <a:xfrm flipH="1">
            <a:off x="5257800" y="4630884"/>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p:nvPr/>
        </p:nvCxnSpPr>
        <p:spPr>
          <a:xfrm flipH="1">
            <a:off x="5257800" y="4534556"/>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0" name="Straight Arrow Connector 169"/>
          <p:cNvCxnSpPr/>
          <p:nvPr/>
        </p:nvCxnSpPr>
        <p:spPr>
          <a:xfrm flipH="1">
            <a:off x="5257800" y="4392220"/>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Straight Arrow Connector 170"/>
          <p:cNvCxnSpPr/>
          <p:nvPr/>
        </p:nvCxnSpPr>
        <p:spPr>
          <a:xfrm flipH="1">
            <a:off x="5257800" y="4265670"/>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2949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63" presetClass="path" presetSubtype="0" accel="50000" decel="50000" fill="hold" nodeType="clickEffect">
                                  <p:stCondLst>
                                    <p:cond delay="0"/>
                                  </p:stCondLst>
                                  <p:childTnLst>
                                    <p:animMotion origin="layout" path="M -4.72222E-6 4.81481E-6 L 0.33247 4.81481E-6 " pathEditMode="relative" rAng="0" ptsTypes="AA">
                                      <p:cBhvr>
                                        <p:cTn id="20" dur="2000" fill="hold"/>
                                        <p:tgtEl>
                                          <p:spTgt spid="113"/>
                                        </p:tgtEl>
                                        <p:attrNameLst>
                                          <p:attrName>ppt_x</p:attrName>
                                          <p:attrName>ppt_y</p:attrName>
                                        </p:attrNameLst>
                                      </p:cBhvr>
                                      <p:rCtr x="16615" y="0"/>
                                    </p:animMotion>
                                  </p:childTnLst>
                                </p:cTn>
                              </p:par>
                              <p:par>
                                <p:cTn id="21" presetID="63" presetClass="path" presetSubtype="0" accel="50000" decel="50000" fill="hold" nodeType="withEffect">
                                  <p:stCondLst>
                                    <p:cond delay="0"/>
                                  </p:stCondLst>
                                  <p:childTnLst>
                                    <p:animMotion origin="layout" path="M 4.72222E-6 1.48148E-6 L 0.33576 1.48148E-6 " pathEditMode="relative" rAng="0" ptsTypes="AA">
                                      <p:cBhvr>
                                        <p:cTn id="22" dur="2000" fill="hold"/>
                                        <p:tgtEl>
                                          <p:spTgt spid="119"/>
                                        </p:tgtEl>
                                        <p:attrNameLst>
                                          <p:attrName>ppt_x</p:attrName>
                                          <p:attrName>ppt_y</p:attrName>
                                        </p:attrNameLst>
                                      </p:cBhvr>
                                      <p:rCtr x="16788" y="0"/>
                                    </p:animMotion>
                                  </p:childTnLst>
                                </p:cTn>
                              </p:par>
                              <p:par>
                                <p:cTn id="23" presetID="63" presetClass="path" presetSubtype="0" accel="50000" decel="50000" fill="hold" nodeType="withEffect">
                                  <p:stCondLst>
                                    <p:cond delay="0"/>
                                  </p:stCondLst>
                                  <p:childTnLst>
                                    <p:animMotion origin="layout" path="M 1.94444E-6 1.11111E-6 L 0.33993 1.11111E-6 " pathEditMode="relative" rAng="0" ptsTypes="AA">
                                      <p:cBhvr>
                                        <p:cTn id="24" dur="2000" fill="hold"/>
                                        <p:tgtEl>
                                          <p:spTgt spid="121"/>
                                        </p:tgtEl>
                                        <p:attrNameLst>
                                          <p:attrName>ppt_x</p:attrName>
                                          <p:attrName>ppt_y</p:attrName>
                                        </p:attrNameLst>
                                      </p:cBhvr>
                                      <p:rCtr x="16997" y="0"/>
                                    </p:animMotion>
                                  </p:childTnLst>
                                </p:cTn>
                              </p:par>
                              <p:par>
                                <p:cTn id="25" presetID="63" presetClass="path" presetSubtype="0" accel="50000" decel="50000" fill="hold" grpId="1" nodeType="withEffect">
                                  <p:stCondLst>
                                    <p:cond delay="0"/>
                                  </p:stCondLst>
                                  <p:childTnLst>
                                    <p:animMotion origin="layout" path="M -1.38889E-6 -1.85185E-6 L 0.31528 -1.85185E-6 " pathEditMode="relative" rAng="0" ptsTypes="AA">
                                      <p:cBhvr>
                                        <p:cTn id="26" dur="2000" fill="hold"/>
                                        <p:tgtEl>
                                          <p:spTgt spid="131"/>
                                        </p:tgtEl>
                                        <p:attrNameLst>
                                          <p:attrName>ppt_x</p:attrName>
                                          <p:attrName>ppt_y</p:attrName>
                                        </p:attrNameLst>
                                      </p:cBhvr>
                                      <p:rCtr x="15764" y="0"/>
                                    </p:animMotion>
                                  </p:childTnLst>
                                </p:cTn>
                              </p:par>
                              <p:par>
                                <p:cTn id="27" presetID="63" presetClass="path" presetSubtype="0" accel="50000" decel="50000" fill="hold" grpId="1" nodeType="withEffect">
                                  <p:stCondLst>
                                    <p:cond delay="0"/>
                                  </p:stCondLst>
                                  <p:childTnLst>
                                    <p:animMotion origin="layout" path="M -1.38889E-6 3.7037E-6 L 0.31632 3.7037E-6 " pathEditMode="relative" rAng="0" ptsTypes="AA">
                                      <p:cBhvr>
                                        <p:cTn id="28" dur="2000" fill="hold"/>
                                        <p:tgtEl>
                                          <p:spTgt spid="132"/>
                                        </p:tgtEl>
                                        <p:attrNameLst>
                                          <p:attrName>ppt_x</p:attrName>
                                          <p:attrName>ppt_y</p:attrName>
                                        </p:attrNameLst>
                                      </p:cBhvr>
                                      <p:rCtr x="15816" y="0"/>
                                    </p:animMotion>
                                  </p:childTnLst>
                                </p:cTn>
                              </p:par>
                              <p:par>
                                <p:cTn id="29" presetID="63" presetClass="path" presetSubtype="0" accel="50000" decel="50000" fill="hold" nodeType="withEffect">
                                  <p:stCondLst>
                                    <p:cond delay="0"/>
                                  </p:stCondLst>
                                  <p:childTnLst>
                                    <p:animMotion origin="layout" path="M 5E-6 3.7037E-6 L 0.33316 3.7037E-6 " pathEditMode="relative" rAng="0" ptsTypes="AA">
                                      <p:cBhvr>
                                        <p:cTn id="30" dur="2000" fill="hold"/>
                                        <p:tgtEl>
                                          <p:spTgt spid="122"/>
                                        </p:tgtEl>
                                        <p:attrNameLst>
                                          <p:attrName>ppt_x</p:attrName>
                                          <p:attrName>ppt_y</p:attrName>
                                        </p:attrNameLst>
                                      </p:cBhvr>
                                      <p:rCtr x="16649" y="0"/>
                                    </p:animMotion>
                                  </p:childTnLst>
                                </p:cTn>
                              </p:par>
                              <p:par>
                                <p:cTn id="31" presetID="63" presetClass="path" presetSubtype="0" accel="50000" decel="50000" fill="hold" grpId="1" nodeType="withEffect">
                                  <p:stCondLst>
                                    <p:cond delay="0"/>
                                  </p:stCondLst>
                                  <p:childTnLst>
                                    <p:animMotion origin="layout" path="M 1.66667E-6 1.48148E-6 L 0.33993 1.48148E-6 " pathEditMode="relative" rAng="0" ptsTypes="AA">
                                      <p:cBhvr>
                                        <p:cTn id="32" dur="2000" fill="hold"/>
                                        <p:tgtEl>
                                          <p:spTgt spid="133"/>
                                        </p:tgtEl>
                                        <p:attrNameLst>
                                          <p:attrName>ppt_x</p:attrName>
                                          <p:attrName>ppt_y</p:attrName>
                                        </p:attrNameLst>
                                      </p:cBhvr>
                                      <p:rCtr x="16997" y="0"/>
                                    </p:animMotion>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xit" presetSubtype="0" fill="hold" grpId="2" nodeType="withEffect">
                                  <p:stCondLst>
                                    <p:cond delay="0"/>
                                  </p:stCondLst>
                                  <p:childTnLst>
                                    <p:set>
                                      <p:cBhvr>
                                        <p:cTn id="38" dur="1" fill="hold">
                                          <p:stCondLst>
                                            <p:cond delay="0"/>
                                          </p:stCondLst>
                                        </p:cTn>
                                        <p:tgtEl>
                                          <p:spTgt spid="131"/>
                                        </p:tgtEl>
                                        <p:attrNameLst>
                                          <p:attrName>style.visibility</p:attrName>
                                        </p:attrNameLst>
                                      </p:cBhvr>
                                      <p:to>
                                        <p:strVal val="hidden"/>
                                      </p:to>
                                    </p:set>
                                  </p:childTnLst>
                                </p:cTn>
                              </p:par>
                              <p:par>
                                <p:cTn id="39" presetID="1" presetClass="exit" presetSubtype="0" fill="hold" grpId="2" nodeType="withEffect">
                                  <p:stCondLst>
                                    <p:cond delay="0"/>
                                  </p:stCondLst>
                                  <p:childTnLst>
                                    <p:set>
                                      <p:cBhvr>
                                        <p:cTn id="40" dur="1" fill="hold">
                                          <p:stCondLst>
                                            <p:cond delay="0"/>
                                          </p:stCondLst>
                                        </p:cTn>
                                        <p:tgtEl>
                                          <p:spTgt spid="132"/>
                                        </p:tgtEl>
                                        <p:attrNameLst>
                                          <p:attrName>style.visibility</p:attrName>
                                        </p:attrNameLst>
                                      </p:cBhvr>
                                      <p:to>
                                        <p:strVal val="hidden"/>
                                      </p:to>
                                    </p:set>
                                  </p:childTnLst>
                                </p:cTn>
                              </p:par>
                              <p:par>
                                <p:cTn id="41" presetID="1" presetClass="exit" presetSubtype="0" fill="hold" grpId="2" nodeType="withEffect">
                                  <p:stCondLst>
                                    <p:cond delay="0"/>
                                  </p:stCondLst>
                                  <p:childTnLst>
                                    <p:set>
                                      <p:cBhvr>
                                        <p:cTn id="42" dur="1" fill="hold">
                                          <p:stCondLst>
                                            <p:cond delay="0"/>
                                          </p:stCondLst>
                                        </p:cTn>
                                        <p:tgtEl>
                                          <p:spTgt spid="133"/>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16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6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6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6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66"/>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6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60"/>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59"/>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58"/>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57"/>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68"/>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7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69"/>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1" grpId="0"/>
      <p:bldP spid="131" grpId="1"/>
      <p:bldP spid="131" grpId="2"/>
      <p:bldP spid="132" grpId="0"/>
      <p:bldP spid="132" grpId="1"/>
      <p:bldP spid="132" grpId="2"/>
      <p:bldP spid="133" grpId="0"/>
      <p:bldP spid="133" grpId="1"/>
      <p:bldP spid="133" grpId="2"/>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Block Shear</a:t>
            </a:r>
          </a:p>
        </p:txBody>
      </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3. Block Shear (J4.3)</a:t>
            </a:r>
          </a:p>
        </p:txBody>
      </p:sp>
      <p:pic>
        <p:nvPicPr>
          <p:cNvPr id="68" name="Picture 9" descr="ph-q14"/>
          <p:cNvPicPr>
            <a:picLocks noChangeAspect="1" noChangeArrowheads="1"/>
          </p:cNvPicPr>
          <p:nvPr/>
        </p:nvPicPr>
        <p:blipFill rotWithShape="1">
          <a:blip r:embed="rId3">
            <a:extLst>
              <a:ext uri="{28A0092B-C50C-407E-A947-70E740481C1C}">
                <a14:useLocalDpi xmlns:a14="http://schemas.microsoft.com/office/drawing/2010/main" val="0"/>
              </a:ext>
            </a:extLst>
          </a:blip>
          <a:srcRect l="7560"/>
          <a:stretch/>
        </p:blipFill>
        <p:spPr bwMode="auto">
          <a:xfrm>
            <a:off x="165099" y="2617710"/>
            <a:ext cx="4208490" cy="3252209"/>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6" descr="sl-b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2489" y="2617710"/>
            <a:ext cx="4552697" cy="3252209"/>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9DBAC5ED-916B-4A4B-9960-52DDD2B57D0D}" type="slidenum">
              <a:rPr lang="en-US" altLang="en-US" smtClean="0"/>
              <a:pPr/>
              <a:t>56</a:t>
            </a:fld>
            <a:endParaRPr lang="en-US" altLang="en-US"/>
          </a:p>
        </p:txBody>
      </p:sp>
      <p:sp>
        <p:nvSpPr>
          <p:cNvPr id="7" name="TextBox 6"/>
          <p:cNvSpPr txBox="1"/>
          <p:nvPr/>
        </p:nvSpPr>
        <p:spPr>
          <a:xfrm>
            <a:off x="5023945" y="1169517"/>
            <a:ext cx="3034205" cy="369332"/>
          </a:xfrm>
          <a:prstGeom prst="rect">
            <a:avLst/>
          </a:prstGeom>
          <a:solidFill>
            <a:srgbClr val="FFC000"/>
          </a:solidFill>
        </p:spPr>
        <p:txBody>
          <a:bodyPr wrap="square" rtlCol="0">
            <a:spAutoFit/>
          </a:bodyPr>
          <a:lstStyle/>
          <a:p>
            <a:r>
              <a:rPr lang="en-US" dirty="0"/>
              <a:t>Reference approval needed?</a:t>
            </a:r>
          </a:p>
        </p:txBody>
      </p:sp>
    </p:spTree>
    <p:extLst>
      <p:ext uri="{BB962C8B-B14F-4D97-AF65-F5344CB8AC3E}">
        <p14:creationId xmlns:p14="http://schemas.microsoft.com/office/powerpoint/2010/main" val="28003144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33"/>
          <p:cNvSpPr>
            <a:spLocks/>
          </p:cNvSpPr>
          <p:nvPr/>
        </p:nvSpPr>
        <p:spPr bwMode="auto">
          <a:xfrm>
            <a:off x="1429227" y="3146622"/>
            <a:ext cx="3304522" cy="2819400"/>
          </a:xfrm>
          <a:custGeom>
            <a:avLst/>
            <a:gdLst>
              <a:gd name="T0" fmla="*/ 432 w 1854"/>
              <a:gd name="T1" fmla="*/ 0 h 1776"/>
              <a:gd name="T2" fmla="*/ 1854 w 1854"/>
              <a:gd name="T3" fmla="*/ 276 h 1776"/>
              <a:gd name="T4" fmla="*/ 1848 w 1854"/>
              <a:gd name="T5" fmla="*/ 1344 h 1776"/>
              <a:gd name="T6" fmla="*/ 432 w 1854"/>
              <a:gd name="T7" fmla="*/ 1776 h 1776"/>
              <a:gd name="T8" fmla="*/ 0 w 1854"/>
              <a:gd name="T9" fmla="*/ 1776 h 1776"/>
              <a:gd name="T10" fmla="*/ 96 w 1854"/>
              <a:gd name="T11" fmla="*/ 1536 h 1776"/>
              <a:gd name="T12" fmla="*/ 48 w 1854"/>
              <a:gd name="T13" fmla="*/ 1344 h 1776"/>
              <a:gd name="T14" fmla="*/ 144 w 1854"/>
              <a:gd name="T15" fmla="*/ 1104 h 1776"/>
              <a:gd name="T16" fmla="*/ 0 w 1854"/>
              <a:gd name="T17" fmla="*/ 816 h 1776"/>
              <a:gd name="T18" fmla="*/ 144 w 1854"/>
              <a:gd name="T19" fmla="*/ 576 h 1776"/>
              <a:gd name="T20" fmla="*/ 0 w 1854"/>
              <a:gd name="T21" fmla="*/ 384 h 1776"/>
              <a:gd name="T22" fmla="*/ 144 w 1854"/>
              <a:gd name="T23" fmla="*/ 0 h 1776"/>
              <a:gd name="T24" fmla="*/ 432 w 1854"/>
              <a:gd name="T25" fmla="*/ 0 h 1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4" h="1776">
                <a:moveTo>
                  <a:pt x="432" y="0"/>
                </a:moveTo>
                <a:lnTo>
                  <a:pt x="1854" y="276"/>
                </a:lnTo>
                <a:lnTo>
                  <a:pt x="1848" y="1344"/>
                </a:lnTo>
                <a:lnTo>
                  <a:pt x="432" y="1776"/>
                </a:lnTo>
                <a:lnTo>
                  <a:pt x="0" y="1776"/>
                </a:lnTo>
                <a:lnTo>
                  <a:pt x="96" y="1536"/>
                </a:lnTo>
                <a:lnTo>
                  <a:pt x="48" y="1344"/>
                </a:lnTo>
                <a:lnTo>
                  <a:pt x="144" y="1104"/>
                </a:lnTo>
                <a:lnTo>
                  <a:pt x="0" y="816"/>
                </a:lnTo>
                <a:lnTo>
                  <a:pt x="144" y="576"/>
                </a:lnTo>
                <a:lnTo>
                  <a:pt x="0" y="384"/>
                </a:lnTo>
                <a:lnTo>
                  <a:pt x="144" y="0"/>
                </a:lnTo>
                <a:lnTo>
                  <a:pt x="432" y="0"/>
                </a:lnTo>
                <a:close/>
              </a:path>
            </a:pathLst>
          </a:custGeom>
          <a:gradFill rotWithShape="1">
            <a:gsLst>
              <a:gs pos="0">
                <a:srgbClr val="DDDDDD"/>
              </a:gs>
              <a:gs pos="100000">
                <a:srgbClr val="DDDDDD">
                  <a:gamma/>
                  <a:shade val="59608"/>
                  <a:invGamma/>
                </a:srgbClr>
              </a:gs>
            </a:gsLst>
            <a:path path="rect">
              <a:fillToRect l="50000" t="50000" r="50000" b="50000"/>
            </a:path>
          </a:gradFill>
          <a:ln w="1905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2" name="Title 1"/>
          <p:cNvSpPr>
            <a:spLocks noGrp="1"/>
          </p:cNvSpPr>
          <p:nvPr>
            <p:ph type="title"/>
          </p:nvPr>
        </p:nvSpPr>
        <p:spPr/>
        <p:txBody>
          <a:bodyPr>
            <a:normAutofit/>
          </a:bodyPr>
          <a:lstStyle/>
          <a:p>
            <a:r>
              <a:rPr lang="en-US" dirty="0"/>
              <a:t>Block Shear</a:t>
            </a:r>
          </a:p>
        </p:txBody>
      </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3. Block Shear (J4.3)</a:t>
            </a:r>
          </a:p>
          <a:p>
            <a:r>
              <a:rPr lang="en-US" i="1" dirty="0"/>
              <a:t>Another possible mode of block shear</a:t>
            </a:r>
            <a:endParaRPr lang="en-US" b="1" i="1" dirty="0">
              <a:solidFill>
                <a:schemeClr val="tx2"/>
              </a:solidFill>
            </a:endParaRPr>
          </a:p>
          <a:p>
            <a:endParaRPr lang="en-US" dirty="0"/>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57</a:t>
            </a:fld>
            <a:endParaRPr lang="en-US" altLang="en-US"/>
          </a:p>
        </p:txBody>
      </p:sp>
      <p:sp>
        <p:nvSpPr>
          <p:cNvPr id="12" name="AutoShape 34"/>
          <p:cNvSpPr>
            <a:spLocks noChangeArrowheads="1"/>
          </p:cNvSpPr>
          <p:nvPr/>
        </p:nvSpPr>
        <p:spPr bwMode="auto">
          <a:xfrm>
            <a:off x="7903669" y="4365822"/>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13" name="AutoShape 35"/>
          <p:cNvSpPr>
            <a:spLocks noChangeArrowheads="1"/>
          </p:cNvSpPr>
          <p:nvPr/>
        </p:nvSpPr>
        <p:spPr bwMode="auto">
          <a:xfrm flipH="1">
            <a:off x="286227" y="4365822"/>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131" name="Text Box 43"/>
          <p:cNvSpPr txBox="1">
            <a:spLocks noChangeArrowheads="1"/>
          </p:cNvSpPr>
          <p:nvPr/>
        </p:nvSpPr>
        <p:spPr bwMode="auto">
          <a:xfrm>
            <a:off x="3323191" y="3757443"/>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rgbClr val="C00000"/>
                </a:solidFill>
              </a:rPr>
              <a:t>shear</a:t>
            </a:r>
          </a:p>
        </p:txBody>
      </p:sp>
      <p:sp>
        <p:nvSpPr>
          <p:cNvPr id="133" name="Text Box 43"/>
          <p:cNvSpPr txBox="1">
            <a:spLocks noChangeArrowheads="1"/>
          </p:cNvSpPr>
          <p:nvPr/>
        </p:nvSpPr>
        <p:spPr bwMode="auto">
          <a:xfrm rot="16200000">
            <a:off x="1549021" y="4519442"/>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tx2"/>
                </a:solidFill>
              </a:rPr>
              <a:t>tension</a:t>
            </a:r>
          </a:p>
        </p:txBody>
      </p:sp>
      <p:cxnSp>
        <p:nvCxnSpPr>
          <p:cNvPr id="157" name="Straight Arrow Connector 156"/>
          <p:cNvCxnSpPr/>
          <p:nvPr/>
        </p:nvCxnSpPr>
        <p:spPr>
          <a:xfrm flipH="1">
            <a:off x="7178040" y="4092723"/>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58" name="Straight Arrow Connector 157"/>
          <p:cNvCxnSpPr/>
          <p:nvPr/>
        </p:nvCxnSpPr>
        <p:spPr>
          <a:xfrm flipH="1">
            <a:off x="6827520" y="4092723"/>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p:nvPr/>
        </p:nvCxnSpPr>
        <p:spPr>
          <a:xfrm flipH="1">
            <a:off x="6492240" y="4092723"/>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p:nvPr/>
        </p:nvCxnSpPr>
        <p:spPr>
          <a:xfrm flipH="1">
            <a:off x="6149340" y="4092723"/>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flipH="1">
            <a:off x="5783580" y="4092723"/>
            <a:ext cx="320040"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8" name="Straight Arrow Connector 167"/>
          <p:cNvCxnSpPr/>
          <p:nvPr/>
        </p:nvCxnSpPr>
        <p:spPr>
          <a:xfrm flipH="1">
            <a:off x="5257800" y="4630884"/>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p:nvPr/>
        </p:nvCxnSpPr>
        <p:spPr>
          <a:xfrm flipH="1">
            <a:off x="5257800" y="4534556"/>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0" name="Straight Arrow Connector 169"/>
          <p:cNvCxnSpPr/>
          <p:nvPr/>
        </p:nvCxnSpPr>
        <p:spPr>
          <a:xfrm flipH="1">
            <a:off x="5257800" y="4392220"/>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Straight Arrow Connector 170"/>
          <p:cNvCxnSpPr/>
          <p:nvPr/>
        </p:nvCxnSpPr>
        <p:spPr>
          <a:xfrm flipH="1">
            <a:off x="5257800" y="4265670"/>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nvGrpSpPr>
          <p:cNvPr id="45" name="Group 39"/>
          <p:cNvGrpSpPr>
            <a:grpSpLocks/>
          </p:cNvGrpSpPr>
          <p:nvPr/>
        </p:nvGrpSpPr>
        <p:grpSpPr bwMode="auto">
          <a:xfrm>
            <a:off x="2496027" y="4099122"/>
            <a:ext cx="1295400" cy="228600"/>
            <a:chOff x="1824" y="1488"/>
            <a:chExt cx="816" cy="144"/>
          </a:xfrm>
        </p:grpSpPr>
        <p:sp>
          <p:nvSpPr>
            <p:cNvPr id="46"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7"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8"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49" name="Group 39"/>
          <p:cNvGrpSpPr>
            <a:grpSpLocks/>
          </p:cNvGrpSpPr>
          <p:nvPr/>
        </p:nvGrpSpPr>
        <p:grpSpPr bwMode="auto">
          <a:xfrm>
            <a:off x="2496027" y="4569022"/>
            <a:ext cx="1295400" cy="228600"/>
            <a:chOff x="1824" y="1488"/>
            <a:chExt cx="816" cy="144"/>
          </a:xfrm>
        </p:grpSpPr>
        <p:sp>
          <p:nvSpPr>
            <p:cNvPr id="50"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1"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2"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53" name="Group 39"/>
          <p:cNvGrpSpPr>
            <a:grpSpLocks/>
          </p:cNvGrpSpPr>
          <p:nvPr/>
        </p:nvGrpSpPr>
        <p:grpSpPr bwMode="auto">
          <a:xfrm>
            <a:off x="3038045" y="4569022"/>
            <a:ext cx="1295400" cy="228600"/>
            <a:chOff x="1824" y="1488"/>
            <a:chExt cx="816" cy="144"/>
          </a:xfrm>
        </p:grpSpPr>
        <p:sp>
          <p:nvSpPr>
            <p:cNvPr id="54"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5"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6"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57" name="Group 39"/>
          <p:cNvGrpSpPr>
            <a:grpSpLocks/>
          </p:cNvGrpSpPr>
          <p:nvPr/>
        </p:nvGrpSpPr>
        <p:grpSpPr bwMode="auto">
          <a:xfrm>
            <a:off x="3038045" y="4099122"/>
            <a:ext cx="1295400" cy="228600"/>
            <a:chOff x="1824" y="1488"/>
            <a:chExt cx="816" cy="144"/>
          </a:xfrm>
        </p:grpSpPr>
        <p:sp>
          <p:nvSpPr>
            <p:cNvPr id="58"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9"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0"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62" name="Straight Connector 61"/>
          <p:cNvCxnSpPr/>
          <p:nvPr/>
        </p:nvCxnSpPr>
        <p:spPr>
          <a:xfrm flipH="1">
            <a:off x="4333445" y="4197090"/>
            <a:ext cx="40030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3791427" y="4197090"/>
            <a:ext cx="3134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3249409" y="4197090"/>
            <a:ext cx="3134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2724627" y="4197090"/>
            <a:ext cx="3134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flipV="1">
            <a:off x="2581893" y="4318792"/>
            <a:ext cx="6033" cy="26827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Oval 104"/>
          <p:cNvSpPr/>
          <p:nvPr/>
        </p:nvSpPr>
        <p:spPr>
          <a:xfrm>
            <a:off x="2508875" y="4585854"/>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p:cNvSpPr/>
          <p:nvPr/>
        </p:nvSpPr>
        <p:spPr>
          <a:xfrm>
            <a:off x="2508875" y="4105431"/>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p:cNvSpPr/>
          <p:nvPr/>
        </p:nvSpPr>
        <p:spPr>
          <a:xfrm>
            <a:off x="3057143" y="4105431"/>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p:cNvSpPr/>
          <p:nvPr/>
        </p:nvSpPr>
        <p:spPr>
          <a:xfrm>
            <a:off x="3590495" y="4105431"/>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p:cNvSpPr/>
          <p:nvPr/>
        </p:nvSpPr>
        <p:spPr>
          <a:xfrm>
            <a:off x="4117069" y="4105431"/>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p:cNvSpPr/>
          <p:nvPr/>
        </p:nvSpPr>
        <p:spPr>
          <a:xfrm>
            <a:off x="4117069" y="4576643"/>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p:cNvSpPr/>
          <p:nvPr/>
        </p:nvSpPr>
        <p:spPr>
          <a:xfrm>
            <a:off x="3575584" y="4576643"/>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p:cNvSpPr/>
          <p:nvPr/>
        </p:nvSpPr>
        <p:spPr>
          <a:xfrm>
            <a:off x="3050049" y="4576643"/>
            <a:ext cx="213360" cy="21336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9" name="Straight Connector 118"/>
          <p:cNvCxnSpPr/>
          <p:nvPr/>
        </p:nvCxnSpPr>
        <p:spPr>
          <a:xfrm flipV="1">
            <a:off x="2618356" y="4191158"/>
            <a:ext cx="2103120" cy="17724"/>
          </a:xfrm>
          <a:prstGeom prst="line">
            <a:avLst/>
          </a:prstGeom>
          <a:ln w="762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flipH="1">
            <a:off x="5257800" y="5135157"/>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flipH="1">
            <a:off x="5257800" y="5038829"/>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flipH="1">
            <a:off x="5257800" y="4896493"/>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flipH="1">
            <a:off x="5257800" y="4769943"/>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flipH="1">
            <a:off x="5257800" y="5489720"/>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p:cNvCxnSpPr/>
          <p:nvPr/>
        </p:nvCxnSpPr>
        <p:spPr>
          <a:xfrm flipH="1">
            <a:off x="5257800" y="5393392"/>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flipH="1">
            <a:off x="5257800" y="5251056"/>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flipH="1">
            <a:off x="5257800" y="5834952"/>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flipH="1">
            <a:off x="5257800" y="5738624"/>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p:cNvCxnSpPr/>
          <p:nvPr/>
        </p:nvCxnSpPr>
        <p:spPr>
          <a:xfrm flipH="1">
            <a:off x="5257800" y="5596288"/>
            <a:ext cx="274320"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2587926" y="4197089"/>
            <a:ext cx="2205284" cy="22736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99979" y="4220334"/>
            <a:ext cx="2133071" cy="1620909"/>
          </a:xfrm>
          <a:custGeom>
            <a:avLst/>
            <a:gdLst>
              <a:gd name="connsiteX0" fmla="*/ 0 w 2121497"/>
              <a:gd name="connsiteY0" fmla="*/ 0 h 1141126"/>
              <a:gd name="connsiteX1" fmla="*/ 2121497 w 2121497"/>
              <a:gd name="connsiteY1" fmla="*/ 0 h 1141126"/>
              <a:gd name="connsiteX2" fmla="*/ 2121497 w 2121497"/>
              <a:gd name="connsiteY2" fmla="*/ 1141126 h 1141126"/>
              <a:gd name="connsiteX3" fmla="*/ 0 w 2121497"/>
              <a:gd name="connsiteY3" fmla="*/ 1141126 h 1141126"/>
              <a:gd name="connsiteX4" fmla="*/ 0 w 2121497"/>
              <a:gd name="connsiteY4" fmla="*/ 0 h 1141126"/>
              <a:gd name="connsiteX0" fmla="*/ 0 w 2121497"/>
              <a:gd name="connsiteY0" fmla="*/ 0 h 1141126"/>
              <a:gd name="connsiteX1" fmla="*/ 2121497 w 2121497"/>
              <a:gd name="connsiteY1" fmla="*/ 0 h 1141126"/>
              <a:gd name="connsiteX2" fmla="*/ 1924728 w 2121497"/>
              <a:gd name="connsiteY2" fmla="*/ 365622 h 1141126"/>
              <a:gd name="connsiteX3" fmla="*/ 0 w 2121497"/>
              <a:gd name="connsiteY3" fmla="*/ 1141126 h 1141126"/>
              <a:gd name="connsiteX4" fmla="*/ 0 w 2121497"/>
              <a:gd name="connsiteY4" fmla="*/ 0 h 1141126"/>
              <a:gd name="connsiteX0" fmla="*/ 0 w 2121497"/>
              <a:gd name="connsiteY0" fmla="*/ 0 h 1141126"/>
              <a:gd name="connsiteX1" fmla="*/ 2121497 w 2121497"/>
              <a:gd name="connsiteY1" fmla="*/ 0 h 1141126"/>
              <a:gd name="connsiteX2" fmla="*/ 2109923 w 2121497"/>
              <a:gd name="connsiteY2" fmla="*/ 620265 h 1141126"/>
              <a:gd name="connsiteX3" fmla="*/ 0 w 2121497"/>
              <a:gd name="connsiteY3" fmla="*/ 1141126 h 1141126"/>
              <a:gd name="connsiteX4" fmla="*/ 0 w 2121497"/>
              <a:gd name="connsiteY4" fmla="*/ 0 h 1141126"/>
              <a:gd name="connsiteX0" fmla="*/ 23150 w 2121497"/>
              <a:gd name="connsiteY0" fmla="*/ 0 h 1604113"/>
              <a:gd name="connsiteX1" fmla="*/ 2121497 w 2121497"/>
              <a:gd name="connsiteY1" fmla="*/ 462987 h 1604113"/>
              <a:gd name="connsiteX2" fmla="*/ 2109923 w 2121497"/>
              <a:gd name="connsiteY2" fmla="*/ 1083252 h 1604113"/>
              <a:gd name="connsiteX3" fmla="*/ 0 w 2121497"/>
              <a:gd name="connsiteY3" fmla="*/ 1604113 h 1604113"/>
              <a:gd name="connsiteX4" fmla="*/ 23150 w 2121497"/>
              <a:gd name="connsiteY4" fmla="*/ 0 h 1604113"/>
              <a:gd name="connsiteX0" fmla="*/ 23150 w 2133071"/>
              <a:gd name="connsiteY0" fmla="*/ 0 h 1604113"/>
              <a:gd name="connsiteX1" fmla="*/ 2133071 w 2133071"/>
              <a:gd name="connsiteY1" fmla="*/ 0 h 1604113"/>
              <a:gd name="connsiteX2" fmla="*/ 2109923 w 2133071"/>
              <a:gd name="connsiteY2" fmla="*/ 1083252 h 1604113"/>
              <a:gd name="connsiteX3" fmla="*/ 0 w 2133071"/>
              <a:gd name="connsiteY3" fmla="*/ 1604113 h 1604113"/>
              <a:gd name="connsiteX4" fmla="*/ 23150 w 2133071"/>
              <a:gd name="connsiteY4" fmla="*/ 0 h 1604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071" h="1604113">
                <a:moveTo>
                  <a:pt x="23150" y="0"/>
                </a:moveTo>
                <a:lnTo>
                  <a:pt x="2133071" y="0"/>
                </a:lnTo>
                <a:lnTo>
                  <a:pt x="2109923" y="1083252"/>
                </a:lnTo>
                <a:lnTo>
                  <a:pt x="0" y="1604113"/>
                </a:lnTo>
                <a:lnTo>
                  <a:pt x="23150" y="0"/>
                </a:lnTo>
                <a:close/>
              </a:path>
            </a:pathLst>
          </a:custGeom>
          <a:solidFill>
            <a:schemeClr val="bg1">
              <a:lumMod val="7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3" name="Group 112"/>
          <p:cNvGrpSpPr/>
          <p:nvPr/>
        </p:nvGrpSpPr>
        <p:grpSpPr>
          <a:xfrm>
            <a:off x="2449414" y="4064886"/>
            <a:ext cx="1883975" cy="755228"/>
            <a:chOff x="5012274" y="4064886"/>
            <a:chExt cx="1883975" cy="755228"/>
          </a:xfrm>
        </p:grpSpPr>
        <p:grpSp>
          <p:nvGrpSpPr>
            <p:cNvPr id="95" name="Group 94"/>
            <p:cNvGrpSpPr/>
            <p:nvPr/>
          </p:nvGrpSpPr>
          <p:grpSpPr>
            <a:xfrm>
              <a:off x="5012274" y="4064886"/>
              <a:ext cx="1883975" cy="755228"/>
              <a:chOff x="4638894" y="4064886"/>
              <a:chExt cx="1883975" cy="755228"/>
            </a:xfrm>
          </p:grpSpPr>
          <p:grpSp>
            <p:nvGrpSpPr>
              <p:cNvPr id="42" name="Group 41"/>
              <p:cNvGrpSpPr/>
              <p:nvPr/>
            </p:nvGrpSpPr>
            <p:grpSpPr>
              <a:xfrm>
                <a:off x="4638894" y="4064886"/>
                <a:ext cx="1883975" cy="755228"/>
                <a:chOff x="3221574" y="4064886"/>
                <a:chExt cx="1883975" cy="755228"/>
              </a:xfrm>
            </p:grpSpPr>
            <p:sp>
              <p:nvSpPr>
                <p:cNvPr id="5" name="Pie 4"/>
                <p:cNvSpPr/>
                <p:nvPr/>
              </p:nvSpPr>
              <p:spPr>
                <a:xfrm rot="5400000">
                  <a:off x="3228457" y="4555053"/>
                  <a:ext cx="258178" cy="271944"/>
                </a:xfrm>
                <a:prstGeom prst="pie">
                  <a:avLst>
                    <a:gd name="adj1" fmla="val 10327736"/>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5" name="Pie 34"/>
                <p:cNvSpPr/>
                <p:nvPr/>
              </p:nvSpPr>
              <p:spPr>
                <a:xfrm rot="10800000">
                  <a:off x="3238825" y="4064886"/>
                  <a:ext cx="251389" cy="264792"/>
                </a:xfrm>
                <a:prstGeom prst="pie">
                  <a:avLst>
                    <a:gd name="adj1" fmla="val 10723848"/>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Pie 35"/>
                <p:cNvSpPr/>
                <p:nvPr/>
              </p:nvSpPr>
              <p:spPr>
                <a:xfrm rot="10800000">
                  <a:off x="3807664" y="4075388"/>
                  <a:ext cx="231084" cy="243404"/>
                </a:xfrm>
                <a:prstGeom prst="pie">
                  <a:avLst>
                    <a:gd name="adj1" fmla="val 10723848"/>
                    <a:gd name="adj2" fmla="val 4072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7" name="Pie 36"/>
                <p:cNvSpPr/>
                <p:nvPr/>
              </p:nvSpPr>
              <p:spPr>
                <a:xfrm rot="10800000">
                  <a:off x="4347199" y="4075388"/>
                  <a:ext cx="231084" cy="243404"/>
                </a:xfrm>
                <a:prstGeom prst="pie">
                  <a:avLst>
                    <a:gd name="adj1" fmla="val 10723848"/>
                    <a:gd name="adj2" fmla="val 4072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8" name="Pie 37"/>
                <p:cNvSpPr/>
                <p:nvPr/>
              </p:nvSpPr>
              <p:spPr>
                <a:xfrm rot="10800000">
                  <a:off x="4874465" y="4075388"/>
                  <a:ext cx="231084" cy="243404"/>
                </a:xfrm>
                <a:prstGeom prst="pie">
                  <a:avLst>
                    <a:gd name="adj1" fmla="val 10723848"/>
                    <a:gd name="adj2" fmla="val 4072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Pie 38"/>
                <p:cNvSpPr/>
                <p:nvPr/>
              </p:nvSpPr>
              <p:spPr>
                <a:xfrm rot="5400000">
                  <a:off x="3803177" y="4557311"/>
                  <a:ext cx="240073" cy="252874"/>
                </a:xfrm>
                <a:prstGeom prst="pie">
                  <a:avLst>
                    <a:gd name="adj1" fmla="val 5500059"/>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0" name="Pie 39"/>
                <p:cNvSpPr/>
                <p:nvPr/>
              </p:nvSpPr>
              <p:spPr>
                <a:xfrm rot="5400000">
                  <a:off x="4331812" y="4557314"/>
                  <a:ext cx="240070" cy="252872"/>
                </a:xfrm>
                <a:prstGeom prst="pie">
                  <a:avLst>
                    <a:gd name="adj1" fmla="val 5500059"/>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1" name="Pie 40"/>
                <p:cNvSpPr/>
                <p:nvPr/>
              </p:nvSpPr>
              <p:spPr>
                <a:xfrm rot="5400000">
                  <a:off x="4880562" y="4581284"/>
                  <a:ext cx="216725" cy="228281"/>
                </a:xfrm>
                <a:prstGeom prst="pie">
                  <a:avLst>
                    <a:gd name="adj1" fmla="val 5500059"/>
                    <a:gd name="adj2" fmla="val 1620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cxnSp>
            <p:nvCxnSpPr>
              <p:cNvPr id="75" name="Straight Connector 74"/>
              <p:cNvCxnSpPr/>
              <p:nvPr/>
            </p:nvCxnSpPr>
            <p:spPr>
              <a:xfrm>
                <a:off x="5224984" y="4189470"/>
                <a:ext cx="23108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5764519" y="4189470"/>
                <a:ext cx="23108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6291784" y="4189470"/>
                <a:ext cx="23108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4790803" y="4189470"/>
                <a:ext cx="10311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5217364" y="4683322"/>
                <a:ext cx="23108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5756899" y="4683322"/>
                <a:ext cx="23108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291784" y="4683322"/>
                <a:ext cx="23108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773919" y="4683322"/>
                <a:ext cx="119998" cy="1"/>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4774219" y="4180294"/>
                <a:ext cx="644" cy="141764"/>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96" name="Oval 95"/>
            <p:cNvSpPr/>
            <p:nvPr/>
          </p:nvSpPr>
          <p:spPr>
            <a:xfrm>
              <a:off x="5612495" y="4105430"/>
              <a:ext cx="198340" cy="1983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96"/>
            <p:cNvSpPr/>
            <p:nvPr/>
          </p:nvSpPr>
          <p:spPr>
            <a:xfrm>
              <a:off x="5098666" y="4147014"/>
              <a:ext cx="149136" cy="14913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p:cNvSpPr/>
            <p:nvPr/>
          </p:nvSpPr>
          <p:spPr>
            <a:xfrm>
              <a:off x="6147495" y="4107306"/>
              <a:ext cx="211327" cy="1990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p:cNvSpPr/>
            <p:nvPr/>
          </p:nvSpPr>
          <p:spPr>
            <a:xfrm>
              <a:off x="6685690" y="4103946"/>
              <a:ext cx="199824" cy="19982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p:cNvSpPr/>
            <p:nvPr/>
          </p:nvSpPr>
          <p:spPr>
            <a:xfrm>
              <a:off x="6665164" y="4592168"/>
              <a:ext cx="221185" cy="20573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p:cNvSpPr/>
            <p:nvPr/>
          </p:nvSpPr>
          <p:spPr>
            <a:xfrm>
              <a:off x="6135052" y="4593473"/>
              <a:ext cx="215263" cy="19427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p:cNvSpPr/>
            <p:nvPr/>
          </p:nvSpPr>
          <p:spPr>
            <a:xfrm>
              <a:off x="5598364" y="4566060"/>
              <a:ext cx="225554" cy="22555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p:cNvSpPr/>
            <p:nvPr/>
          </p:nvSpPr>
          <p:spPr>
            <a:xfrm>
              <a:off x="5060257" y="4564780"/>
              <a:ext cx="205163" cy="20516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04" name="Straight Connector 103"/>
          <p:cNvCxnSpPr>
            <a:stCxn id="97" idx="0"/>
          </p:cNvCxnSpPr>
          <p:nvPr/>
        </p:nvCxnSpPr>
        <p:spPr>
          <a:xfrm flipH="1">
            <a:off x="2599979" y="4147014"/>
            <a:ext cx="10395" cy="1677434"/>
          </a:xfrm>
          <a:prstGeom prst="line">
            <a:avLst/>
          </a:prstGeom>
          <a:ln w="76200">
            <a:solidFill>
              <a:schemeClr val="tx2"/>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361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4.72222E-6 4.81481E-6 L 0.33247 4.81481E-6 " pathEditMode="relative" rAng="0" ptsTypes="AA">
                                      <p:cBhvr>
                                        <p:cTn id="6" dur="2000" fill="hold"/>
                                        <p:tgtEl>
                                          <p:spTgt spid="113"/>
                                        </p:tgtEl>
                                        <p:attrNameLst>
                                          <p:attrName>ppt_x</p:attrName>
                                          <p:attrName>ppt_y</p:attrName>
                                        </p:attrNameLst>
                                      </p:cBhvr>
                                      <p:rCtr x="16615" y="0"/>
                                    </p:animMotion>
                                  </p:childTnLst>
                                </p:cTn>
                              </p:par>
                              <p:par>
                                <p:cTn id="7" presetID="63" presetClass="path" presetSubtype="0" accel="50000" decel="50000" fill="hold" nodeType="withEffect">
                                  <p:stCondLst>
                                    <p:cond delay="0"/>
                                  </p:stCondLst>
                                  <p:childTnLst>
                                    <p:animMotion origin="layout" path="M 4.72222E-6 1.48148E-6 L 0.33576 1.48148E-6 " pathEditMode="relative" rAng="0" ptsTypes="AA">
                                      <p:cBhvr>
                                        <p:cTn id="8" dur="2000" fill="hold"/>
                                        <p:tgtEl>
                                          <p:spTgt spid="119"/>
                                        </p:tgtEl>
                                        <p:attrNameLst>
                                          <p:attrName>ppt_x</p:attrName>
                                          <p:attrName>ppt_y</p:attrName>
                                        </p:attrNameLst>
                                      </p:cBhvr>
                                      <p:rCtr x="16788" y="0"/>
                                    </p:animMotion>
                                  </p:childTnLst>
                                </p:cTn>
                              </p:par>
                              <p:par>
                                <p:cTn id="9" presetID="63" presetClass="path" presetSubtype="0" accel="50000" decel="50000" fill="hold" grpId="0" nodeType="withEffect">
                                  <p:stCondLst>
                                    <p:cond delay="0"/>
                                  </p:stCondLst>
                                  <p:childTnLst>
                                    <p:animMotion origin="layout" path="M -1.38889E-6 -1.85185E-6 L 0.31528 -1.85185E-6 " pathEditMode="relative" rAng="0" ptsTypes="AA">
                                      <p:cBhvr>
                                        <p:cTn id="10" dur="2000" fill="hold"/>
                                        <p:tgtEl>
                                          <p:spTgt spid="131"/>
                                        </p:tgtEl>
                                        <p:attrNameLst>
                                          <p:attrName>ppt_x</p:attrName>
                                          <p:attrName>ppt_y</p:attrName>
                                        </p:attrNameLst>
                                      </p:cBhvr>
                                      <p:rCtr x="15764" y="0"/>
                                    </p:animMotion>
                                  </p:childTnLst>
                                </p:cTn>
                              </p:par>
                              <p:par>
                                <p:cTn id="11" presetID="63" presetClass="path" presetSubtype="0" accel="50000" decel="50000" fill="hold" grpId="0" nodeType="withEffect">
                                  <p:stCondLst>
                                    <p:cond delay="0"/>
                                  </p:stCondLst>
                                  <p:childTnLst>
                                    <p:animMotion origin="layout" path="M 1.66667E-6 1.48148E-6 L 0.33993 1.48148E-6 " pathEditMode="relative" rAng="0" ptsTypes="AA">
                                      <p:cBhvr>
                                        <p:cTn id="12" dur="2000" fill="hold"/>
                                        <p:tgtEl>
                                          <p:spTgt spid="133"/>
                                        </p:tgtEl>
                                        <p:attrNameLst>
                                          <p:attrName>ppt_x</p:attrName>
                                          <p:attrName>ppt_y</p:attrName>
                                        </p:attrNameLst>
                                      </p:cBhvr>
                                      <p:rCtr x="16997" y="0"/>
                                    </p:animMotion>
                                  </p:childTnLst>
                                </p:cTn>
                              </p:par>
                              <p:par>
                                <p:cTn id="13" presetID="63" presetClass="path" presetSubtype="0" accel="50000" decel="50000" fill="hold" grpId="0" nodeType="withEffect">
                                  <p:stCondLst>
                                    <p:cond delay="0"/>
                                  </p:stCondLst>
                                  <p:childTnLst>
                                    <p:animMotion origin="layout" path="M 1.94444E-6 -4.81481E-6 L 0.33281 -4.81481E-6 " pathEditMode="relative" rAng="0" ptsTypes="AA">
                                      <p:cBhvr>
                                        <p:cTn id="14" dur="2000" fill="hold"/>
                                        <p:tgtEl>
                                          <p:spTgt spid="11"/>
                                        </p:tgtEl>
                                        <p:attrNameLst>
                                          <p:attrName>ppt_x</p:attrName>
                                          <p:attrName>ppt_y</p:attrName>
                                        </p:attrNameLst>
                                      </p:cBhvr>
                                      <p:rCtr x="16632" y="0"/>
                                    </p:animMotion>
                                  </p:childTnLst>
                                </p:cTn>
                              </p:par>
                              <p:par>
                                <p:cTn id="15" presetID="63" presetClass="path" presetSubtype="0" accel="50000" decel="50000" fill="hold" nodeType="withEffect">
                                  <p:stCondLst>
                                    <p:cond delay="0"/>
                                  </p:stCondLst>
                                  <p:childTnLst>
                                    <p:animMotion origin="layout" path="M 5E-6 3.7037E-6 L 0.33316 3.7037E-6 " pathEditMode="relative" rAng="0" ptsTypes="AA">
                                      <p:cBhvr>
                                        <p:cTn id="16" dur="2000" fill="hold"/>
                                        <p:tgtEl>
                                          <p:spTgt spid="104"/>
                                        </p:tgtEl>
                                        <p:attrNameLst>
                                          <p:attrName>ppt_x</p:attrName>
                                          <p:attrName>ppt_y</p:attrName>
                                        </p:attrNameLst>
                                      </p:cBhvr>
                                      <p:rCtr x="16649" y="0"/>
                                    </p:animMotion>
                                  </p:childTnLst>
                                </p:cTn>
                              </p:par>
                              <p:par>
                                <p:cTn id="17" presetID="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131"/>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33"/>
                                        </p:tgtEl>
                                        <p:attrNameLst>
                                          <p:attrName>style.visibility</p:attrName>
                                        </p:attrNameLst>
                                      </p:cBhvr>
                                      <p:to>
                                        <p:strVal val="hidden"/>
                                      </p:to>
                                    </p:set>
                                  </p:childTnLst>
                                </p:cTn>
                              </p:par>
                              <p:par>
                                <p:cTn id="27" presetID="1" presetClass="entr" presetSubtype="0" fill="hold" nodeType="withEffect">
                                  <p:stCondLst>
                                    <p:cond delay="0"/>
                                  </p:stCondLst>
                                  <p:childTnLst>
                                    <p:set>
                                      <p:cBhvr>
                                        <p:cTn id="28" dur="1" fill="hold">
                                          <p:stCondLst>
                                            <p:cond delay="0"/>
                                          </p:stCondLst>
                                        </p:cTn>
                                        <p:tgtEl>
                                          <p:spTgt spid="16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5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7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6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7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1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1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1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1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1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2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20"/>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2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2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1" grpId="0"/>
      <p:bldP spid="131" grpId="1"/>
      <p:bldP spid="133" grpId="0"/>
      <p:bldP spid="133" grpId="1"/>
      <p:bldP spid="44" grpId="0" animBg="1"/>
      <p:bldP spid="1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3. Block Shear (J4.3)</a:t>
            </a:r>
          </a:p>
          <a:p>
            <a:r>
              <a:rPr lang="en-US" dirty="0"/>
              <a:t>Block shear rupture along a shear path or paths and a perpendicular tension failure path:</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410" y="3478212"/>
            <a:ext cx="8696990" cy="979488"/>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410" y="5276056"/>
            <a:ext cx="5139538" cy="357188"/>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0212" y="4851263"/>
            <a:ext cx="4755556" cy="462756"/>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8640" y="5686562"/>
            <a:ext cx="4838700" cy="371475"/>
          </a:xfrm>
          <a:prstGeom prst="rect">
            <a:avLst/>
          </a:prstGeom>
        </p:spPr>
      </p:pic>
      <p:sp>
        <p:nvSpPr>
          <p:cNvPr id="69" name="Text Box 41"/>
          <p:cNvSpPr txBox="1">
            <a:spLocks noChangeArrowheads="1"/>
          </p:cNvSpPr>
          <p:nvPr/>
        </p:nvSpPr>
        <p:spPr bwMode="auto">
          <a:xfrm>
            <a:off x="7181850" y="6058037"/>
            <a:ext cx="3352800" cy="461665"/>
          </a:xfrm>
          <a:prstGeom prst="rect">
            <a:avLst/>
          </a:prstGeom>
          <a:noFill/>
          <a:ln w="19050" algn="ctr">
            <a:noFill/>
            <a:miter lim="800000"/>
            <a:headEnd/>
            <a:tailEnd/>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a:solidFill>
                  <a:srgbClr val="C00000"/>
                </a:solidFill>
              </a:rPr>
              <a:t>shear</a:t>
            </a:r>
            <a:endParaRPr lang="en-US" altLang="en-US" sz="2400" dirty="0">
              <a:solidFill>
                <a:srgbClr val="C00000"/>
              </a:solidFill>
            </a:endParaRPr>
          </a:p>
        </p:txBody>
      </p:sp>
      <p:cxnSp>
        <p:nvCxnSpPr>
          <p:cNvPr id="70" name="Straight Connector 69"/>
          <p:cNvCxnSpPr/>
          <p:nvPr/>
        </p:nvCxnSpPr>
        <p:spPr>
          <a:xfrm>
            <a:off x="2540823" y="3904318"/>
            <a:ext cx="1154877" cy="1253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flipV="1">
            <a:off x="1013073" y="3904318"/>
            <a:ext cx="1358808" cy="1253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5498084" y="3904318"/>
            <a:ext cx="1154877" cy="12530"/>
          </a:xfrm>
          <a:prstGeom prst="line">
            <a:avLst/>
          </a:prstGeom>
          <a:ln w="571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flipV="1">
            <a:off x="3917488" y="3904318"/>
            <a:ext cx="1358808" cy="1253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74" name="Text Box 41"/>
          <p:cNvSpPr txBox="1">
            <a:spLocks noChangeArrowheads="1"/>
          </p:cNvSpPr>
          <p:nvPr/>
        </p:nvSpPr>
        <p:spPr bwMode="auto">
          <a:xfrm>
            <a:off x="7181850" y="6382878"/>
            <a:ext cx="3352800"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dirty="0">
                <a:solidFill>
                  <a:schemeClr val="tx2"/>
                </a:solidFill>
              </a:rPr>
              <a:t>tension</a:t>
            </a:r>
            <a:endParaRPr lang="en-US" altLang="en-US" sz="2400" dirty="0">
              <a:solidFill>
                <a:schemeClr val="tx2"/>
              </a:solidFill>
            </a:endParaRPr>
          </a:p>
        </p:txBody>
      </p:sp>
      <p:sp>
        <p:nvSpPr>
          <p:cNvPr id="5" name="Slide Number Placeholder 4"/>
          <p:cNvSpPr>
            <a:spLocks noGrp="1"/>
          </p:cNvSpPr>
          <p:nvPr>
            <p:ph type="sldNum" sz="quarter" idx="12"/>
          </p:nvPr>
        </p:nvSpPr>
        <p:spPr/>
        <p:txBody>
          <a:bodyPr/>
          <a:lstStyle/>
          <a:p>
            <a:fld id="{9DBAC5ED-916B-4A4B-9960-52DDD2B57D0D}" type="slidenum">
              <a:rPr lang="en-US" altLang="en-US" smtClean="0"/>
              <a:pPr/>
              <a:t>58</a:t>
            </a:fld>
            <a:endParaRPr lang="en-US" altLang="en-US"/>
          </a:p>
        </p:txBody>
      </p:sp>
    </p:spTree>
    <p:extLst>
      <p:ext uri="{BB962C8B-B14F-4D97-AF65-F5344CB8AC3E}">
        <p14:creationId xmlns:p14="http://schemas.microsoft.com/office/powerpoint/2010/main" val="1522839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3" name="Content Placeholder 2"/>
          <p:cNvSpPr>
            <a:spLocks noGrp="1"/>
          </p:cNvSpPr>
          <p:nvPr>
            <p:ph idx="1"/>
          </p:nvPr>
        </p:nvSpPr>
        <p:spPr/>
        <p:txBody>
          <a:bodyPr/>
          <a:lstStyle/>
          <a:p>
            <a:pPr lvl="1">
              <a:buNone/>
              <a:tabLst>
                <a:tab pos="857250" algn="l"/>
                <a:tab pos="2057400" algn="l"/>
                <a:tab pos="3429000" algn="l"/>
                <a:tab pos="3771900" algn="l"/>
              </a:tabLst>
            </a:pPr>
            <a:r>
              <a:rPr lang="en-US" sz="2400" b="1" dirty="0">
                <a:solidFill>
                  <a:schemeClr val="tx2"/>
                </a:solidFill>
              </a:rPr>
              <a:t>3. Block Shear (J4.3)</a:t>
            </a:r>
          </a:p>
          <a:p>
            <a:pPr lvl="1">
              <a:buNone/>
              <a:tabLst>
                <a:tab pos="857250" algn="l"/>
                <a:tab pos="2057400" algn="l"/>
                <a:tab pos="3429000" algn="l"/>
                <a:tab pos="3771900" algn="l"/>
              </a:tabLst>
            </a:pPr>
            <a:r>
              <a:rPr lang="en-US" i="1" dirty="0">
                <a:latin typeface="Times New Roman" pitchFamily="18" charset="0"/>
              </a:rPr>
              <a:t> </a:t>
            </a:r>
          </a:p>
          <a:p>
            <a:pPr lvl="1">
              <a:buNone/>
              <a:tabLst>
                <a:tab pos="857250" algn="l"/>
                <a:tab pos="2057400" algn="l"/>
                <a:tab pos="3429000" algn="l"/>
                <a:tab pos="3771900" algn="l"/>
              </a:tabLst>
            </a:pPr>
            <a:r>
              <a:rPr lang="en-US" sz="2400" i="1" dirty="0">
                <a:latin typeface="Times New Roman" pitchFamily="18" charset="0"/>
              </a:rPr>
              <a:t>  </a:t>
            </a:r>
            <a:r>
              <a:rPr lang="en-US" sz="2400" i="1" dirty="0" err="1">
                <a:latin typeface="Times New Roman" pitchFamily="18" charset="0"/>
              </a:rPr>
              <a:t>U</a:t>
            </a:r>
            <a:r>
              <a:rPr lang="en-US" sz="2400" i="1" baseline="-25000" dirty="0" err="1">
                <a:latin typeface="Times New Roman" pitchFamily="18" charset="0"/>
              </a:rPr>
              <a:t>bs</a:t>
            </a:r>
            <a:r>
              <a:rPr lang="en-US" sz="2400" i="1" baseline="-25000" dirty="0">
                <a:latin typeface="Times New Roman" pitchFamily="18" charset="0"/>
              </a:rPr>
              <a:t> </a:t>
            </a:r>
            <a:r>
              <a:rPr lang="en-US" sz="2400" dirty="0">
                <a:latin typeface="Times New Roman" pitchFamily="18" charset="0"/>
              </a:rPr>
              <a:t>= 1.0</a:t>
            </a:r>
            <a:r>
              <a:rPr lang="en-US" sz="2400" dirty="0"/>
              <a:t> where the tension stress is uniform</a:t>
            </a:r>
          </a:p>
          <a:p>
            <a:pPr lvl="1">
              <a:buNone/>
              <a:tabLst>
                <a:tab pos="857250" algn="l"/>
                <a:tab pos="2057400" algn="l"/>
                <a:tab pos="3429000" algn="l"/>
                <a:tab pos="3771900" algn="l"/>
              </a:tabLst>
            </a:pPr>
            <a:r>
              <a:rPr lang="en-US" sz="2400" dirty="0"/>
              <a:t>	</a:t>
            </a:r>
            <a:r>
              <a:rPr lang="en-US" sz="2400" i="1" dirty="0" err="1">
                <a:latin typeface="Times New Roman" pitchFamily="18" charset="0"/>
              </a:rPr>
              <a:t>U</a:t>
            </a:r>
            <a:r>
              <a:rPr lang="en-US" sz="2400" i="1" baseline="-25000" dirty="0" err="1">
                <a:latin typeface="Times New Roman" pitchFamily="18" charset="0"/>
              </a:rPr>
              <a:t>bs</a:t>
            </a:r>
            <a:r>
              <a:rPr lang="en-US" sz="2400" i="1" baseline="-25000" dirty="0">
                <a:latin typeface="Times New Roman" pitchFamily="18" charset="0"/>
              </a:rPr>
              <a:t> </a:t>
            </a:r>
            <a:r>
              <a:rPr lang="en-US" sz="2400" dirty="0">
                <a:latin typeface="Times New Roman" pitchFamily="18" charset="0"/>
              </a:rPr>
              <a:t>= 0.5</a:t>
            </a:r>
            <a:r>
              <a:rPr lang="en-US" sz="2400" dirty="0"/>
              <a:t> where the tension stress is </a:t>
            </a:r>
            <a:r>
              <a:rPr lang="en-US" sz="2400" dirty="0" err="1"/>
              <a:t>nonuniform</a:t>
            </a:r>
            <a:endParaRPr lang="en-US" sz="2400" dirty="0"/>
          </a:p>
          <a:p>
            <a:endParaRPr lang="en-US" dirty="0"/>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59</a:t>
            </a:fld>
            <a:endParaRPr lang="en-US" altLang="en-US"/>
          </a:p>
        </p:txBody>
      </p:sp>
    </p:spTree>
    <p:extLst>
      <p:ext uri="{BB962C8B-B14F-4D97-AF65-F5344CB8AC3E}">
        <p14:creationId xmlns:p14="http://schemas.microsoft.com/office/powerpoint/2010/main" val="1898725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1A3050C-9598-4987-9CBA-CC42CF83D7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916"/>
            <a:ext cx="9144000" cy="6794783"/>
          </a:xfrm>
          <a:prstGeom prst="rect">
            <a:avLst/>
          </a:prstGeo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6</a:t>
            </a:fld>
            <a:endParaRPr lang="en-US" altLang="en-US"/>
          </a:p>
        </p:txBody>
      </p:sp>
      <p:sp>
        <p:nvSpPr>
          <p:cNvPr id="7" name="Title 1"/>
          <p:cNvSpPr>
            <a:spLocks noGrp="1"/>
          </p:cNvSpPr>
          <p:nvPr>
            <p:ph type="title"/>
          </p:nvPr>
        </p:nvSpPr>
        <p:spPr>
          <a:xfrm>
            <a:off x="85190" y="641951"/>
            <a:ext cx="7290054" cy="940526"/>
          </a:xfrm>
        </p:spPr>
        <p:txBody>
          <a:bodyPr>
            <a:normAutofit/>
          </a:bodyPr>
          <a:lstStyle/>
          <a:p>
            <a:r>
              <a:rPr lang="en-US" dirty="0"/>
              <a:t>Load path</a:t>
            </a:r>
          </a:p>
        </p:txBody>
      </p:sp>
      <p:sp>
        <p:nvSpPr>
          <p:cNvPr id="9" name="Content Placeholder 2"/>
          <p:cNvSpPr>
            <a:spLocks noGrp="1"/>
          </p:cNvSpPr>
          <p:nvPr>
            <p:ph idx="1"/>
          </p:nvPr>
        </p:nvSpPr>
        <p:spPr>
          <a:xfrm>
            <a:off x="85190" y="113512"/>
            <a:ext cx="3537686" cy="4410891"/>
          </a:xfrm>
        </p:spPr>
        <p:txBody>
          <a:bodyPr/>
          <a:lstStyle/>
          <a:p>
            <a:pPr marL="0" indent="0">
              <a:buNone/>
            </a:pPr>
            <a:r>
              <a:rPr lang="en-US" dirty="0"/>
              <a:t>Transfer of load through members AND connections</a:t>
            </a:r>
          </a:p>
        </p:txBody>
      </p:sp>
    </p:spTree>
    <p:extLst>
      <p:ext uri="{BB962C8B-B14F-4D97-AF65-F5344CB8AC3E}">
        <p14:creationId xmlns:p14="http://schemas.microsoft.com/office/powerpoint/2010/main" val="24751305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3" name="Content Placeholder 2"/>
          <p:cNvSpPr>
            <a:spLocks noGrp="1"/>
          </p:cNvSpPr>
          <p:nvPr>
            <p:ph idx="1"/>
          </p:nvPr>
        </p:nvSpPr>
        <p:spPr/>
        <p:txBody>
          <a:bodyPr/>
          <a:lstStyle/>
          <a:p>
            <a:pPr lvl="1">
              <a:buNone/>
              <a:tabLst>
                <a:tab pos="857250" algn="l"/>
                <a:tab pos="2057400" algn="l"/>
                <a:tab pos="3429000" algn="l"/>
                <a:tab pos="3771900" algn="l"/>
              </a:tabLst>
            </a:pPr>
            <a:r>
              <a:rPr lang="en-US" sz="2400" b="1" dirty="0">
                <a:solidFill>
                  <a:schemeClr val="tx2"/>
                </a:solidFill>
              </a:rPr>
              <a:t>3. Block Shear (J4.3)</a:t>
            </a:r>
          </a:p>
          <a:p>
            <a:pPr lvl="1">
              <a:buNone/>
              <a:tabLst>
                <a:tab pos="857250" algn="l"/>
                <a:tab pos="2057400" algn="l"/>
                <a:tab pos="3429000" algn="l"/>
                <a:tab pos="3771900" algn="l"/>
              </a:tabLst>
            </a:pPr>
            <a:r>
              <a:rPr lang="en-US" i="1" dirty="0">
                <a:latin typeface="Times New Roman" pitchFamily="18" charset="0"/>
              </a:rPr>
              <a:t>  </a:t>
            </a:r>
            <a:endParaRPr lang="en-US" dirty="0"/>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9584"/>
          <a:stretch/>
        </p:blipFill>
        <p:spPr bwMode="auto">
          <a:xfrm>
            <a:off x="734913" y="2735088"/>
            <a:ext cx="4901769" cy="368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15791"/>
          <a:stretch/>
        </p:blipFill>
        <p:spPr bwMode="auto">
          <a:xfrm>
            <a:off x="6575378" y="3751893"/>
            <a:ext cx="2282872" cy="1880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9DBAC5ED-916B-4A4B-9960-52DDD2B57D0D}" type="slidenum">
              <a:rPr lang="en-US" altLang="en-US" smtClean="0"/>
              <a:pPr/>
              <a:t>60</a:t>
            </a:fld>
            <a:endParaRPr lang="en-US" altLang="en-US"/>
          </a:p>
        </p:txBody>
      </p:sp>
      <p:cxnSp>
        <p:nvCxnSpPr>
          <p:cNvPr id="8" name="Straight Connector 7"/>
          <p:cNvCxnSpPr/>
          <p:nvPr/>
        </p:nvCxnSpPr>
        <p:spPr>
          <a:xfrm flipV="1">
            <a:off x="6197600" y="2540000"/>
            <a:ext cx="0" cy="4128824"/>
          </a:xfrm>
          <a:prstGeom prst="line">
            <a:avLst/>
          </a:prstGeom>
          <a:ln w="57150"/>
        </p:spPr>
        <p:style>
          <a:lnRef idx="1">
            <a:schemeClr val="accent2"/>
          </a:lnRef>
          <a:fillRef idx="0">
            <a:schemeClr val="accent2"/>
          </a:fillRef>
          <a:effectRef idx="0">
            <a:schemeClr val="accent2"/>
          </a:effectRef>
          <a:fontRef idx="minor">
            <a:schemeClr val="tx1"/>
          </a:fontRef>
        </p:style>
      </p:cxnSp>
      <p:sp>
        <p:nvSpPr>
          <p:cNvPr id="9" name="Rectangle 8"/>
          <p:cNvSpPr/>
          <p:nvPr/>
        </p:nvSpPr>
        <p:spPr>
          <a:xfrm>
            <a:off x="2195117" y="6364355"/>
            <a:ext cx="2141933" cy="461665"/>
          </a:xfrm>
          <a:prstGeom prst="rect">
            <a:avLst/>
          </a:prstGeom>
        </p:spPr>
        <p:txBody>
          <a:bodyPr wrap="none">
            <a:spAutoFit/>
          </a:bodyPr>
          <a:lstStyle/>
          <a:p>
            <a:r>
              <a:rPr lang="en-US" sz="2400" dirty="0"/>
              <a:t>where </a:t>
            </a:r>
            <a:r>
              <a:rPr lang="en-US" sz="2400" dirty="0" err="1"/>
              <a:t>U</a:t>
            </a:r>
            <a:r>
              <a:rPr lang="en-US" sz="2400" baseline="-25000" dirty="0" err="1"/>
              <a:t>bs</a:t>
            </a:r>
            <a:r>
              <a:rPr lang="en-US" sz="2400" baseline="-25000" dirty="0"/>
              <a:t> </a:t>
            </a:r>
            <a:r>
              <a:rPr lang="en-US" sz="2400" dirty="0"/>
              <a:t>= 1.0</a:t>
            </a:r>
          </a:p>
        </p:txBody>
      </p:sp>
      <p:sp>
        <p:nvSpPr>
          <p:cNvPr id="10" name="Rectangle 9"/>
          <p:cNvSpPr/>
          <p:nvPr/>
        </p:nvSpPr>
        <p:spPr>
          <a:xfrm>
            <a:off x="6721578" y="5785455"/>
            <a:ext cx="2673144" cy="461665"/>
          </a:xfrm>
          <a:prstGeom prst="rect">
            <a:avLst/>
          </a:prstGeom>
        </p:spPr>
        <p:txBody>
          <a:bodyPr wrap="square">
            <a:spAutoFit/>
          </a:bodyPr>
          <a:lstStyle/>
          <a:p>
            <a:r>
              <a:rPr lang="en-US" sz="2400" dirty="0"/>
              <a:t>where </a:t>
            </a:r>
            <a:r>
              <a:rPr lang="en-US" sz="2400" dirty="0" err="1"/>
              <a:t>U</a:t>
            </a:r>
            <a:r>
              <a:rPr lang="en-US" sz="2400" baseline="-25000" dirty="0" err="1"/>
              <a:t>bs</a:t>
            </a:r>
            <a:r>
              <a:rPr lang="en-US" sz="2400" baseline="-25000" dirty="0"/>
              <a:t> </a:t>
            </a:r>
            <a:r>
              <a:rPr lang="en-US" sz="2400" dirty="0"/>
              <a:t>= 0.5</a:t>
            </a:r>
          </a:p>
        </p:txBody>
      </p:sp>
      <p:sp>
        <p:nvSpPr>
          <p:cNvPr id="11" name="Rectangle 10"/>
          <p:cNvSpPr/>
          <p:nvPr/>
        </p:nvSpPr>
        <p:spPr>
          <a:xfrm>
            <a:off x="861312" y="2284251"/>
            <a:ext cx="3962688" cy="461665"/>
          </a:xfrm>
          <a:prstGeom prst="rect">
            <a:avLst/>
          </a:prstGeom>
        </p:spPr>
        <p:txBody>
          <a:bodyPr wrap="none">
            <a:spAutoFit/>
          </a:bodyPr>
          <a:lstStyle/>
          <a:p>
            <a:r>
              <a:rPr lang="en-US" sz="2400" i="1" dirty="0"/>
              <a:t>Examples per J4.3 Commentary</a:t>
            </a:r>
          </a:p>
        </p:txBody>
      </p:sp>
    </p:spTree>
    <p:extLst>
      <p:ext uri="{BB962C8B-B14F-4D97-AF65-F5344CB8AC3E}">
        <p14:creationId xmlns:p14="http://schemas.microsoft.com/office/powerpoint/2010/main" val="15965548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8158190" cy="3609702"/>
          </a:xfrm>
        </p:spPr>
        <p:txBody>
          <a:bodyPr>
            <a:normAutofit/>
          </a:bodyPr>
          <a:lstStyle/>
          <a:p>
            <a:r>
              <a:rPr lang="en-US" sz="3000" b="1" dirty="0"/>
              <a:t>Single Angle</a:t>
            </a:r>
          </a:p>
          <a:p>
            <a:r>
              <a:rPr lang="en-US" dirty="0"/>
              <a:t>1. Tensile Yielding</a:t>
            </a:r>
          </a:p>
          <a:p>
            <a:r>
              <a:rPr lang="en-US" dirty="0"/>
              <a:t>2. Tensile Rupture</a:t>
            </a:r>
          </a:p>
          <a:p>
            <a:r>
              <a:rPr lang="en-US" dirty="0"/>
              <a:t>3. Block Shear</a:t>
            </a:r>
          </a:p>
          <a:p>
            <a:r>
              <a:rPr lang="en-US" b="1" i="1" dirty="0">
                <a:solidFill>
                  <a:schemeClr val="tx2"/>
                </a:solidFill>
              </a:rPr>
              <a:t>4. Bearing and </a:t>
            </a:r>
            <a:r>
              <a:rPr lang="en-US" b="1" i="1" dirty="0" err="1">
                <a:solidFill>
                  <a:schemeClr val="tx2"/>
                </a:solidFill>
              </a:rPr>
              <a:t>Tearout</a:t>
            </a:r>
            <a:r>
              <a:rPr lang="en-US" b="1" i="1" dirty="0">
                <a:solidFill>
                  <a:schemeClr val="tx2"/>
                </a:solidFill>
              </a:rPr>
              <a:t> at Bolt Holes</a:t>
            </a:r>
          </a:p>
        </p:txBody>
      </p:sp>
      <p:sp>
        <p:nvSpPr>
          <p:cNvPr id="24" name="AutoShape 34"/>
          <p:cNvSpPr>
            <a:spLocks noChangeArrowheads="1"/>
          </p:cNvSpPr>
          <p:nvPr/>
        </p:nvSpPr>
        <p:spPr bwMode="auto">
          <a:xfrm>
            <a:off x="6955971" y="5521233"/>
            <a:ext cx="914400" cy="228600"/>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nvGrpSpPr>
          <p:cNvPr id="25" name="Group 32"/>
          <p:cNvGrpSpPr>
            <a:grpSpLocks/>
          </p:cNvGrpSpPr>
          <p:nvPr/>
        </p:nvGrpSpPr>
        <p:grpSpPr bwMode="auto">
          <a:xfrm>
            <a:off x="2155371" y="5140233"/>
            <a:ext cx="4495800" cy="990600"/>
            <a:chOff x="1584" y="1344"/>
            <a:chExt cx="2832" cy="624"/>
          </a:xfrm>
        </p:grpSpPr>
        <p:sp>
          <p:nvSpPr>
            <p:cNvPr id="26"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7"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28" name="Group 39"/>
          <p:cNvGrpSpPr>
            <a:grpSpLocks/>
          </p:cNvGrpSpPr>
          <p:nvPr/>
        </p:nvGrpSpPr>
        <p:grpSpPr bwMode="auto">
          <a:xfrm>
            <a:off x="2536371" y="5445033"/>
            <a:ext cx="1295400" cy="228600"/>
            <a:chOff x="1824" y="1488"/>
            <a:chExt cx="816" cy="144"/>
          </a:xfrm>
        </p:grpSpPr>
        <p:sp>
          <p:nvSpPr>
            <p:cNvPr id="29"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0"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1"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32" name="Straight Connector 31"/>
          <p:cNvCxnSpPr/>
          <p:nvPr/>
        </p:nvCxnSpPr>
        <p:spPr>
          <a:xfrm>
            <a:off x="4550229" y="4878980"/>
            <a:ext cx="0" cy="1524000"/>
          </a:xfrm>
          <a:prstGeom prst="line">
            <a:avLst/>
          </a:prstGeom>
          <a:ln w="28575">
            <a:solidFill>
              <a:srgbClr val="969696"/>
            </a:solidFill>
            <a:prstDash val="dash"/>
          </a:ln>
        </p:spPr>
        <p:style>
          <a:lnRef idx="1">
            <a:schemeClr val="dk1"/>
          </a:lnRef>
          <a:fillRef idx="0">
            <a:schemeClr val="dk1"/>
          </a:fillRef>
          <a:effectRef idx="0">
            <a:schemeClr val="dk1"/>
          </a:effectRef>
          <a:fontRef idx="minor">
            <a:schemeClr val="tx1"/>
          </a:fontRef>
        </p:style>
      </p:cxnSp>
      <p:sp>
        <p:nvSpPr>
          <p:cNvPr id="33" name="Text Box 43"/>
          <p:cNvSpPr txBox="1">
            <a:spLocks noChangeArrowheads="1"/>
          </p:cNvSpPr>
          <p:nvPr/>
        </p:nvSpPr>
        <p:spPr bwMode="auto">
          <a:xfrm>
            <a:off x="4394400" y="4432347"/>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1</a:t>
            </a:r>
          </a:p>
        </p:txBody>
      </p:sp>
      <p:sp>
        <p:nvSpPr>
          <p:cNvPr id="34" name="Text Box 43"/>
          <p:cNvSpPr txBox="1">
            <a:spLocks noChangeArrowheads="1"/>
          </p:cNvSpPr>
          <p:nvPr/>
        </p:nvSpPr>
        <p:spPr bwMode="auto">
          <a:xfrm>
            <a:off x="4394400" y="6395809"/>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1</a:t>
            </a:r>
          </a:p>
        </p:txBody>
      </p:sp>
      <p:cxnSp>
        <p:nvCxnSpPr>
          <p:cNvPr id="35" name="Straight Connector 34"/>
          <p:cNvCxnSpPr/>
          <p:nvPr/>
        </p:nvCxnSpPr>
        <p:spPr>
          <a:xfrm>
            <a:off x="3712030" y="4878980"/>
            <a:ext cx="0" cy="1524000"/>
          </a:xfrm>
          <a:prstGeom prst="line">
            <a:avLst/>
          </a:prstGeom>
          <a:ln w="28575">
            <a:solidFill>
              <a:srgbClr val="969696"/>
            </a:solidFill>
            <a:prstDash val="dash"/>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3671207" y="4846621"/>
            <a:ext cx="2721" cy="724669"/>
          </a:xfrm>
          <a:prstGeom prst="line">
            <a:avLst/>
          </a:prstGeom>
          <a:ln w="28575">
            <a:solidFill>
              <a:srgbClr val="969696"/>
            </a:solidFill>
            <a:prstDash val="dash"/>
          </a:ln>
        </p:spPr>
        <p:style>
          <a:lnRef idx="1">
            <a:schemeClr val="dk1"/>
          </a:lnRef>
          <a:fillRef idx="0">
            <a:schemeClr val="dk1"/>
          </a:fillRef>
          <a:effectRef idx="0">
            <a:schemeClr val="dk1"/>
          </a:effectRef>
          <a:fontRef idx="minor">
            <a:schemeClr val="tx1"/>
          </a:fontRef>
        </p:style>
      </p:cxnSp>
      <p:sp>
        <p:nvSpPr>
          <p:cNvPr id="37" name="Text Box 43"/>
          <p:cNvSpPr txBox="1">
            <a:spLocks noChangeArrowheads="1"/>
          </p:cNvSpPr>
          <p:nvPr/>
        </p:nvSpPr>
        <p:spPr bwMode="auto">
          <a:xfrm>
            <a:off x="3526977" y="4437796"/>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3</a:t>
            </a:r>
          </a:p>
        </p:txBody>
      </p:sp>
      <p:sp>
        <p:nvSpPr>
          <p:cNvPr id="38" name="Text Box 43"/>
          <p:cNvSpPr txBox="1">
            <a:spLocks noChangeArrowheads="1"/>
          </p:cNvSpPr>
          <p:nvPr/>
        </p:nvSpPr>
        <p:spPr bwMode="auto">
          <a:xfrm>
            <a:off x="1189264" y="5378295"/>
            <a:ext cx="1524000" cy="396875"/>
          </a:xfrm>
          <a:prstGeom prst="rect">
            <a:avLst/>
          </a:prstGeom>
          <a:noFill/>
          <a:ln w="19050" algn="ctr">
            <a:noFill/>
            <a:miter lim="800000"/>
            <a:headEnd/>
            <a:tailEnd/>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3</a:t>
            </a:r>
          </a:p>
        </p:txBody>
      </p:sp>
      <p:cxnSp>
        <p:nvCxnSpPr>
          <p:cNvPr id="39" name="Straight Connector 38"/>
          <p:cNvCxnSpPr/>
          <p:nvPr/>
        </p:nvCxnSpPr>
        <p:spPr>
          <a:xfrm>
            <a:off x="1502229" y="5571290"/>
            <a:ext cx="2168978" cy="0"/>
          </a:xfrm>
          <a:prstGeom prst="line">
            <a:avLst/>
          </a:prstGeom>
          <a:ln w="28575">
            <a:solidFill>
              <a:srgbClr val="969696"/>
            </a:solidFill>
            <a:prstDash val="dash"/>
          </a:ln>
        </p:spPr>
        <p:style>
          <a:lnRef idx="1">
            <a:schemeClr val="dk1"/>
          </a:lnRef>
          <a:fillRef idx="0">
            <a:schemeClr val="dk1"/>
          </a:fillRef>
          <a:effectRef idx="0">
            <a:schemeClr val="dk1"/>
          </a:effectRef>
          <a:fontRef idx="minor">
            <a:schemeClr val="tx1"/>
          </a:fontRef>
        </p:style>
      </p:cxnSp>
      <p:cxnSp>
        <p:nvCxnSpPr>
          <p:cNvPr id="4" name="Straight Arrow Connector 3"/>
          <p:cNvCxnSpPr/>
          <p:nvPr/>
        </p:nvCxnSpPr>
        <p:spPr>
          <a:xfrm flipH="1" flipV="1">
            <a:off x="2630262" y="5699675"/>
            <a:ext cx="121105" cy="58590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0" name="Straight Arrow Connector 39"/>
          <p:cNvCxnSpPr/>
          <p:nvPr/>
        </p:nvCxnSpPr>
        <p:spPr>
          <a:xfrm flipV="1">
            <a:off x="2890159" y="5699675"/>
            <a:ext cx="134355" cy="52633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40"/>
          <p:cNvCxnSpPr/>
          <p:nvPr/>
        </p:nvCxnSpPr>
        <p:spPr>
          <a:xfrm flipV="1">
            <a:off x="3004458" y="5636556"/>
            <a:ext cx="547004" cy="72180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2" name="Text Box 43"/>
          <p:cNvSpPr txBox="1">
            <a:spLocks noChangeArrowheads="1"/>
          </p:cNvSpPr>
          <p:nvPr/>
        </p:nvSpPr>
        <p:spPr bwMode="auto">
          <a:xfrm>
            <a:off x="2645228" y="6226007"/>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4</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61</a:t>
            </a:fld>
            <a:endParaRPr lang="en-US" altLang="en-US"/>
          </a:p>
        </p:txBody>
      </p:sp>
    </p:spTree>
    <p:extLst>
      <p:ext uri="{BB962C8B-B14F-4D97-AF65-F5344CB8AC3E}">
        <p14:creationId xmlns:p14="http://schemas.microsoft.com/office/powerpoint/2010/main" val="25261055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4. Bearing and </a:t>
            </a:r>
            <a:r>
              <a:rPr lang="en-US" b="1" dirty="0" err="1">
                <a:solidFill>
                  <a:schemeClr val="tx2"/>
                </a:solidFill>
              </a:rPr>
              <a:t>Tearout</a:t>
            </a:r>
            <a:r>
              <a:rPr lang="en-US" b="1" dirty="0">
                <a:solidFill>
                  <a:schemeClr val="tx2"/>
                </a:solidFill>
              </a:rPr>
              <a:t> at Bolt Holes (J3.10)</a:t>
            </a:r>
          </a:p>
          <a:p>
            <a:r>
              <a:rPr lang="en-US" b="1" dirty="0"/>
              <a:t>Bearing</a:t>
            </a:r>
            <a:r>
              <a:rPr lang="en-US" dirty="0"/>
              <a:t>: deformation of material at the loaded edge of the bolt holes</a:t>
            </a:r>
          </a:p>
          <a:p>
            <a:r>
              <a:rPr lang="en-US" b="1" dirty="0" err="1"/>
              <a:t>Tearout</a:t>
            </a:r>
            <a:r>
              <a:rPr lang="en-US" dirty="0"/>
              <a:t>: block shear rupture between bolts or at the edge due to bearing</a:t>
            </a:r>
          </a:p>
          <a:p>
            <a:endParaRPr lang="en-US" dirty="0"/>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62</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648" y="4378234"/>
            <a:ext cx="3590925" cy="1800225"/>
          </a:xfrm>
          <a:prstGeom prst="rect">
            <a:avLst/>
          </a:prstGeom>
        </p:spPr>
      </p:pic>
      <p:grpSp>
        <p:nvGrpSpPr>
          <p:cNvPr id="8" name="Group 7"/>
          <p:cNvGrpSpPr/>
          <p:nvPr/>
        </p:nvGrpSpPr>
        <p:grpSpPr>
          <a:xfrm>
            <a:off x="3895684" y="3951287"/>
            <a:ext cx="5030602" cy="2325335"/>
            <a:chOff x="3895684" y="3951287"/>
            <a:chExt cx="5030602" cy="2325335"/>
          </a:xfrm>
        </p:grpSpPr>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8253" t="25343" r="6271" b="16664"/>
            <a:stretch/>
          </p:blipFill>
          <p:spPr>
            <a:xfrm>
              <a:off x="3895684" y="3951287"/>
              <a:ext cx="5030602" cy="2071424"/>
            </a:xfrm>
            <a:prstGeom prst="rect">
              <a:avLst/>
            </a:prstGeom>
          </p:spPr>
        </p:pic>
        <p:sp>
          <p:nvSpPr>
            <p:cNvPr id="7" name="Rectangle 6"/>
            <p:cNvSpPr/>
            <p:nvPr/>
          </p:nvSpPr>
          <p:spPr>
            <a:xfrm>
              <a:off x="3895684" y="5757333"/>
              <a:ext cx="2030983" cy="51928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9520927">
              <a:off x="3909255" y="5528537"/>
              <a:ext cx="1285716" cy="4004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06690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69"/>
            <a:ext cx="8158190" cy="4959531"/>
          </a:xfrm>
        </p:spPr>
        <p:txBody>
          <a:bodyPr>
            <a:normAutofit/>
          </a:bodyPr>
          <a:lstStyle/>
          <a:p>
            <a:r>
              <a:rPr lang="en-US" b="1" dirty="0">
                <a:solidFill>
                  <a:schemeClr val="tx2"/>
                </a:solidFill>
              </a:rPr>
              <a:t>4. Bearing and </a:t>
            </a:r>
            <a:r>
              <a:rPr lang="en-US" b="1" dirty="0" err="1">
                <a:solidFill>
                  <a:schemeClr val="tx2"/>
                </a:solidFill>
              </a:rPr>
              <a:t>Tearout</a:t>
            </a:r>
            <a:r>
              <a:rPr lang="en-US" b="1" dirty="0">
                <a:solidFill>
                  <a:schemeClr val="tx2"/>
                </a:solidFill>
              </a:rPr>
              <a:t> at Bolt Holes (J3.10)</a:t>
            </a:r>
          </a:p>
          <a:p>
            <a:endParaRPr lang="en-US" dirty="0"/>
          </a:p>
        </p:txBody>
      </p:sp>
      <p:pic>
        <p:nvPicPr>
          <p:cNvPr id="14" name="Picture 7" descr="bolts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82233" y="2401105"/>
            <a:ext cx="3775713" cy="4336910"/>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14"/>
          <p:cNvSpPr txBox="1">
            <a:spLocks noChangeArrowheads="1"/>
          </p:cNvSpPr>
          <p:nvPr/>
        </p:nvSpPr>
        <p:spPr bwMode="auto">
          <a:xfrm>
            <a:off x="646159" y="3532357"/>
            <a:ext cx="170556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altLang="en-US" sz="2400" dirty="0"/>
              <a:t>Tearout Fracture</a:t>
            </a:r>
          </a:p>
        </p:txBody>
      </p:sp>
      <p:sp>
        <p:nvSpPr>
          <p:cNvPr id="16" name="Line 15"/>
          <p:cNvSpPr>
            <a:spLocks noChangeShapeType="1"/>
          </p:cNvSpPr>
          <p:nvPr/>
        </p:nvSpPr>
        <p:spPr bwMode="auto">
          <a:xfrm>
            <a:off x="2417918" y="3947856"/>
            <a:ext cx="1635596" cy="285562"/>
          </a:xfrm>
          <a:prstGeom prst="line">
            <a:avLst/>
          </a:prstGeom>
          <a:noFill/>
          <a:ln w="38100">
            <a:solidFill>
              <a:srgbClr val="C0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17" name="Text Box 17"/>
          <p:cNvSpPr txBox="1">
            <a:spLocks noChangeArrowheads="1"/>
          </p:cNvSpPr>
          <p:nvPr/>
        </p:nvSpPr>
        <p:spPr bwMode="auto">
          <a:xfrm>
            <a:off x="698548" y="5540566"/>
            <a:ext cx="165317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altLang="en-US" sz="2400" dirty="0"/>
              <a:t>Bearing Yield</a:t>
            </a:r>
          </a:p>
        </p:txBody>
      </p:sp>
      <p:sp>
        <p:nvSpPr>
          <p:cNvPr id="19" name="Line 15"/>
          <p:cNvSpPr>
            <a:spLocks noChangeShapeType="1"/>
          </p:cNvSpPr>
          <p:nvPr/>
        </p:nvSpPr>
        <p:spPr bwMode="auto">
          <a:xfrm>
            <a:off x="2351727" y="5780170"/>
            <a:ext cx="1591619" cy="363456"/>
          </a:xfrm>
          <a:prstGeom prst="line">
            <a:avLst/>
          </a:prstGeom>
          <a:noFill/>
          <a:ln w="38100">
            <a:solidFill>
              <a:srgbClr val="C00000"/>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1350"/>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63</a:t>
            </a:fld>
            <a:endParaRPr lang="en-US" altLang="en-US"/>
          </a:p>
        </p:txBody>
      </p:sp>
    </p:spTree>
    <p:extLst>
      <p:ext uri="{BB962C8B-B14F-4D97-AF65-F5344CB8AC3E}">
        <p14:creationId xmlns:p14="http://schemas.microsoft.com/office/powerpoint/2010/main" val="8855533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8158190" cy="3609702"/>
          </a:xfrm>
        </p:spPr>
        <p:txBody>
          <a:bodyPr>
            <a:normAutofit/>
          </a:bodyPr>
          <a:lstStyle/>
          <a:p>
            <a:r>
              <a:rPr lang="en-US" b="1" dirty="0">
                <a:solidFill>
                  <a:schemeClr val="tx2"/>
                </a:solidFill>
              </a:rPr>
              <a:t>4. Bearing and </a:t>
            </a:r>
            <a:r>
              <a:rPr lang="en-US" b="1" dirty="0" err="1">
                <a:solidFill>
                  <a:schemeClr val="tx2"/>
                </a:solidFill>
              </a:rPr>
              <a:t>Tearout</a:t>
            </a:r>
            <a:r>
              <a:rPr lang="en-US" b="1" dirty="0">
                <a:solidFill>
                  <a:schemeClr val="tx2"/>
                </a:solidFill>
              </a:rPr>
              <a:t> at Bolt Holes (J3.10)</a:t>
            </a:r>
          </a:p>
          <a:p>
            <a:r>
              <a:rPr lang="en-US" dirty="0"/>
              <a:t>When the clear distance, </a:t>
            </a:r>
            <a:r>
              <a:rPr lang="en-US" dirty="0">
                <a:latin typeface="Script MT Bold" panose="03040602040607080904" pitchFamily="66" charset="0"/>
              </a:rPr>
              <a:t>l</a:t>
            </a:r>
            <a:r>
              <a:rPr lang="en-US" baseline="-25000" dirty="0"/>
              <a:t>c </a:t>
            </a:r>
            <a:r>
              <a:rPr lang="en-US" dirty="0"/>
              <a:t>,  is large enough (greater than 2d), </a:t>
            </a:r>
            <a:r>
              <a:rPr lang="en-US" b="1" i="1" dirty="0">
                <a:solidFill>
                  <a:schemeClr val="tx2"/>
                </a:solidFill>
              </a:rPr>
              <a:t>bearing</a:t>
            </a:r>
            <a:r>
              <a:rPr lang="en-US" dirty="0"/>
              <a:t> around the bolt holes may occur</a:t>
            </a:r>
          </a:p>
        </p:txBody>
      </p:sp>
      <p:grpSp>
        <p:nvGrpSpPr>
          <p:cNvPr id="3" name="Group 2"/>
          <p:cNvGrpSpPr/>
          <p:nvPr/>
        </p:nvGrpSpPr>
        <p:grpSpPr>
          <a:xfrm>
            <a:off x="350574" y="3351943"/>
            <a:ext cx="5986076" cy="2423188"/>
            <a:chOff x="2155371" y="5140233"/>
            <a:chExt cx="2447109" cy="990600"/>
          </a:xfrm>
        </p:grpSpPr>
        <p:grpSp>
          <p:nvGrpSpPr>
            <p:cNvPr id="25" name="Group 32"/>
            <p:cNvGrpSpPr>
              <a:grpSpLocks/>
            </p:cNvGrpSpPr>
            <p:nvPr/>
          </p:nvGrpSpPr>
          <p:grpSpPr bwMode="auto">
            <a:xfrm>
              <a:off x="2155371" y="5140233"/>
              <a:ext cx="2447109" cy="990600"/>
              <a:chOff x="1584" y="1344"/>
              <a:chExt cx="2832" cy="624"/>
            </a:xfrm>
          </p:grpSpPr>
          <p:sp>
            <p:nvSpPr>
              <p:cNvPr id="26"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7"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28" name="Group 39"/>
            <p:cNvGrpSpPr>
              <a:grpSpLocks/>
            </p:cNvGrpSpPr>
            <p:nvPr/>
          </p:nvGrpSpPr>
          <p:grpSpPr bwMode="auto">
            <a:xfrm>
              <a:off x="2536371" y="5445033"/>
              <a:ext cx="1295400" cy="228600"/>
              <a:chOff x="1824" y="1488"/>
              <a:chExt cx="816" cy="144"/>
            </a:xfrm>
          </p:grpSpPr>
          <p:sp>
            <p:nvSpPr>
              <p:cNvPr id="29"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0"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1"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sp>
        <p:nvSpPr>
          <p:cNvPr id="43" name="AutoShape 34"/>
          <p:cNvSpPr>
            <a:spLocks noChangeArrowheads="1"/>
          </p:cNvSpPr>
          <p:nvPr/>
        </p:nvSpPr>
        <p:spPr bwMode="auto">
          <a:xfrm>
            <a:off x="6754172" y="4284840"/>
            <a:ext cx="1739752" cy="434938"/>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nvGrpSpPr>
          <p:cNvPr id="6" name="Group 5"/>
          <p:cNvGrpSpPr/>
          <p:nvPr/>
        </p:nvGrpSpPr>
        <p:grpSpPr>
          <a:xfrm>
            <a:off x="1016969" y="4005694"/>
            <a:ext cx="901224" cy="1008417"/>
            <a:chOff x="1016969" y="4005694"/>
            <a:chExt cx="901224" cy="1008417"/>
          </a:xfrm>
        </p:grpSpPr>
        <p:sp>
          <p:nvSpPr>
            <p:cNvPr id="5" name="Arc 4"/>
            <p:cNvSpPr/>
            <p:nvPr/>
          </p:nvSpPr>
          <p:spPr>
            <a:xfrm rot="14340906">
              <a:off x="1070723" y="4166642"/>
              <a:ext cx="1008417" cy="686522"/>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44" name="Arc 43"/>
            <p:cNvSpPr/>
            <p:nvPr/>
          </p:nvSpPr>
          <p:spPr>
            <a:xfrm rot="14340906">
              <a:off x="975829" y="4178354"/>
              <a:ext cx="870962" cy="59294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45" name="Arc 44"/>
            <p:cNvSpPr/>
            <p:nvPr/>
          </p:nvSpPr>
          <p:spPr>
            <a:xfrm rot="14340906">
              <a:off x="877960" y="4178354"/>
              <a:ext cx="870962" cy="59294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46" name="Group 45"/>
          <p:cNvGrpSpPr/>
          <p:nvPr/>
        </p:nvGrpSpPr>
        <p:grpSpPr>
          <a:xfrm>
            <a:off x="2331561" y="4005694"/>
            <a:ext cx="901224" cy="1008417"/>
            <a:chOff x="1016969" y="4005694"/>
            <a:chExt cx="901224" cy="1008417"/>
          </a:xfrm>
        </p:grpSpPr>
        <p:sp>
          <p:nvSpPr>
            <p:cNvPr id="47" name="Arc 46"/>
            <p:cNvSpPr/>
            <p:nvPr/>
          </p:nvSpPr>
          <p:spPr>
            <a:xfrm rot="14340906">
              <a:off x="1070723" y="4166642"/>
              <a:ext cx="1008417" cy="686522"/>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48" name="Arc 47"/>
            <p:cNvSpPr/>
            <p:nvPr/>
          </p:nvSpPr>
          <p:spPr>
            <a:xfrm rot="14340906">
              <a:off x="975829" y="4178354"/>
              <a:ext cx="870962" cy="59294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49" name="Arc 48"/>
            <p:cNvSpPr/>
            <p:nvPr/>
          </p:nvSpPr>
          <p:spPr>
            <a:xfrm rot="14340906">
              <a:off x="877960" y="4178354"/>
              <a:ext cx="870962" cy="59294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50" name="Group 49"/>
          <p:cNvGrpSpPr/>
          <p:nvPr/>
        </p:nvGrpSpPr>
        <p:grpSpPr>
          <a:xfrm>
            <a:off x="3606562" y="4005694"/>
            <a:ext cx="901224" cy="1008417"/>
            <a:chOff x="1016969" y="4005694"/>
            <a:chExt cx="901224" cy="1008417"/>
          </a:xfrm>
        </p:grpSpPr>
        <p:sp>
          <p:nvSpPr>
            <p:cNvPr id="51" name="Arc 50"/>
            <p:cNvSpPr/>
            <p:nvPr/>
          </p:nvSpPr>
          <p:spPr>
            <a:xfrm rot="14340906">
              <a:off x="1070723" y="4166642"/>
              <a:ext cx="1008417" cy="686522"/>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2" name="Arc 51"/>
            <p:cNvSpPr/>
            <p:nvPr/>
          </p:nvSpPr>
          <p:spPr>
            <a:xfrm rot="14340906">
              <a:off x="975829" y="4178354"/>
              <a:ext cx="870962" cy="59294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53" name="Arc 52"/>
            <p:cNvSpPr/>
            <p:nvPr/>
          </p:nvSpPr>
          <p:spPr>
            <a:xfrm rot="14340906">
              <a:off x="877960" y="4178354"/>
              <a:ext cx="870962" cy="59294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cxnSp>
        <p:nvCxnSpPr>
          <p:cNvPr id="8" name="Straight Connector 7"/>
          <p:cNvCxnSpPr>
            <a:stCxn id="31" idx="6"/>
          </p:cNvCxnSpPr>
          <p:nvPr/>
        </p:nvCxnSpPr>
        <p:spPr>
          <a:xfrm flipH="1">
            <a:off x="1791799" y="4377138"/>
            <a:ext cx="49968" cy="2054142"/>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flipH="1">
            <a:off x="2537396" y="4377138"/>
            <a:ext cx="49968" cy="2054142"/>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Arrow Connector 9"/>
          <p:cNvCxnSpPr/>
          <p:nvPr/>
        </p:nvCxnSpPr>
        <p:spPr>
          <a:xfrm>
            <a:off x="1830022" y="6105088"/>
            <a:ext cx="716283"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55" name="Text Box 43"/>
          <p:cNvSpPr txBox="1">
            <a:spLocks noChangeArrowheads="1"/>
          </p:cNvSpPr>
          <p:nvPr/>
        </p:nvSpPr>
        <p:spPr bwMode="auto">
          <a:xfrm>
            <a:off x="1998545" y="6264531"/>
            <a:ext cx="1524000" cy="553998"/>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000" dirty="0">
                <a:latin typeface="Script MT Bold" panose="03040602040607080904" pitchFamily="66" charset="0"/>
              </a:rPr>
              <a:t>l</a:t>
            </a:r>
            <a:r>
              <a:rPr lang="en-US" altLang="en-US" sz="3000" baseline="-25000" dirty="0"/>
              <a:t>c</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64</a:t>
            </a:fld>
            <a:endParaRPr lang="en-US" altLang="en-US"/>
          </a:p>
        </p:txBody>
      </p:sp>
      <p:cxnSp>
        <p:nvCxnSpPr>
          <p:cNvPr id="32" name="Straight Connector 31"/>
          <p:cNvCxnSpPr/>
          <p:nvPr/>
        </p:nvCxnSpPr>
        <p:spPr>
          <a:xfrm flipH="1">
            <a:off x="3878240" y="4377138"/>
            <a:ext cx="49968" cy="2054142"/>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H="1">
            <a:off x="4358085" y="4377138"/>
            <a:ext cx="49968" cy="2054142"/>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Arrow Connector 33"/>
          <p:cNvCxnSpPr/>
          <p:nvPr/>
        </p:nvCxnSpPr>
        <p:spPr>
          <a:xfrm>
            <a:off x="3871056" y="6105088"/>
            <a:ext cx="501317"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35" name="Text Box 43"/>
          <p:cNvSpPr txBox="1">
            <a:spLocks noChangeArrowheads="1"/>
          </p:cNvSpPr>
          <p:nvPr/>
        </p:nvSpPr>
        <p:spPr bwMode="auto">
          <a:xfrm>
            <a:off x="3913772" y="6264531"/>
            <a:ext cx="4073624"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en-US" sz="2400" dirty="0"/>
              <a:t>d = diameter of bolt</a:t>
            </a:r>
            <a:endParaRPr lang="en-US" altLang="en-US" sz="2400" baseline="-25000" dirty="0"/>
          </a:p>
        </p:txBody>
      </p:sp>
      <p:sp>
        <p:nvSpPr>
          <p:cNvPr id="36" name="Oval 35"/>
          <p:cNvSpPr/>
          <p:nvPr/>
        </p:nvSpPr>
        <p:spPr>
          <a:xfrm>
            <a:off x="3944888" y="4154716"/>
            <a:ext cx="457200" cy="457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2638075" y="4154716"/>
            <a:ext cx="457200" cy="457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1326634" y="4143830"/>
            <a:ext cx="457200" cy="457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673439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2677883"/>
            <a:ext cx="8991600" cy="2724150"/>
          </a:xfrm>
          <a:prstGeom prst="rect">
            <a:avLst/>
          </a:prstGeom>
        </p:spPr>
      </p:pic>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8158190" cy="3609702"/>
          </a:xfrm>
        </p:spPr>
        <p:txBody>
          <a:bodyPr>
            <a:normAutofit/>
          </a:bodyPr>
          <a:lstStyle/>
          <a:p>
            <a:r>
              <a:rPr lang="en-US" b="1" dirty="0">
                <a:solidFill>
                  <a:schemeClr val="tx2"/>
                </a:solidFill>
              </a:rPr>
              <a:t>4. Bearing and </a:t>
            </a:r>
            <a:r>
              <a:rPr lang="en-US" b="1" dirty="0" err="1">
                <a:solidFill>
                  <a:schemeClr val="tx2"/>
                </a:solidFill>
              </a:rPr>
              <a:t>Tearout</a:t>
            </a:r>
            <a:r>
              <a:rPr lang="en-US" b="1" dirty="0">
                <a:solidFill>
                  <a:schemeClr val="tx2"/>
                </a:solidFill>
              </a:rPr>
              <a:t> at Bolt Holes (J3.10)</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9850" y="2454729"/>
            <a:ext cx="4076700" cy="381000"/>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20950" b="60581"/>
          <a:stretch/>
        </p:blipFill>
        <p:spPr>
          <a:xfrm>
            <a:off x="1219200" y="5731326"/>
            <a:ext cx="8848725" cy="320170"/>
          </a:xfrm>
          <a:prstGeom prst="rect">
            <a:avLst/>
          </a:prstGeom>
        </p:spPr>
      </p:pic>
      <p:pic>
        <p:nvPicPr>
          <p:cNvPr id="37" name="Picture 36"/>
          <p:cNvPicPr>
            <a:picLocks noChangeAspect="1"/>
          </p:cNvPicPr>
          <p:nvPr/>
        </p:nvPicPr>
        <p:blipFill rotWithShape="1">
          <a:blip r:embed="rId5">
            <a:extLst>
              <a:ext uri="{28A0092B-C50C-407E-A947-70E740481C1C}">
                <a14:useLocalDpi xmlns:a14="http://schemas.microsoft.com/office/drawing/2010/main" val="0"/>
              </a:ext>
            </a:extLst>
          </a:blip>
          <a:srcRect t="78475" b="-2965"/>
          <a:stretch/>
        </p:blipFill>
        <p:spPr>
          <a:xfrm>
            <a:off x="1219200" y="6138182"/>
            <a:ext cx="8848725" cy="424542"/>
          </a:xfrm>
          <a:prstGeom prst="rect">
            <a:avLst/>
          </a:prstGeom>
        </p:spPr>
      </p:pic>
      <p:sp>
        <p:nvSpPr>
          <p:cNvPr id="3" name="Slide Number Placeholder 2"/>
          <p:cNvSpPr>
            <a:spLocks noGrp="1"/>
          </p:cNvSpPr>
          <p:nvPr>
            <p:ph type="sldNum" sz="quarter" idx="12"/>
          </p:nvPr>
        </p:nvSpPr>
        <p:spPr/>
        <p:txBody>
          <a:bodyPr/>
          <a:lstStyle/>
          <a:p>
            <a:fld id="{9DBAC5ED-916B-4A4B-9960-52DDD2B57D0D}" type="slidenum">
              <a:rPr lang="en-US" altLang="en-US" smtClean="0"/>
              <a:pPr/>
              <a:t>65</a:t>
            </a:fld>
            <a:endParaRPr lang="en-US" altLang="en-US"/>
          </a:p>
        </p:txBody>
      </p:sp>
    </p:spTree>
    <p:extLst>
      <p:ext uri="{BB962C8B-B14F-4D97-AF65-F5344CB8AC3E}">
        <p14:creationId xmlns:p14="http://schemas.microsoft.com/office/powerpoint/2010/main" val="30486139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8158190" cy="3609702"/>
          </a:xfrm>
        </p:spPr>
        <p:txBody>
          <a:bodyPr>
            <a:normAutofit/>
          </a:bodyPr>
          <a:lstStyle/>
          <a:p>
            <a:r>
              <a:rPr lang="en-US" b="1" dirty="0">
                <a:solidFill>
                  <a:schemeClr val="tx2"/>
                </a:solidFill>
              </a:rPr>
              <a:t>4. Bearing and </a:t>
            </a:r>
            <a:r>
              <a:rPr lang="en-US" b="1" dirty="0" err="1">
                <a:solidFill>
                  <a:schemeClr val="tx2"/>
                </a:solidFill>
              </a:rPr>
              <a:t>Tearout</a:t>
            </a:r>
            <a:r>
              <a:rPr lang="en-US" b="1" dirty="0">
                <a:solidFill>
                  <a:schemeClr val="tx2"/>
                </a:solidFill>
              </a:rPr>
              <a:t> at Bolt Holes (J3.10)</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66</a:t>
            </a:fld>
            <a:endParaRPr lang="en-US" altLang="en-US"/>
          </a:p>
        </p:txBody>
      </p:sp>
      <p:sp>
        <p:nvSpPr>
          <p:cNvPr id="5" name="Rectangle 4"/>
          <p:cNvSpPr/>
          <p:nvPr/>
        </p:nvSpPr>
        <p:spPr>
          <a:xfrm>
            <a:off x="768096" y="2421981"/>
            <a:ext cx="7640798" cy="2677656"/>
          </a:xfrm>
          <a:prstGeom prst="rect">
            <a:avLst/>
          </a:prstGeom>
        </p:spPr>
        <p:txBody>
          <a:bodyPr wrap="square">
            <a:spAutoFit/>
          </a:bodyPr>
          <a:lstStyle/>
          <a:p>
            <a:pPr marL="342900" indent="-342900">
              <a:buFont typeface="Arial" panose="020B0604020202020204" pitchFamily="34" charset="0"/>
              <a:buChar char="•"/>
            </a:pPr>
            <a:r>
              <a:rPr lang="en-US" sz="2400" dirty="0">
                <a:solidFill>
                  <a:srgbClr val="292B2C"/>
                </a:solidFill>
              </a:rPr>
              <a:t>When deformation is a design consideration, the design strength is limited to the force at which the hole edge has deformed by a maximum of ¼ in. </a:t>
            </a:r>
          </a:p>
          <a:p>
            <a:pPr marL="342900" indent="-342900">
              <a:buFont typeface="Arial" panose="020B0604020202020204" pitchFamily="34" charset="0"/>
              <a:buChar char="•"/>
            </a:pPr>
            <a:endParaRPr lang="en-US" sz="2400" dirty="0">
              <a:solidFill>
                <a:srgbClr val="292B2C"/>
              </a:solidFill>
            </a:endParaRPr>
          </a:p>
          <a:p>
            <a:pPr marL="342900" indent="-342900">
              <a:buFont typeface="Arial" panose="020B0604020202020204" pitchFamily="34" charset="0"/>
              <a:buChar char="•"/>
            </a:pPr>
            <a:r>
              <a:rPr lang="en-US" sz="2400" dirty="0">
                <a:solidFill>
                  <a:srgbClr val="292B2C"/>
                </a:solidFill>
              </a:rPr>
              <a:t>When deformation is not a design consideration, larger hole </a:t>
            </a:r>
            <a:r>
              <a:rPr lang="en-US" sz="2400" dirty="0" err="1">
                <a:solidFill>
                  <a:srgbClr val="292B2C"/>
                </a:solidFill>
              </a:rPr>
              <a:t>ovalization</a:t>
            </a:r>
            <a:r>
              <a:rPr lang="en-US" sz="2400" dirty="0">
                <a:solidFill>
                  <a:srgbClr val="292B2C"/>
                </a:solidFill>
              </a:rPr>
              <a:t> is permitted as the material attains its maximum bearing strength.</a:t>
            </a:r>
            <a:endParaRPr lang="en-US" sz="2400" dirty="0"/>
          </a:p>
        </p:txBody>
      </p:sp>
    </p:spTree>
    <p:extLst>
      <p:ext uri="{BB962C8B-B14F-4D97-AF65-F5344CB8AC3E}">
        <p14:creationId xmlns:p14="http://schemas.microsoft.com/office/powerpoint/2010/main" val="18709211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8158190" cy="3609702"/>
          </a:xfrm>
        </p:spPr>
        <p:txBody>
          <a:bodyPr>
            <a:normAutofit/>
          </a:bodyPr>
          <a:lstStyle/>
          <a:p>
            <a:r>
              <a:rPr lang="en-US" b="1" dirty="0">
                <a:solidFill>
                  <a:schemeClr val="tx2"/>
                </a:solidFill>
              </a:rPr>
              <a:t>4. Bearing and </a:t>
            </a:r>
            <a:r>
              <a:rPr lang="en-US" b="1" dirty="0" err="1">
                <a:solidFill>
                  <a:schemeClr val="tx2"/>
                </a:solidFill>
              </a:rPr>
              <a:t>Tearout</a:t>
            </a:r>
            <a:r>
              <a:rPr lang="en-US" b="1" dirty="0">
                <a:solidFill>
                  <a:schemeClr val="tx2"/>
                </a:solidFill>
              </a:rPr>
              <a:t> at Bolt Holes (J3.10)</a:t>
            </a:r>
          </a:p>
          <a:p>
            <a:r>
              <a:rPr lang="en-US" dirty="0"/>
              <a:t>When the clear or edge distance is small enough (less than 2d), </a:t>
            </a:r>
            <a:r>
              <a:rPr lang="en-US" b="1" i="1" dirty="0" err="1">
                <a:solidFill>
                  <a:schemeClr val="tx2"/>
                </a:solidFill>
              </a:rPr>
              <a:t>tearout</a:t>
            </a:r>
            <a:r>
              <a:rPr lang="en-US" dirty="0"/>
              <a:t> between the bolt holes or edge of material may occur</a:t>
            </a:r>
          </a:p>
        </p:txBody>
      </p:sp>
      <p:grpSp>
        <p:nvGrpSpPr>
          <p:cNvPr id="3" name="Group 2"/>
          <p:cNvGrpSpPr/>
          <p:nvPr/>
        </p:nvGrpSpPr>
        <p:grpSpPr>
          <a:xfrm>
            <a:off x="350574" y="3351943"/>
            <a:ext cx="5986076" cy="2423188"/>
            <a:chOff x="2155371" y="5140233"/>
            <a:chExt cx="2447109" cy="990600"/>
          </a:xfrm>
        </p:grpSpPr>
        <p:grpSp>
          <p:nvGrpSpPr>
            <p:cNvPr id="25" name="Group 32"/>
            <p:cNvGrpSpPr>
              <a:grpSpLocks/>
            </p:cNvGrpSpPr>
            <p:nvPr/>
          </p:nvGrpSpPr>
          <p:grpSpPr bwMode="auto">
            <a:xfrm>
              <a:off x="2155371" y="5140233"/>
              <a:ext cx="2447109" cy="990600"/>
              <a:chOff x="1584" y="1344"/>
              <a:chExt cx="2832" cy="624"/>
            </a:xfrm>
          </p:grpSpPr>
          <p:sp>
            <p:nvSpPr>
              <p:cNvPr id="26"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27"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28" name="Group 39"/>
            <p:cNvGrpSpPr>
              <a:grpSpLocks/>
            </p:cNvGrpSpPr>
            <p:nvPr/>
          </p:nvGrpSpPr>
          <p:grpSpPr bwMode="auto">
            <a:xfrm>
              <a:off x="2428424" y="5445033"/>
              <a:ext cx="1195389" cy="228600"/>
              <a:chOff x="1756" y="1488"/>
              <a:chExt cx="753" cy="144"/>
            </a:xfrm>
          </p:grpSpPr>
          <p:sp>
            <p:nvSpPr>
              <p:cNvPr id="29" name="Oval 36"/>
              <p:cNvSpPr>
                <a:spLocks noChangeArrowheads="1"/>
              </p:cNvSpPr>
              <p:nvPr/>
            </p:nvSpPr>
            <p:spPr bwMode="auto">
              <a:xfrm>
                <a:off x="2365"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0" name="Oval 37"/>
              <p:cNvSpPr>
                <a:spLocks noChangeArrowheads="1"/>
              </p:cNvSpPr>
              <p:nvPr/>
            </p:nvSpPr>
            <p:spPr bwMode="auto">
              <a:xfrm>
                <a:off x="20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1" name="Oval 38"/>
              <p:cNvSpPr>
                <a:spLocks noChangeArrowheads="1"/>
              </p:cNvSpPr>
              <p:nvPr/>
            </p:nvSpPr>
            <p:spPr bwMode="auto">
              <a:xfrm>
                <a:off x="175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sp>
        <p:nvSpPr>
          <p:cNvPr id="43" name="AutoShape 34"/>
          <p:cNvSpPr>
            <a:spLocks noChangeArrowheads="1"/>
          </p:cNvSpPr>
          <p:nvPr/>
        </p:nvSpPr>
        <p:spPr bwMode="auto">
          <a:xfrm>
            <a:off x="6754172" y="4284840"/>
            <a:ext cx="1739752" cy="434938"/>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cxnSp>
        <p:nvCxnSpPr>
          <p:cNvPr id="8" name="Straight Connector 7"/>
          <p:cNvCxnSpPr/>
          <p:nvPr/>
        </p:nvCxnSpPr>
        <p:spPr>
          <a:xfrm flipH="1">
            <a:off x="1532719" y="4377138"/>
            <a:ext cx="49968" cy="2054142"/>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flipH="1">
            <a:off x="2141156" y="4377138"/>
            <a:ext cx="49968" cy="2054142"/>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Arrow Connector 9"/>
          <p:cNvCxnSpPr/>
          <p:nvPr/>
        </p:nvCxnSpPr>
        <p:spPr>
          <a:xfrm>
            <a:off x="1555702" y="6105088"/>
            <a:ext cx="554974"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55" name="Text Box 43"/>
          <p:cNvSpPr txBox="1">
            <a:spLocks noChangeArrowheads="1"/>
          </p:cNvSpPr>
          <p:nvPr/>
        </p:nvSpPr>
        <p:spPr bwMode="auto">
          <a:xfrm>
            <a:off x="1648025" y="6264531"/>
            <a:ext cx="1524000" cy="553998"/>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3000" dirty="0">
                <a:latin typeface="Script MT Bold" panose="03040602040607080904" pitchFamily="66" charset="0"/>
              </a:rPr>
              <a:t>l</a:t>
            </a:r>
            <a:r>
              <a:rPr lang="en-US" altLang="en-US" sz="3000" baseline="-25000" dirty="0"/>
              <a:t>c</a:t>
            </a:r>
          </a:p>
        </p:txBody>
      </p:sp>
      <p:sp>
        <p:nvSpPr>
          <p:cNvPr id="7" name="Rectangle 6"/>
          <p:cNvSpPr/>
          <p:nvPr/>
        </p:nvSpPr>
        <p:spPr>
          <a:xfrm>
            <a:off x="350575" y="4093964"/>
            <a:ext cx="3286035" cy="578012"/>
          </a:xfrm>
          <a:custGeom>
            <a:avLst/>
            <a:gdLst>
              <a:gd name="connsiteX0" fmla="*/ 0 w 662944"/>
              <a:gd name="connsiteY0" fmla="*/ 0 h 559197"/>
              <a:gd name="connsiteX1" fmla="*/ 662944 w 662944"/>
              <a:gd name="connsiteY1" fmla="*/ 0 h 559197"/>
              <a:gd name="connsiteX2" fmla="*/ 662944 w 662944"/>
              <a:gd name="connsiteY2" fmla="*/ 559197 h 559197"/>
              <a:gd name="connsiteX3" fmla="*/ 0 w 662944"/>
              <a:gd name="connsiteY3" fmla="*/ 559197 h 559197"/>
              <a:gd name="connsiteX4" fmla="*/ 0 w 662944"/>
              <a:gd name="connsiteY4" fmla="*/ 0 h 559197"/>
              <a:gd name="connsiteX0" fmla="*/ 0 w 891544"/>
              <a:gd name="connsiteY0" fmla="*/ 0 h 559197"/>
              <a:gd name="connsiteX1" fmla="*/ 891544 w 891544"/>
              <a:gd name="connsiteY1" fmla="*/ 15240 h 559197"/>
              <a:gd name="connsiteX2" fmla="*/ 662944 w 891544"/>
              <a:gd name="connsiteY2" fmla="*/ 559197 h 559197"/>
              <a:gd name="connsiteX3" fmla="*/ 0 w 891544"/>
              <a:gd name="connsiteY3" fmla="*/ 559197 h 559197"/>
              <a:gd name="connsiteX4" fmla="*/ 0 w 891544"/>
              <a:gd name="connsiteY4" fmla="*/ 0 h 559197"/>
              <a:gd name="connsiteX0" fmla="*/ 0 w 891544"/>
              <a:gd name="connsiteY0" fmla="*/ 0 h 559197"/>
              <a:gd name="connsiteX1" fmla="*/ 891544 w 891544"/>
              <a:gd name="connsiteY1" fmla="*/ 15240 h 559197"/>
              <a:gd name="connsiteX2" fmla="*/ 662944 w 891544"/>
              <a:gd name="connsiteY2" fmla="*/ 559197 h 559197"/>
              <a:gd name="connsiteX3" fmla="*/ 0 w 891544"/>
              <a:gd name="connsiteY3" fmla="*/ 559197 h 559197"/>
              <a:gd name="connsiteX4" fmla="*/ 0 w 891544"/>
              <a:gd name="connsiteY4" fmla="*/ 0 h 559197"/>
              <a:gd name="connsiteX0" fmla="*/ 0 w 917261"/>
              <a:gd name="connsiteY0" fmla="*/ 0 h 559197"/>
              <a:gd name="connsiteX1" fmla="*/ 891544 w 917261"/>
              <a:gd name="connsiteY1" fmla="*/ 15240 h 559197"/>
              <a:gd name="connsiteX2" fmla="*/ 640026 w 917261"/>
              <a:gd name="connsiteY2" fmla="*/ 276341 h 559197"/>
              <a:gd name="connsiteX3" fmla="*/ 662944 w 917261"/>
              <a:gd name="connsiteY3" fmla="*/ 559197 h 559197"/>
              <a:gd name="connsiteX4" fmla="*/ 0 w 917261"/>
              <a:gd name="connsiteY4" fmla="*/ 559197 h 559197"/>
              <a:gd name="connsiteX5" fmla="*/ 0 w 917261"/>
              <a:gd name="connsiteY5" fmla="*/ 0 h 559197"/>
              <a:gd name="connsiteX0" fmla="*/ 0 w 917261"/>
              <a:gd name="connsiteY0" fmla="*/ 0 h 574437"/>
              <a:gd name="connsiteX1" fmla="*/ 891544 w 917261"/>
              <a:gd name="connsiteY1" fmla="*/ 15240 h 574437"/>
              <a:gd name="connsiteX2" fmla="*/ 640026 w 917261"/>
              <a:gd name="connsiteY2" fmla="*/ 276341 h 574437"/>
              <a:gd name="connsiteX3" fmla="*/ 876304 w 917261"/>
              <a:gd name="connsiteY3" fmla="*/ 574437 h 574437"/>
              <a:gd name="connsiteX4" fmla="*/ 0 w 917261"/>
              <a:gd name="connsiteY4" fmla="*/ 559197 h 574437"/>
              <a:gd name="connsiteX5" fmla="*/ 0 w 917261"/>
              <a:gd name="connsiteY5" fmla="*/ 0 h 574437"/>
              <a:gd name="connsiteX0" fmla="*/ 0 w 920151"/>
              <a:gd name="connsiteY0" fmla="*/ 0 h 574437"/>
              <a:gd name="connsiteX1" fmla="*/ 891544 w 920151"/>
              <a:gd name="connsiteY1" fmla="*/ 15240 h 574437"/>
              <a:gd name="connsiteX2" fmla="*/ 682429 w 920151"/>
              <a:gd name="connsiteY2" fmla="*/ 276341 h 574437"/>
              <a:gd name="connsiteX3" fmla="*/ 876304 w 920151"/>
              <a:gd name="connsiteY3" fmla="*/ 574437 h 574437"/>
              <a:gd name="connsiteX4" fmla="*/ 0 w 920151"/>
              <a:gd name="connsiteY4" fmla="*/ 559197 h 574437"/>
              <a:gd name="connsiteX5" fmla="*/ 0 w 920151"/>
              <a:gd name="connsiteY5" fmla="*/ 0 h 574437"/>
              <a:gd name="connsiteX0" fmla="*/ 0 w 914544"/>
              <a:gd name="connsiteY0" fmla="*/ 0 h 574437"/>
              <a:gd name="connsiteX1" fmla="*/ 891544 w 914544"/>
              <a:gd name="connsiteY1" fmla="*/ 15240 h 574437"/>
              <a:gd name="connsiteX2" fmla="*/ 590557 w 914544"/>
              <a:gd name="connsiteY2" fmla="*/ 276341 h 574437"/>
              <a:gd name="connsiteX3" fmla="*/ 876304 w 914544"/>
              <a:gd name="connsiteY3" fmla="*/ 574437 h 574437"/>
              <a:gd name="connsiteX4" fmla="*/ 0 w 914544"/>
              <a:gd name="connsiteY4" fmla="*/ 559197 h 574437"/>
              <a:gd name="connsiteX5" fmla="*/ 0 w 914544"/>
              <a:gd name="connsiteY5" fmla="*/ 0 h 574437"/>
              <a:gd name="connsiteX0" fmla="*/ 0 w 923473"/>
              <a:gd name="connsiteY0" fmla="*/ 0 h 574437"/>
              <a:gd name="connsiteX1" fmla="*/ 891544 w 923473"/>
              <a:gd name="connsiteY1" fmla="*/ 15240 h 574437"/>
              <a:gd name="connsiteX2" fmla="*/ 590557 w 923473"/>
              <a:gd name="connsiteY2" fmla="*/ 276341 h 574437"/>
              <a:gd name="connsiteX3" fmla="*/ 876304 w 923473"/>
              <a:gd name="connsiteY3" fmla="*/ 574437 h 574437"/>
              <a:gd name="connsiteX4" fmla="*/ 0 w 923473"/>
              <a:gd name="connsiteY4" fmla="*/ 559197 h 574437"/>
              <a:gd name="connsiteX5" fmla="*/ 0 w 923473"/>
              <a:gd name="connsiteY5" fmla="*/ 0 h 574437"/>
              <a:gd name="connsiteX0" fmla="*/ 0 w 935594"/>
              <a:gd name="connsiteY0" fmla="*/ 0 h 574437"/>
              <a:gd name="connsiteX1" fmla="*/ 891544 w 935594"/>
              <a:gd name="connsiteY1" fmla="*/ 15240 h 574437"/>
              <a:gd name="connsiteX2" fmla="*/ 689497 w 935594"/>
              <a:gd name="connsiteY2" fmla="*/ 248534 h 574437"/>
              <a:gd name="connsiteX3" fmla="*/ 876304 w 935594"/>
              <a:gd name="connsiteY3" fmla="*/ 574437 h 574437"/>
              <a:gd name="connsiteX4" fmla="*/ 0 w 935594"/>
              <a:gd name="connsiteY4" fmla="*/ 559197 h 574437"/>
              <a:gd name="connsiteX5" fmla="*/ 0 w 935594"/>
              <a:gd name="connsiteY5" fmla="*/ 0 h 574437"/>
              <a:gd name="connsiteX0" fmla="*/ 0 w 935594"/>
              <a:gd name="connsiteY0" fmla="*/ 0 h 574437"/>
              <a:gd name="connsiteX1" fmla="*/ 891544 w 935594"/>
              <a:gd name="connsiteY1" fmla="*/ 15240 h 574437"/>
              <a:gd name="connsiteX2" fmla="*/ 689497 w 935594"/>
              <a:gd name="connsiteY2" fmla="*/ 248534 h 574437"/>
              <a:gd name="connsiteX3" fmla="*/ 876304 w 935594"/>
              <a:gd name="connsiteY3" fmla="*/ 574437 h 574437"/>
              <a:gd name="connsiteX4" fmla="*/ 0 w 935594"/>
              <a:gd name="connsiteY4" fmla="*/ 559197 h 574437"/>
              <a:gd name="connsiteX5" fmla="*/ 0 w 935594"/>
              <a:gd name="connsiteY5" fmla="*/ 0 h 574437"/>
              <a:gd name="connsiteX0" fmla="*/ 0 w 924787"/>
              <a:gd name="connsiteY0" fmla="*/ 0 h 574437"/>
              <a:gd name="connsiteX1" fmla="*/ 891544 w 924787"/>
              <a:gd name="connsiteY1" fmla="*/ 15240 h 574437"/>
              <a:gd name="connsiteX2" fmla="*/ 689497 w 924787"/>
              <a:gd name="connsiteY2" fmla="*/ 248534 h 574437"/>
              <a:gd name="connsiteX3" fmla="*/ 876304 w 924787"/>
              <a:gd name="connsiteY3" fmla="*/ 574437 h 574437"/>
              <a:gd name="connsiteX4" fmla="*/ 0 w 924787"/>
              <a:gd name="connsiteY4" fmla="*/ 559197 h 574437"/>
              <a:gd name="connsiteX5" fmla="*/ 0 w 924787"/>
              <a:gd name="connsiteY5" fmla="*/ 0 h 574437"/>
              <a:gd name="connsiteX0" fmla="*/ 0 w 920696"/>
              <a:gd name="connsiteY0" fmla="*/ 0 h 574437"/>
              <a:gd name="connsiteX1" fmla="*/ 891544 w 920696"/>
              <a:gd name="connsiteY1" fmla="*/ 15240 h 574437"/>
              <a:gd name="connsiteX2" fmla="*/ 689497 w 920696"/>
              <a:gd name="connsiteY2" fmla="*/ 248534 h 574437"/>
              <a:gd name="connsiteX3" fmla="*/ 876304 w 920696"/>
              <a:gd name="connsiteY3" fmla="*/ 574437 h 574437"/>
              <a:gd name="connsiteX4" fmla="*/ 0 w 920696"/>
              <a:gd name="connsiteY4" fmla="*/ 559197 h 574437"/>
              <a:gd name="connsiteX5" fmla="*/ 0 w 920696"/>
              <a:gd name="connsiteY5" fmla="*/ 0 h 574437"/>
              <a:gd name="connsiteX0" fmla="*/ 0 w 914789"/>
              <a:gd name="connsiteY0" fmla="*/ 0 h 574437"/>
              <a:gd name="connsiteX1" fmla="*/ 891544 w 914789"/>
              <a:gd name="connsiteY1" fmla="*/ 15240 h 574437"/>
              <a:gd name="connsiteX2" fmla="*/ 689497 w 914789"/>
              <a:gd name="connsiteY2" fmla="*/ 248534 h 574437"/>
              <a:gd name="connsiteX3" fmla="*/ 876304 w 914789"/>
              <a:gd name="connsiteY3" fmla="*/ 574437 h 574437"/>
              <a:gd name="connsiteX4" fmla="*/ 0 w 914789"/>
              <a:gd name="connsiteY4" fmla="*/ 559197 h 574437"/>
              <a:gd name="connsiteX5" fmla="*/ 0 w 914789"/>
              <a:gd name="connsiteY5" fmla="*/ 0 h 574437"/>
              <a:gd name="connsiteX0" fmla="*/ 0 w 914789"/>
              <a:gd name="connsiteY0" fmla="*/ 0 h 574437"/>
              <a:gd name="connsiteX1" fmla="*/ 891544 w 914789"/>
              <a:gd name="connsiteY1" fmla="*/ 15240 h 574437"/>
              <a:gd name="connsiteX2" fmla="*/ 689497 w 914789"/>
              <a:gd name="connsiteY2" fmla="*/ 248534 h 574437"/>
              <a:gd name="connsiteX3" fmla="*/ 876304 w 914789"/>
              <a:gd name="connsiteY3" fmla="*/ 574437 h 574437"/>
              <a:gd name="connsiteX4" fmla="*/ 0 w 914789"/>
              <a:gd name="connsiteY4" fmla="*/ 559197 h 574437"/>
              <a:gd name="connsiteX5" fmla="*/ 0 w 914789"/>
              <a:gd name="connsiteY5" fmla="*/ 0 h 574437"/>
              <a:gd name="connsiteX0" fmla="*/ 0 w 914789"/>
              <a:gd name="connsiteY0" fmla="*/ 0 h 574437"/>
              <a:gd name="connsiteX1" fmla="*/ 891544 w 914789"/>
              <a:gd name="connsiteY1" fmla="*/ 15240 h 574437"/>
              <a:gd name="connsiteX2" fmla="*/ 689497 w 914789"/>
              <a:gd name="connsiteY2" fmla="*/ 248534 h 574437"/>
              <a:gd name="connsiteX3" fmla="*/ 876304 w 914789"/>
              <a:gd name="connsiteY3" fmla="*/ 574437 h 574437"/>
              <a:gd name="connsiteX4" fmla="*/ 0 w 914789"/>
              <a:gd name="connsiteY4" fmla="*/ 559197 h 574437"/>
              <a:gd name="connsiteX5" fmla="*/ 0 w 914789"/>
              <a:gd name="connsiteY5" fmla="*/ 0 h 574437"/>
              <a:gd name="connsiteX0" fmla="*/ 0 w 914789"/>
              <a:gd name="connsiteY0" fmla="*/ 0 h 574437"/>
              <a:gd name="connsiteX1" fmla="*/ 891544 w 914789"/>
              <a:gd name="connsiteY1" fmla="*/ 15240 h 574437"/>
              <a:gd name="connsiteX2" fmla="*/ 689497 w 914789"/>
              <a:gd name="connsiteY2" fmla="*/ 248534 h 574437"/>
              <a:gd name="connsiteX3" fmla="*/ 876304 w 914789"/>
              <a:gd name="connsiteY3" fmla="*/ 574437 h 574437"/>
              <a:gd name="connsiteX4" fmla="*/ 0 w 914789"/>
              <a:gd name="connsiteY4" fmla="*/ 559197 h 574437"/>
              <a:gd name="connsiteX5" fmla="*/ 0 w 914789"/>
              <a:gd name="connsiteY5" fmla="*/ 0 h 574437"/>
              <a:gd name="connsiteX0" fmla="*/ 0 w 948457"/>
              <a:gd name="connsiteY0" fmla="*/ 5616 h 580053"/>
              <a:gd name="connsiteX1" fmla="*/ 926879 w 948457"/>
              <a:gd name="connsiteY1" fmla="*/ 0 h 580053"/>
              <a:gd name="connsiteX2" fmla="*/ 689497 w 948457"/>
              <a:gd name="connsiteY2" fmla="*/ 254150 h 580053"/>
              <a:gd name="connsiteX3" fmla="*/ 876304 w 948457"/>
              <a:gd name="connsiteY3" fmla="*/ 580053 h 580053"/>
              <a:gd name="connsiteX4" fmla="*/ 0 w 948457"/>
              <a:gd name="connsiteY4" fmla="*/ 564813 h 580053"/>
              <a:gd name="connsiteX5" fmla="*/ 0 w 948457"/>
              <a:gd name="connsiteY5" fmla="*/ 5616 h 580053"/>
              <a:gd name="connsiteX0" fmla="*/ 0 w 932862"/>
              <a:gd name="connsiteY0" fmla="*/ 5616 h 580053"/>
              <a:gd name="connsiteX1" fmla="*/ 926879 w 932862"/>
              <a:gd name="connsiteY1" fmla="*/ 0 h 580053"/>
              <a:gd name="connsiteX2" fmla="*/ 689497 w 932862"/>
              <a:gd name="connsiteY2" fmla="*/ 254150 h 580053"/>
              <a:gd name="connsiteX3" fmla="*/ 876304 w 932862"/>
              <a:gd name="connsiteY3" fmla="*/ 580053 h 580053"/>
              <a:gd name="connsiteX4" fmla="*/ 0 w 932862"/>
              <a:gd name="connsiteY4" fmla="*/ 564813 h 580053"/>
              <a:gd name="connsiteX5" fmla="*/ 0 w 932862"/>
              <a:gd name="connsiteY5" fmla="*/ 5616 h 58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2862" h="580053">
                <a:moveTo>
                  <a:pt x="0" y="5616"/>
                </a:moveTo>
                <a:lnTo>
                  <a:pt x="926879" y="0"/>
                </a:lnTo>
                <a:cubicBezTo>
                  <a:pt x="982645" y="11298"/>
                  <a:pt x="628656" y="45313"/>
                  <a:pt x="689497" y="254150"/>
                </a:cubicBezTo>
                <a:cubicBezTo>
                  <a:pt x="623128" y="511651"/>
                  <a:pt x="995675" y="532910"/>
                  <a:pt x="876304" y="580053"/>
                </a:cubicBezTo>
                <a:lnTo>
                  <a:pt x="0" y="564813"/>
                </a:lnTo>
                <a:lnTo>
                  <a:pt x="0" y="5616"/>
                </a:lnTo>
                <a:close/>
              </a:path>
            </a:pathLst>
          </a:custGeom>
          <a:pattFill prst="lt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alpha val="89000"/>
                </a:schemeClr>
              </a:solidFill>
            </a:endParaRPr>
          </a:p>
        </p:txBody>
      </p:sp>
      <p:sp>
        <p:nvSpPr>
          <p:cNvPr id="32" name="Rectangle 6"/>
          <p:cNvSpPr/>
          <p:nvPr/>
        </p:nvSpPr>
        <p:spPr>
          <a:xfrm>
            <a:off x="1304733" y="4093964"/>
            <a:ext cx="1147688" cy="578012"/>
          </a:xfrm>
          <a:custGeom>
            <a:avLst/>
            <a:gdLst>
              <a:gd name="connsiteX0" fmla="*/ 0 w 662944"/>
              <a:gd name="connsiteY0" fmla="*/ 0 h 559197"/>
              <a:gd name="connsiteX1" fmla="*/ 662944 w 662944"/>
              <a:gd name="connsiteY1" fmla="*/ 0 h 559197"/>
              <a:gd name="connsiteX2" fmla="*/ 662944 w 662944"/>
              <a:gd name="connsiteY2" fmla="*/ 559197 h 559197"/>
              <a:gd name="connsiteX3" fmla="*/ 0 w 662944"/>
              <a:gd name="connsiteY3" fmla="*/ 559197 h 559197"/>
              <a:gd name="connsiteX4" fmla="*/ 0 w 662944"/>
              <a:gd name="connsiteY4" fmla="*/ 0 h 559197"/>
              <a:gd name="connsiteX0" fmla="*/ 0 w 891544"/>
              <a:gd name="connsiteY0" fmla="*/ 0 h 559197"/>
              <a:gd name="connsiteX1" fmla="*/ 891544 w 891544"/>
              <a:gd name="connsiteY1" fmla="*/ 15240 h 559197"/>
              <a:gd name="connsiteX2" fmla="*/ 662944 w 891544"/>
              <a:gd name="connsiteY2" fmla="*/ 559197 h 559197"/>
              <a:gd name="connsiteX3" fmla="*/ 0 w 891544"/>
              <a:gd name="connsiteY3" fmla="*/ 559197 h 559197"/>
              <a:gd name="connsiteX4" fmla="*/ 0 w 891544"/>
              <a:gd name="connsiteY4" fmla="*/ 0 h 559197"/>
              <a:gd name="connsiteX0" fmla="*/ 0 w 891544"/>
              <a:gd name="connsiteY0" fmla="*/ 0 h 559197"/>
              <a:gd name="connsiteX1" fmla="*/ 891544 w 891544"/>
              <a:gd name="connsiteY1" fmla="*/ 15240 h 559197"/>
              <a:gd name="connsiteX2" fmla="*/ 662944 w 891544"/>
              <a:gd name="connsiteY2" fmla="*/ 559197 h 559197"/>
              <a:gd name="connsiteX3" fmla="*/ 0 w 891544"/>
              <a:gd name="connsiteY3" fmla="*/ 559197 h 559197"/>
              <a:gd name="connsiteX4" fmla="*/ 0 w 891544"/>
              <a:gd name="connsiteY4" fmla="*/ 0 h 559197"/>
              <a:gd name="connsiteX0" fmla="*/ 0 w 917261"/>
              <a:gd name="connsiteY0" fmla="*/ 0 h 559197"/>
              <a:gd name="connsiteX1" fmla="*/ 891544 w 917261"/>
              <a:gd name="connsiteY1" fmla="*/ 15240 h 559197"/>
              <a:gd name="connsiteX2" fmla="*/ 640026 w 917261"/>
              <a:gd name="connsiteY2" fmla="*/ 276341 h 559197"/>
              <a:gd name="connsiteX3" fmla="*/ 662944 w 917261"/>
              <a:gd name="connsiteY3" fmla="*/ 559197 h 559197"/>
              <a:gd name="connsiteX4" fmla="*/ 0 w 917261"/>
              <a:gd name="connsiteY4" fmla="*/ 559197 h 559197"/>
              <a:gd name="connsiteX5" fmla="*/ 0 w 917261"/>
              <a:gd name="connsiteY5" fmla="*/ 0 h 559197"/>
              <a:gd name="connsiteX0" fmla="*/ 0 w 917261"/>
              <a:gd name="connsiteY0" fmla="*/ 0 h 574437"/>
              <a:gd name="connsiteX1" fmla="*/ 891544 w 917261"/>
              <a:gd name="connsiteY1" fmla="*/ 15240 h 574437"/>
              <a:gd name="connsiteX2" fmla="*/ 640026 w 917261"/>
              <a:gd name="connsiteY2" fmla="*/ 276341 h 574437"/>
              <a:gd name="connsiteX3" fmla="*/ 876304 w 917261"/>
              <a:gd name="connsiteY3" fmla="*/ 574437 h 574437"/>
              <a:gd name="connsiteX4" fmla="*/ 0 w 917261"/>
              <a:gd name="connsiteY4" fmla="*/ 559197 h 574437"/>
              <a:gd name="connsiteX5" fmla="*/ 0 w 917261"/>
              <a:gd name="connsiteY5" fmla="*/ 0 h 574437"/>
              <a:gd name="connsiteX0" fmla="*/ 0 w 920151"/>
              <a:gd name="connsiteY0" fmla="*/ 0 h 574437"/>
              <a:gd name="connsiteX1" fmla="*/ 891544 w 920151"/>
              <a:gd name="connsiteY1" fmla="*/ 15240 h 574437"/>
              <a:gd name="connsiteX2" fmla="*/ 682429 w 920151"/>
              <a:gd name="connsiteY2" fmla="*/ 276341 h 574437"/>
              <a:gd name="connsiteX3" fmla="*/ 876304 w 920151"/>
              <a:gd name="connsiteY3" fmla="*/ 574437 h 574437"/>
              <a:gd name="connsiteX4" fmla="*/ 0 w 920151"/>
              <a:gd name="connsiteY4" fmla="*/ 559197 h 574437"/>
              <a:gd name="connsiteX5" fmla="*/ 0 w 920151"/>
              <a:gd name="connsiteY5" fmla="*/ 0 h 574437"/>
              <a:gd name="connsiteX0" fmla="*/ 0 w 914544"/>
              <a:gd name="connsiteY0" fmla="*/ 0 h 574437"/>
              <a:gd name="connsiteX1" fmla="*/ 891544 w 914544"/>
              <a:gd name="connsiteY1" fmla="*/ 15240 h 574437"/>
              <a:gd name="connsiteX2" fmla="*/ 590557 w 914544"/>
              <a:gd name="connsiteY2" fmla="*/ 276341 h 574437"/>
              <a:gd name="connsiteX3" fmla="*/ 876304 w 914544"/>
              <a:gd name="connsiteY3" fmla="*/ 574437 h 574437"/>
              <a:gd name="connsiteX4" fmla="*/ 0 w 914544"/>
              <a:gd name="connsiteY4" fmla="*/ 559197 h 574437"/>
              <a:gd name="connsiteX5" fmla="*/ 0 w 914544"/>
              <a:gd name="connsiteY5" fmla="*/ 0 h 574437"/>
              <a:gd name="connsiteX0" fmla="*/ 0 w 923473"/>
              <a:gd name="connsiteY0" fmla="*/ 0 h 574437"/>
              <a:gd name="connsiteX1" fmla="*/ 891544 w 923473"/>
              <a:gd name="connsiteY1" fmla="*/ 15240 h 574437"/>
              <a:gd name="connsiteX2" fmla="*/ 590557 w 923473"/>
              <a:gd name="connsiteY2" fmla="*/ 276341 h 574437"/>
              <a:gd name="connsiteX3" fmla="*/ 876304 w 923473"/>
              <a:gd name="connsiteY3" fmla="*/ 574437 h 574437"/>
              <a:gd name="connsiteX4" fmla="*/ 0 w 923473"/>
              <a:gd name="connsiteY4" fmla="*/ 559197 h 574437"/>
              <a:gd name="connsiteX5" fmla="*/ 0 w 923473"/>
              <a:gd name="connsiteY5" fmla="*/ 0 h 574437"/>
              <a:gd name="connsiteX0" fmla="*/ 0 w 935594"/>
              <a:gd name="connsiteY0" fmla="*/ 0 h 574437"/>
              <a:gd name="connsiteX1" fmla="*/ 891544 w 935594"/>
              <a:gd name="connsiteY1" fmla="*/ 15240 h 574437"/>
              <a:gd name="connsiteX2" fmla="*/ 689497 w 935594"/>
              <a:gd name="connsiteY2" fmla="*/ 248534 h 574437"/>
              <a:gd name="connsiteX3" fmla="*/ 876304 w 935594"/>
              <a:gd name="connsiteY3" fmla="*/ 574437 h 574437"/>
              <a:gd name="connsiteX4" fmla="*/ 0 w 935594"/>
              <a:gd name="connsiteY4" fmla="*/ 559197 h 574437"/>
              <a:gd name="connsiteX5" fmla="*/ 0 w 935594"/>
              <a:gd name="connsiteY5" fmla="*/ 0 h 574437"/>
              <a:gd name="connsiteX0" fmla="*/ 0 w 935594"/>
              <a:gd name="connsiteY0" fmla="*/ 0 h 574437"/>
              <a:gd name="connsiteX1" fmla="*/ 891544 w 935594"/>
              <a:gd name="connsiteY1" fmla="*/ 15240 h 574437"/>
              <a:gd name="connsiteX2" fmla="*/ 689497 w 935594"/>
              <a:gd name="connsiteY2" fmla="*/ 248534 h 574437"/>
              <a:gd name="connsiteX3" fmla="*/ 876304 w 935594"/>
              <a:gd name="connsiteY3" fmla="*/ 574437 h 574437"/>
              <a:gd name="connsiteX4" fmla="*/ 0 w 935594"/>
              <a:gd name="connsiteY4" fmla="*/ 559197 h 574437"/>
              <a:gd name="connsiteX5" fmla="*/ 0 w 935594"/>
              <a:gd name="connsiteY5" fmla="*/ 0 h 574437"/>
              <a:gd name="connsiteX0" fmla="*/ 0 w 924787"/>
              <a:gd name="connsiteY0" fmla="*/ 0 h 574437"/>
              <a:gd name="connsiteX1" fmla="*/ 891544 w 924787"/>
              <a:gd name="connsiteY1" fmla="*/ 15240 h 574437"/>
              <a:gd name="connsiteX2" fmla="*/ 689497 w 924787"/>
              <a:gd name="connsiteY2" fmla="*/ 248534 h 574437"/>
              <a:gd name="connsiteX3" fmla="*/ 876304 w 924787"/>
              <a:gd name="connsiteY3" fmla="*/ 574437 h 574437"/>
              <a:gd name="connsiteX4" fmla="*/ 0 w 924787"/>
              <a:gd name="connsiteY4" fmla="*/ 559197 h 574437"/>
              <a:gd name="connsiteX5" fmla="*/ 0 w 924787"/>
              <a:gd name="connsiteY5" fmla="*/ 0 h 574437"/>
              <a:gd name="connsiteX0" fmla="*/ 0 w 920696"/>
              <a:gd name="connsiteY0" fmla="*/ 0 h 574437"/>
              <a:gd name="connsiteX1" fmla="*/ 891544 w 920696"/>
              <a:gd name="connsiteY1" fmla="*/ 15240 h 574437"/>
              <a:gd name="connsiteX2" fmla="*/ 689497 w 920696"/>
              <a:gd name="connsiteY2" fmla="*/ 248534 h 574437"/>
              <a:gd name="connsiteX3" fmla="*/ 876304 w 920696"/>
              <a:gd name="connsiteY3" fmla="*/ 574437 h 574437"/>
              <a:gd name="connsiteX4" fmla="*/ 0 w 920696"/>
              <a:gd name="connsiteY4" fmla="*/ 559197 h 574437"/>
              <a:gd name="connsiteX5" fmla="*/ 0 w 920696"/>
              <a:gd name="connsiteY5" fmla="*/ 0 h 574437"/>
              <a:gd name="connsiteX0" fmla="*/ 0 w 914789"/>
              <a:gd name="connsiteY0" fmla="*/ 0 h 574437"/>
              <a:gd name="connsiteX1" fmla="*/ 891544 w 914789"/>
              <a:gd name="connsiteY1" fmla="*/ 15240 h 574437"/>
              <a:gd name="connsiteX2" fmla="*/ 689497 w 914789"/>
              <a:gd name="connsiteY2" fmla="*/ 248534 h 574437"/>
              <a:gd name="connsiteX3" fmla="*/ 876304 w 914789"/>
              <a:gd name="connsiteY3" fmla="*/ 574437 h 574437"/>
              <a:gd name="connsiteX4" fmla="*/ 0 w 914789"/>
              <a:gd name="connsiteY4" fmla="*/ 559197 h 574437"/>
              <a:gd name="connsiteX5" fmla="*/ 0 w 914789"/>
              <a:gd name="connsiteY5" fmla="*/ 0 h 574437"/>
              <a:gd name="connsiteX0" fmla="*/ 0 w 914789"/>
              <a:gd name="connsiteY0" fmla="*/ 0 h 574437"/>
              <a:gd name="connsiteX1" fmla="*/ 891544 w 914789"/>
              <a:gd name="connsiteY1" fmla="*/ 15240 h 574437"/>
              <a:gd name="connsiteX2" fmla="*/ 689497 w 914789"/>
              <a:gd name="connsiteY2" fmla="*/ 248534 h 574437"/>
              <a:gd name="connsiteX3" fmla="*/ 876304 w 914789"/>
              <a:gd name="connsiteY3" fmla="*/ 574437 h 574437"/>
              <a:gd name="connsiteX4" fmla="*/ 0 w 914789"/>
              <a:gd name="connsiteY4" fmla="*/ 559197 h 574437"/>
              <a:gd name="connsiteX5" fmla="*/ 0 w 914789"/>
              <a:gd name="connsiteY5" fmla="*/ 0 h 574437"/>
              <a:gd name="connsiteX0" fmla="*/ 0 w 914789"/>
              <a:gd name="connsiteY0" fmla="*/ 0 h 574437"/>
              <a:gd name="connsiteX1" fmla="*/ 891544 w 914789"/>
              <a:gd name="connsiteY1" fmla="*/ 15240 h 574437"/>
              <a:gd name="connsiteX2" fmla="*/ 689497 w 914789"/>
              <a:gd name="connsiteY2" fmla="*/ 248534 h 574437"/>
              <a:gd name="connsiteX3" fmla="*/ 876304 w 914789"/>
              <a:gd name="connsiteY3" fmla="*/ 574437 h 574437"/>
              <a:gd name="connsiteX4" fmla="*/ 0 w 914789"/>
              <a:gd name="connsiteY4" fmla="*/ 559197 h 574437"/>
              <a:gd name="connsiteX5" fmla="*/ 0 w 914789"/>
              <a:gd name="connsiteY5" fmla="*/ 0 h 574437"/>
              <a:gd name="connsiteX0" fmla="*/ 0 w 914789"/>
              <a:gd name="connsiteY0" fmla="*/ 0 h 574437"/>
              <a:gd name="connsiteX1" fmla="*/ 891544 w 914789"/>
              <a:gd name="connsiteY1" fmla="*/ 15240 h 574437"/>
              <a:gd name="connsiteX2" fmla="*/ 689497 w 914789"/>
              <a:gd name="connsiteY2" fmla="*/ 248534 h 574437"/>
              <a:gd name="connsiteX3" fmla="*/ 876304 w 914789"/>
              <a:gd name="connsiteY3" fmla="*/ 574437 h 574437"/>
              <a:gd name="connsiteX4" fmla="*/ 0 w 914789"/>
              <a:gd name="connsiteY4" fmla="*/ 559197 h 574437"/>
              <a:gd name="connsiteX5" fmla="*/ 0 w 914789"/>
              <a:gd name="connsiteY5" fmla="*/ 0 h 574437"/>
              <a:gd name="connsiteX0" fmla="*/ 0 w 948457"/>
              <a:gd name="connsiteY0" fmla="*/ 5616 h 580053"/>
              <a:gd name="connsiteX1" fmla="*/ 926879 w 948457"/>
              <a:gd name="connsiteY1" fmla="*/ 0 h 580053"/>
              <a:gd name="connsiteX2" fmla="*/ 689497 w 948457"/>
              <a:gd name="connsiteY2" fmla="*/ 254150 h 580053"/>
              <a:gd name="connsiteX3" fmla="*/ 876304 w 948457"/>
              <a:gd name="connsiteY3" fmla="*/ 580053 h 580053"/>
              <a:gd name="connsiteX4" fmla="*/ 0 w 948457"/>
              <a:gd name="connsiteY4" fmla="*/ 564813 h 580053"/>
              <a:gd name="connsiteX5" fmla="*/ 0 w 948457"/>
              <a:gd name="connsiteY5" fmla="*/ 5616 h 580053"/>
              <a:gd name="connsiteX0" fmla="*/ 0 w 932862"/>
              <a:gd name="connsiteY0" fmla="*/ 5616 h 580053"/>
              <a:gd name="connsiteX1" fmla="*/ 926879 w 932862"/>
              <a:gd name="connsiteY1" fmla="*/ 0 h 580053"/>
              <a:gd name="connsiteX2" fmla="*/ 689497 w 932862"/>
              <a:gd name="connsiteY2" fmla="*/ 254150 h 580053"/>
              <a:gd name="connsiteX3" fmla="*/ 876304 w 932862"/>
              <a:gd name="connsiteY3" fmla="*/ 580053 h 580053"/>
              <a:gd name="connsiteX4" fmla="*/ 0 w 932862"/>
              <a:gd name="connsiteY4" fmla="*/ 564813 h 580053"/>
              <a:gd name="connsiteX5" fmla="*/ 0 w 932862"/>
              <a:gd name="connsiteY5" fmla="*/ 5616 h 580053"/>
              <a:gd name="connsiteX0" fmla="*/ 197880 w 1130742"/>
              <a:gd name="connsiteY0" fmla="*/ 5616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197880 w 1130742"/>
              <a:gd name="connsiteY5" fmla="*/ 5616 h 580053"/>
              <a:gd name="connsiteX0" fmla="*/ 197880 w 1130742"/>
              <a:gd name="connsiteY0" fmla="*/ 5616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197880 w 1130742"/>
              <a:gd name="connsiteY5" fmla="*/ 5616 h 580053"/>
              <a:gd name="connsiteX0" fmla="*/ 35336 w 1130742"/>
              <a:gd name="connsiteY0" fmla="*/ 12568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35336 w 1130742"/>
              <a:gd name="connsiteY5" fmla="*/ 12568 h 580053"/>
              <a:gd name="connsiteX0" fmla="*/ 35336 w 1130742"/>
              <a:gd name="connsiteY0" fmla="*/ 12568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35336 w 1130742"/>
              <a:gd name="connsiteY5" fmla="*/ 12568 h 580053"/>
              <a:gd name="connsiteX0" fmla="*/ 35336 w 1130742"/>
              <a:gd name="connsiteY0" fmla="*/ 12568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35336 w 1130742"/>
              <a:gd name="connsiteY5" fmla="*/ 12568 h 580053"/>
              <a:gd name="connsiteX0" fmla="*/ 35336 w 1130742"/>
              <a:gd name="connsiteY0" fmla="*/ 12568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35336 w 1130742"/>
              <a:gd name="connsiteY5" fmla="*/ 12568 h 580053"/>
              <a:gd name="connsiteX0" fmla="*/ 35336 w 1130742"/>
              <a:gd name="connsiteY0" fmla="*/ 12568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35336 w 1130742"/>
              <a:gd name="connsiteY5" fmla="*/ 12568 h 580053"/>
              <a:gd name="connsiteX0" fmla="*/ 67769 w 1163175"/>
              <a:gd name="connsiteY0" fmla="*/ 12568 h 580053"/>
              <a:gd name="connsiteX1" fmla="*/ 1157192 w 1163175"/>
              <a:gd name="connsiteY1" fmla="*/ 0 h 580053"/>
              <a:gd name="connsiteX2" fmla="*/ 919810 w 1163175"/>
              <a:gd name="connsiteY2" fmla="*/ 254150 h 580053"/>
              <a:gd name="connsiteX3" fmla="*/ 1106617 w 1163175"/>
              <a:gd name="connsiteY3" fmla="*/ 580053 h 580053"/>
              <a:gd name="connsiteX4" fmla="*/ 32433 w 1163175"/>
              <a:gd name="connsiteY4" fmla="*/ 564813 h 580053"/>
              <a:gd name="connsiteX5" fmla="*/ 343217 w 1163175"/>
              <a:gd name="connsiteY5" fmla="*/ 312882 h 580053"/>
              <a:gd name="connsiteX6" fmla="*/ 67769 w 1163175"/>
              <a:gd name="connsiteY6" fmla="*/ 12568 h 580053"/>
              <a:gd name="connsiteX0" fmla="*/ 67769 w 1163175"/>
              <a:gd name="connsiteY0" fmla="*/ 12568 h 580053"/>
              <a:gd name="connsiteX1" fmla="*/ 1157192 w 1163175"/>
              <a:gd name="connsiteY1" fmla="*/ 0 h 580053"/>
              <a:gd name="connsiteX2" fmla="*/ 919810 w 1163175"/>
              <a:gd name="connsiteY2" fmla="*/ 254150 h 580053"/>
              <a:gd name="connsiteX3" fmla="*/ 1106617 w 1163175"/>
              <a:gd name="connsiteY3" fmla="*/ 580053 h 580053"/>
              <a:gd name="connsiteX4" fmla="*/ 32433 w 1163175"/>
              <a:gd name="connsiteY4" fmla="*/ 564813 h 580053"/>
              <a:gd name="connsiteX5" fmla="*/ 343217 w 1163175"/>
              <a:gd name="connsiteY5" fmla="*/ 312882 h 580053"/>
              <a:gd name="connsiteX6" fmla="*/ 67769 w 1163175"/>
              <a:gd name="connsiteY6" fmla="*/ 12568 h 580053"/>
              <a:gd name="connsiteX0" fmla="*/ 67769 w 1163175"/>
              <a:gd name="connsiteY0" fmla="*/ 12568 h 580053"/>
              <a:gd name="connsiteX1" fmla="*/ 1157192 w 1163175"/>
              <a:gd name="connsiteY1" fmla="*/ 0 h 580053"/>
              <a:gd name="connsiteX2" fmla="*/ 919810 w 1163175"/>
              <a:gd name="connsiteY2" fmla="*/ 254150 h 580053"/>
              <a:gd name="connsiteX3" fmla="*/ 1106617 w 1163175"/>
              <a:gd name="connsiteY3" fmla="*/ 580053 h 580053"/>
              <a:gd name="connsiteX4" fmla="*/ 32433 w 1163175"/>
              <a:gd name="connsiteY4" fmla="*/ 564813 h 580053"/>
              <a:gd name="connsiteX5" fmla="*/ 343217 w 1163175"/>
              <a:gd name="connsiteY5" fmla="*/ 312882 h 580053"/>
              <a:gd name="connsiteX6" fmla="*/ 67769 w 1163175"/>
              <a:gd name="connsiteY6" fmla="*/ 12568 h 580053"/>
              <a:gd name="connsiteX0" fmla="*/ 71342 w 1166748"/>
              <a:gd name="connsiteY0" fmla="*/ 12568 h 580053"/>
              <a:gd name="connsiteX1" fmla="*/ 1160765 w 1166748"/>
              <a:gd name="connsiteY1" fmla="*/ 0 h 580053"/>
              <a:gd name="connsiteX2" fmla="*/ 923383 w 1166748"/>
              <a:gd name="connsiteY2" fmla="*/ 254150 h 580053"/>
              <a:gd name="connsiteX3" fmla="*/ 1110190 w 1166748"/>
              <a:gd name="connsiteY3" fmla="*/ 580053 h 580053"/>
              <a:gd name="connsiteX4" fmla="*/ 36006 w 1166748"/>
              <a:gd name="connsiteY4" fmla="*/ 564813 h 580053"/>
              <a:gd name="connsiteX5" fmla="*/ 290252 w 1166748"/>
              <a:gd name="connsiteY5" fmla="*/ 312882 h 580053"/>
              <a:gd name="connsiteX6" fmla="*/ 71342 w 1166748"/>
              <a:gd name="connsiteY6" fmla="*/ 12568 h 580053"/>
              <a:gd name="connsiteX0" fmla="*/ 80490 w 1175896"/>
              <a:gd name="connsiteY0" fmla="*/ 12568 h 580053"/>
              <a:gd name="connsiteX1" fmla="*/ 1169913 w 1175896"/>
              <a:gd name="connsiteY1" fmla="*/ 0 h 580053"/>
              <a:gd name="connsiteX2" fmla="*/ 932531 w 1175896"/>
              <a:gd name="connsiteY2" fmla="*/ 254150 h 580053"/>
              <a:gd name="connsiteX3" fmla="*/ 1119338 w 1175896"/>
              <a:gd name="connsiteY3" fmla="*/ 580053 h 580053"/>
              <a:gd name="connsiteX4" fmla="*/ 45154 w 1175896"/>
              <a:gd name="connsiteY4" fmla="*/ 564813 h 580053"/>
              <a:gd name="connsiteX5" fmla="*/ 299400 w 1175896"/>
              <a:gd name="connsiteY5" fmla="*/ 312882 h 580053"/>
              <a:gd name="connsiteX6" fmla="*/ 80490 w 1175896"/>
              <a:gd name="connsiteY6" fmla="*/ 12568 h 580053"/>
              <a:gd name="connsiteX0" fmla="*/ 75455 w 1170861"/>
              <a:gd name="connsiteY0" fmla="*/ 12568 h 580053"/>
              <a:gd name="connsiteX1" fmla="*/ 1164878 w 1170861"/>
              <a:gd name="connsiteY1" fmla="*/ 0 h 580053"/>
              <a:gd name="connsiteX2" fmla="*/ 927496 w 1170861"/>
              <a:gd name="connsiteY2" fmla="*/ 254150 h 580053"/>
              <a:gd name="connsiteX3" fmla="*/ 1114303 w 1170861"/>
              <a:gd name="connsiteY3" fmla="*/ 580053 h 580053"/>
              <a:gd name="connsiteX4" fmla="*/ 40119 w 1170861"/>
              <a:gd name="connsiteY4" fmla="*/ 564813 h 580053"/>
              <a:gd name="connsiteX5" fmla="*/ 294365 w 1170861"/>
              <a:gd name="connsiteY5" fmla="*/ 312882 h 580053"/>
              <a:gd name="connsiteX6" fmla="*/ 75455 w 1170861"/>
              <a:gd name="connsiteY6" fmla="*/ 12568 h 580053"/>
              <a:gd name="connsiteX0" fmla="*/ 75455 w 1170861"/>
              <a:gd name="connsiteY0" fmla="*/ 12568 h 580053"/>
              <a:gd name="connsiteX1" fmla="*/ 1164878 w 1170861"/>
              <a:gd name="connsiteY1" fmla="*/ 0 h 580053"/>
              <a:gd name="connsiteX2" fmla="*/ 927496 w 1170861"/>
              <a:gd name="connsiteY2" fmla="*/ 254150 h 580053"/>
              <a:gd name="connsiteX3" fmla="*/ 1114303 w 1170861"/>
              <a:gd name="connsiteY3" fmla="*/ 580053 h 580053"/>
              <a:gd name="connsiteX4" fmla="*/ 40119 w 1170861"/>
              <a:gd name="connsiteY4" fmla="*/ 564813 h 580053"/>
              <a:gd name="connsiteX5" fmla="*/ 294365 w 1170861"/>
              <a:gd name="connsiteY5" fmla="*/ 312882 h 580053"/>
              <a:gd name="connsiteX6" fmla="*/ 75455 w 1170861"/>
              <a:gd name="connsiteY6" fmla="*/ 12568 h 580053"/>
              <a:gd name="connsiteX0" fmla="*/ 75455 w 1170861"/>
              <a:gd name="connsiteY0" fmla="*/ 12568 h 580053"/>
              <a:gd name="connsiteX1" fmla="*/ 1164878 w 1170861"/>
              <a:gd name="connsiteY1" fmla="*/ 0 h 580053"/>
              <a:gd name="connsiteX2" fmla="*/ 927496 w 1170861"/>
              <a:gd name="connsiteY2" fmla="*/ 254150 h 580053"/>
              <a:gd name="connsiteX3" fmla="*/ 1114303 w 1170861"/>
              <a:gd name="connsiteY3" fmla="*/ 580053 h 580053"/>
              <a:gd name="connsiteX4" fmla="*/ 40119 w 1170861"/>
              <a:gd name="connsiteY4" fmla="*/ 564813 h 580053"/>
              <a:gd name="connsiteX5" fmla="*/ 294365 w 1170861"/>
              <a:gd name="connsiteY5" fmla="*/ 312882 h 580053"/>
              <a:gd name="connsiteX6" fmla="*/ 75455 w 1170861"/>
              <a:gd name="connsiteY6" fmla="*/ 12568 h 580053"/>
              <a:gd name="connsiteX0" fmla="*/ 75455 w 1170861"/>
              <a:gd name="connsiteY0" fmla="*/ 12568 h 580053"/>
              <a:gd name="connsiteX1" fmla="*/ 1164878 w 1170861"/>
              <a:gd name="connsiteY1" fmla="*/ 0 h 580053"/>
              <a:gd name="connsiteX2" fmla="*/ 927496 w 1170861"/>
              <a:gd name="connsiteY2" fmla="*/ 254150 h 580053"/>
              <a:gd name="connsiteX3" fmla="*/ 1114303 w 1170861"/>
              <a:gd name="connsiteY3" fmla="*/ 580053 h 580053"/>
              <a:gd name="connsiteX4" fmla="*/ 40119 w 1170861"/>
              <a:gd name="connsiteY4" fmla="*/ 564813 h 580053"/>
              <a:gd name="connsiteX5" fmla="*/ 294365 w 1170861"/>
              <a:gd name="connsiteY5" fmla="*/ 312882 h 580053"/>
              <a:gd name="connsiteX6" fmla="*/ 75455 w 1170861"/>
              <a:gd name="connsiteY6" fmla="*/ 12568 h 58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0861" h="580053">
                <a:moveTo>
                  <a:pt x="75455" y="12568"/>
                </a:moveTo>
                <a:lnTo>
                  <a:pt x="1164878" y="0"/>
                </a:lnTo>
                <a:cubicBezTo>
                  <a:pt x="1220644" y="11298"/>
                  <a:pt x="866655" y="45313"/>
                  <a:pt x="927496" y="254150"/>
                </a:cubicBezTo>
                <a:cubicBezTo>
                  <a:pt x="861127" y="511651"/>
                  <a:pt x="1233674" y="532910"/>
                  <a:pt x="1114303" y="580053"/>
                </a:cubicBezTo>
                <a:lnTo>
                  <a:pt x="40119" y="564813"/>
                </a:lnTo>
                <a:cubicBezTo>
                  <a:pt x="-116561" y="542299"/>
                  <a:pt x="231939" y="530054"/>
                  <a:pt x="294365" y="312882"/>
                </a:cubicBezTo>
                <a:cubicBezTo>
                  <a:pt x="349725" y="60951"/>
                  <a:pt x="-89654" y="86729"/>
                  <a:pt x="75455" y="12568"/>
                </a:cubicBezTo>
                <a:close/>
              </a:path>
            </a:pathLst>
          </a:custGeom>
          <a:pattFill prst="lt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alpha val="89000"/>
                </a:schemeClr>
              </a:solidFill>
            </a:endParaRPr>
          </a:p>
        </p:txBody>
      </p:sp>
      <p:sp>
        <p:nvSpPr>
          <p:cNvPr id="33" name="Rectangle 6"/>
          <p:cNvSpPr/>
          <p:nvPr/>
        </p:nvSpPr>
        <p:spPr>
          <a:xfrm>
            <a:off x="2487050" y="4093964"/>
            <a:ext cx="1149560" cy="578012"/>
          </a:xfrm>
          <a:custGeom>
            <a:avLst/>
            <a:gdLst>
              <a:gd name="connsiteX0" fmla="*/ 0 w 662944"/>
              <a:gd name="connsiteY0" fmla="*/ 0 h 559197"/>
              <a:gd name="connsiteX1" fmla="*/ 662944 w 662944"/>
              <a:gd name="connsiteY1" fmla="*/ 0 h 559197"/>
              <a:gd name="connsiteX2" fmla="*/ 662944 w 662944"/>
              <a:gd name="connsiteY2" fmla="*/ 559197 h 559197"/>
              <a:gd name="connsiteX3" fmla="*/ 0 w 662944"/>
              <a:gd name="connsiteY3" fmla="*/ 559197 h 559197"/>
              <a:gd name="connsiteX4" fmla="*/ 0 w 662944"/>
              <a:gd name="connsiteY4" fmla="*/ 0 h 559197"/>
              <a:gd name="connsiteX0" fmla="*/ 0 w 891544"/>
              <a:gd name="connsiteY0" fmla="*/ 0 h 559197"/>
              <a:gd name="connsiteX1" fmla="*/ 891544 w 891544"/>
              <a:gd name="connsiteY1" fmla="*/ 15240 h 559197"/>
              <a:gd name="connsiteX2" fmla="*/ 662944 w 891544"/>
              <a:gd name="connsiteY2" fmla="*/ 559197 h 559197"/>
              <a:gd name="connsiteX3" fmla="*/ 0 w 891544"/>
              <a:gd name="connsiteY3" fmla="*/ 559197 h 559197"/>
              <a:gd name="connsiteX4" fmla="*/ 0 w 891544"/>
              <a:gd name="connsiteY4" fmla="*/ 0 h 559197"/>
              <a:gd name="connsiteX0" fmla="*/ 0 w 891544"/>
              <a:gd name="connsiteY0" fmla="*/ 0 h 559197"/>
              <a:gd name="connsiteX1" fmla="*/ 891544 w 891544"/>
              <a:gd name="connsiteY1" fmla="*/ 15240 h 559197"/>
              <a:gd name="connsiteX2" fmla="*/ 662944 w 891544"/>
              <a:gd name="connsiteY2" fmla="*/ 559197 h 559197"/>
              <a:gd name="connsiteX3" fmla="*/ 0 w 891544"/>
              <a:gd name="connsiteY3" fmla="*/ 559197 h 559197"/>
              <a:gd name="connsiteX4" fmla="*/ 0 w 891544"/>
              <a:gd name="connsiteY4" fmla="*/ 0 h 559197"/>
              <a:gd name="connsiteX0" fmla="*/ 0 w 917261"/>
              <a:gd name="connsiteY0" fmla="*/ 0 h 559197"/>
              <a:gd name="connsiteX1" fmla="*/ 891544 w 917261"/>
              <a:gd name="connsiteY1" fmla="*/ 15240 h 559197"/>
              <a:gd name="connsiteX2" fmla="*/ 640026 w 917261"/>
              <a:gd name="connsiteY2" fmla="*/ 276341 h 559197"/>
              <a:gd name="connsiteX3" fmla="*/ 662944 w 917261"/>
              <a:gd name="connsiteY3" fmla="*/ 559197 h 559197"/>
              <a:gd name="connsiteX4" fmla="*/ 0 w 917261"/>
              <a:gd name="connsiteY4" fmla="*/ 559197 h 559197"/>
              <a:gd name="connsiteX5" fmla="*/ 0 w 917261"/>
              <a:gd name="connsiteY5" fmla="*/ 0 h 559197"/>
              <a:gd name="connsiteX0" fmla="*/ 0 w 917261"/>
              <a:gd name="connsiteY0" fmla="*/ 0 h 574437"/>
              <a:gd name="connsiteX1" fmla="*/ 891544 w 917261"/>
              <a:gd name="connsiteY1" fmla="*/ 15240 h 574437"/>
              <a:gd name="connsiteX2" fmla="*/ 640026 w 917261"/>
              <a:gd name="connsiteY2" fmla="*/ 276341 h 574437"/>
              <a:gd name="connsiteX3" fmla="*/ 876304 w 917261"/>
              <a:gd name="connsiteY3" fmla="*/ 574437 h 574437"/>
              <a:gd name="connsiteX4" fmla="*/ 0 w 917261"/>
              <a:gd name="connsiteY4" fmla="*/ 559197 h 574437"/>
              <a:gd name="connsiteX5" fmla="*/ 0 w 917261"/>
              <a:gd name="connsiteY5" fmla="*/ 0 h 574437"/>
              <a:gd name="connsiteX0" fmla="*/ 0 w 920151"/>
              <a:gd name="connsiteY0" fmla="*/ 0 h 574437"/>
              <a:gd name="connsiteX1" fmla="*/ 891544 w 920151"/>
              <a:gd name="connsiteY1" fmla="*/ 15240 h 574437"/>
              <a:gd name="connsiteX2" fmla="*/ 682429 w 920151"/>
              <a:gd name="connsiteY2" fmla="*/ 276341 h 574437"/>
              <a:gd name="connsiteX3" fmla="*/ 876304 w 920151"/>
              <a:gd name="connsiteY3" fmla="*/ 574437 h 574437"/>
              <a:gd name="connsiteX4" fmla="*/ 0 w 920151"/>
              <a:gd name="connsiteY4" fmla="*/ 559197 h 574437"/>
              <a:gd name="connsiteX5" fmla="*/ 0 w 920151"/>
              <a:gd name="connsiteY5" fmla="*/ 0 h 574437"/>
              <a:gd name="connsiteX0" fmla="*/ 0 w 914544"/>
              <a:gd name="connsiteY0" fmla="*/ 0 h 574437"/>
              <a:gd name="connsiteX1" fmla="*/ 891544 w 914544"/>
              <a:gd name="connsiteY1" fmla="*/ 15240 h 574437"/>
              <a:gd name="connsiteX2" fmla="*/ 590557 w 914544"/>
              <a:gd name="connsiteY2" fmla="*/ 276341 h 574437"/>
              <a:gd name="connsiteX3" fmla="*/ 876304 w 914544"/>
              <a:gd name="connsiteY3" fmla="*/ 574437 h 574437"/>
              <a:gd name="connsiteX4" fmla="*/ 0 w 914544"/>
              <a:gd name="connsiteY4" fmla="*/ 559197 h 574437"/>
              <a:gd name="connsiteX5" fmla="*/ 0 w 914544"/>
              <a:gd name="connsiteY5" fmla="*/ 0 h 574437"/>
              <a:gd name="connsiteX0" fmla="*/ 0 w 923473"/>
              <a:gd name="connsiteY0" fmla="*/ 0 h 574437"/>
              <a:gd name="connsiteX1" fmla="*/ 891544 w 923473"/>
              <a:gd name="connsiteY1" fmla="*/ 15240 h 574437"/>
              <a:gd name="connsiteX2" fmla="*/ 590557 w 923473"/>
              <a:gd name="connsiteY2" fmla="*/ 276341 h 574437"/>
              <a:gd name="connsiteX3" fmla="*/ 876304 w 923473"/>
              <a:gd name="connsiteY3" fmla="*/ 574437 h 574437"/>
              <a:gd name="connsiteX4" fmla="*/ 0 w 923473"/>
              <a:gd name="connsiteY4" fmla="*/ 559197 h 574437"/>
              <a:gd name="connsiteX5" fmla="*/ 0 w 923473"/>
              <a:gd name="connsiteY5" fmla="*/ 0 h 574437"/>
              <a:gd name="connsiteX0" fmla="*/ 0 w 935594"/>
              <a:gd name="connsiteY0" fmla="*/ 0 h 574437"/>
              <a:gd name="connsiteX1" fmla="*/ 891544 w 935594"/>
              <a:gd name="connsiteY1" fmla="*/ 15240 h 574437"/>
              <a:gd name="connsiteX2" fmla="*/ 689497 w 935594"/>
              <a:gd name="connsiteY2" fmla="*/ 248534 h 574437"/>
              <a:gd name="connsiteX3" fmla="*/ 876304 w 935594"/>
              <a:gd name="connsiteY3" fmla="*/ 574437 h 574437"/>
              <a:gd name="connsiteX4" fmla="*/ 0 w 935594"/>
              <a:gd name="connsiteY4" fmla="*/ 559197 h 574437"/>
              <a:gd name="connsiteX5" fmla="*/ 0 w 935594"/>
              <a:gd name="connsiteY5" fmla="*/ 0 h 574437"/>
              <a:gd name="connsiteX0" fmla="*/ 0 w 935594"/>
              <a:gd name="connsiteY0" fmla="*/ 0 h 574437"/>
              <a:gd name="connsiteX1" fmla="*/ 891544 w 935594"/>
              <a:gd name="connsiteY1" fmla="*/ 15240 h 574437"/>
              <a:gd name="connsiteX2" fmla="*/ 689497 w 935594"/>
              <a:gd name="connsiteY2" fmla="*/ 248534 h 574437"/>
              <a:gd name="connsiteX3" fmla="*/ 876304 w 935594"/>
              <a:gd name="connsiteY3" fmla="*/ 574437 h 574437"/>
              <a:gd name="connsiteX4" fmla="*/ 0 w 935594"/>
              <a:gd name="connsiteY4" fmla="*/ 559197 h 574437"/>
              <a:gd name="connsiteX5" fmla="*/ 0 w 935594"/>
              <a:gd name="connsiteY5" fmla="*/ 0 h 574437"/>
              <a:gd name="connsiteX0" fmla="*/ 0 w 924787"/>
              <a:gd name="connsiteY0" fmla="*/ 0 h 574437"/>
              <a:gd name="connsiteX1" fmla="*/ 891544 w 924787"/>
              <a:gd name="connsiteY1" fmla="*/ 15240 h 574437"/>
              <a:gd name="connsiteX2" fmla="*/ 689497 w 924787"/>
              <a:gd name="connsiteY2" fmla="*/ 248534 h 574437"/>
              <a:gd name="connsiteX3" fmla="*/ 876304 w 924787"/>
              <a:gd name="connsiteY3" fmla="*/ 574437 h 574437"/>
              <a:gd name="connsiteX4" fmla="*/ 0 w 924787"/>
              <a:gd name="connsiteY4" fmla="*/ 559197 h 574437"/>
              <a:gd name="connsiteX5" fmla="*/ 0 w 924787"/>
              <a:gd name="connsiteY5" fmla="*/ 0 h 574437"/>
              <a:gd name="connsiteX0" fmla="*/ 0 w 920696"/>
              <a:gd name="connsiteY0" fmla="*/ 0 h 574437"/>
              <a:gd name="connsiteX1" fmla="*/ 891544 w 920696"/>
              <a:gd name="connsiteY1" fmla="*/ 15240 h 574437"/>
              <a:gd name="connsiteX2" fmla="*/ 689497 w 920696"/>
              <a:gd name="connsiteY2" fmla="*/ 248534 h 574437"/>
              <a:gd name="connsiteX3" fmla="*/ 876304 w 920696"/>
              <a:gd name="connsiteY3" fmla="*/ 574437 h 574437"/>
              <a:gd name="connsiteX4" fmla="*/ 0 w 920696"/>
              <a:gd name="connsiteY4" fmla="*/ 559197 h 574437"/>
              <a:gd name="connsiteX5" fmla="*/ 0 w 920696"/>
              <a:gd name="connsiteY5" fmla="*/ 0 h 574437"/>
              <a:gd name="connsiteX0" fmla="*/ 0 w 914789"/>
              <a:gd name="connsiteY0" fmla="*/ 0 h 574437"/>
              <a:gd name="connsiteX1" fmla="*/ 891544 w 914789"/>
              <a:gd name="connsiteY1" fmla="*/ 15240 h 574437"/>
              <a:gd name="connsiteX2" fmla="*/ 689497 w 914789"/>
              <a:gd name="connsiteY2" fmla="*/ 248534 h 574437"/>
              <a:gd name="connsiteX3" fmla="*/ 876304 w 914789"/>
              <a:gd name="connsiteY3" fmla="*/ 574437 h 574437"/>
              <a:gd name="connsiteX4" fmla="*/ 0 w 914789"/>
              <a:gd name="connsiteY4" fmla="*/ 559197 h 574437"/>
              <a:gd name="connsiteX5" fmla="*/ 0 w 914789"/>
              <a:gd name="connsiteY5" fmla="*/ 0 h 574437"/>
              <a:gd name="connsiteX0" fmla="*/ 0 w 914789"/>
              <a:gd name="connsiteY0" fmla="*/ 0 h 574437"/>
              <a:gd name="connsiteX1" fmla="*/ 891544 w 914789"/>
              <a:gd name="connsiteY1" fmla="*/ 15240 h 574437"/>
              <a:gd name="connsiteX2" fmla="*/ 689497 w 914789"/>
              <a:gd name="connsiteY2" fmla="*/ 248534 h 574437"/>
              <a:gd name="connsiteX3" fmla="*/ 876304 w 914789"/>
              <a:gd name="connsiteY3" fmla="*/ 574437 h 574437"/>
              <a:gd name="connsiteX4" fmla="*/ 0 w 914789"/>
              <a:gd name="connsiteY4" fmla="*/ 559197 h 574437"/>
              <a:gd name="connsiteX5" fmla="*/ 0 w 914789"/>
              <a:gd name="connsiteY5" fmla="*/ 0 h 574437"/>
              <a:gd name="connsiteX0" fmla="*/ 0 w 914789"/>
              <a:gd name="connsiteY0" fmla="*/ 0 h 574437"/>
              <a:gd name="connsiteX1" fmla="*/ 891544 w 914789"/>
              <a:gd name="connsiteY1" fmla="*/ 15240 h 574437"/>
              <a:gd name="connsiteX2" fmla="*/ 689497 w 914789"/>
              <a:gd name="connsiteY2" fmla="*/ 248534 h 574437"/>
              <a:gd name="connsiteX3" fmla="*/ 876304 w 914789"/>
              <a:gd name="connsiteY3" fmla="*/ 574437 h 574437"/>
              <a:gd name="connsiteX4" fmla="*/ 0 w 914789"/>
              <a:gd name="connsiteY4" fmla="*/ 559197 h 574437"/>
              <a:gd name="connsiteX5" fmla="*/ 0 w 914789"/>
              <a:gd name="connsiteY5" fmla="*/ 0 h 574437"/>
              <a:gd name="connsiteX0" fmla="*/ 0 w 914789"/>
              <a:gd name="connsiteY0" fmla="*/ 0 h 574437"/>
              <a:gd name="connsiteX1" fmla="*/ 891544 w 914789"/>
              <a:gd name="connsiteY1" fmla="*/ 15240 h 574437"/>
              <a:gd name="connsiteX2" fmla="*/ 689497 w 914789"/>
              <a:gd name="connsiteY2" fmla="*/ 248534 h 574437"/>
              <a:gd name="connsiteX3" fmla="*/ 876304 w 914789"/>
              <a:gd name="connsiteY3" fmla="*/ 574437 h 574437"/>
              <a:gd name="connsiteX4" fmla="*/ 0 w 914789"/>
              <a:gd name="connsiteY4" fmla="*/ 559197 h 574437"/>
              <a:gd name="connsiteX5" fmla="*/ 0 w 914789"/>
              <a:gd name="connsiteY5" fmla="*/ 0 h 574437"/>
              <a:gd name="connsiteX0" fmla="*/ 0 w 948457"/>
              <a:gd name="connsiteY0" fmla="*/ 5616 h 580053"/>
              <a:gd name="connsiteX1" fmla="*/ 926879 w 948457"/>
              <a:gd name="connsiteY1" fmla="*/ 0 h 580053"/>
              <a:gd name="connsiteX2" fmla="*/ 689497 w 948457"/>
              <a:gd name="connsiteY2" fmla="*/ 254150 h 580053"/>
              <a:gd name="connsiteX3" fmla="*/ 876304 w 948457"/>
              <a:gd name="connsiteY3" fmla="*/ 580053 h 580053"/>
              <a:gd name="connsiteX4" fmla="*/ 0 w 948457"/>
              <a:gd name="connsiteY4" fmla="*/ 564813 h 580053"/>
              <a:gd name="connsiteX5" fmla="*/ 0 w 948457"/>
              <a:gd name="connsiteY5" fmla="*/ 5616 h 580053"/>
              <a:gd name="connsiteX0" fmla="*/ 0 w 932862"/>
              <a:gd name="connsiteY0" fmla="*/ 5616 h 580053"/>
              <a:gd name="connsiteX1" fmla="*/ 926879 w 932862"/>
              <a:gd name="connsiteY1" fmla="*/ 0 h 580053"/>
              <a:gd name="connsiteX2" fmla="*/ 689497 w 932862"/>
              <a:gd name="connsiteY2" fmla="*/ 254150 h 580053"/>
              <a:gd name="connsiteX3" fmla="*/ 876304 w 932862"/>
              <a:gd name="connsiteY3" fmla="*/ 580053 h 580053"/>
              <a:gd name="connsiteX4" fmla="*/ 0 w 932862"/>
              <a:gd name="connsiteY4" fmla="*/ 564813 h 580053"/>
              <a:gd name="connsiteX5" fmla="*/ 0 w 932862"/>
              <a:gd name="connsiteY5" fmla="*/ 5616 h 580053"/>
              <a:gd name="connsiteX0" fmla="*/ 197880 w 1130742"/>
              <a:gd name="connsiteY0" fmla="*/ 5616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197880 w 1130742"/>
              <a:gd name="connsiteY5" fmla="*/ 5616 h 580053"/>
              <a:gd name="connsiteX0" fmla="*/ 197880 w 1130742"/>
              <a:gd name="connsiteY0" fmla="*/ 5616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197880 w 1130742"/>
              <a:gd name="connsiteY5" fmla="*/ 5616 h 580053"/>
              <a:gd name="connsiteX0" fmla="*/ 35336 w 1130742"/>
              <a:gd name="connsiteY0" fmla="*/ 12568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35336 w 1130742"/>
              <a:gd name="connsiteY5" fmla="*/ 12568 h 580053"/>
              <a:gd name="connsiteX0" fmla="*/ 35336 w 1130742"/>
              <a:gd name="connsiteY0" fmla="*/ 12568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35336 w 1130742"/>
              <a:gd name="connsiteY5" fmla="*/ 12568 h 580053"/>
              <a:gd name="connsiteX0" fmla="*/ 35336 w 1130742"/>
              <a:gd name="connsiteY0" fmla="*/ 12568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35336 w 1130742"/>
              <a:gd name="connsiteY5" fmla="*/ 12568 h 580053"/>
              <a:gd name="connsiteX0" fmla="*/ 35336 w 1130742"/>
              <a:gd name="connsiteY0" fmla="*/ 12568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35336 w 1130742"/>
              <a:gd name="connsiteY5" fmla="*/ 12568 h 580053"/>
              <a:gd name="connsiteX0" fmla="*/ 35336 w 1130742"/>
              <a:gd name="connsiteY0" fmla="*/ 12568 h 580053"/>
              <a:gd name="connsiteX1" fmla="*/ 1124759 w 1130742"/>
              <a:gd name="connsiteY1" fmla="*/ 0 h 580053"/>
              <a:gd name="connsiteX2" fmla="*/ 887377 w 1130742"/>
              <a:gd name="connsiteY2" fmla="*/ 254150 h 580053"/>
              <a:gd name="connsiteX3" fmla="*/ 1074184 w 1130742"/>
              <a:gd name="connsiteY3" fmla="*/ 580053 h 580053"/>
              <a:gd name="connsiteX4" fmla="*/ 0 w 1130742"/>
              <a:gd name="connsiteY4" fmla="*/ 564813 h 580053"/>
              <a:gd name="connsiteX5" fmla="*/ 35336 w 1130742"/>
              <a:gd name="connsiteY5" fmla="*/ 12568 h 580053"/>
              <a:gd name="connsiteX0" fmla="*/ 67769 w 1163175"/>
              <a:gd name="connsiteY0" fmla="*/ 12568 h 580053"/>
              <a:gd name="connsiteX1" fmla="*/ 1157192 w 1163175"/>
              <a:gd name="connsiteY1" fmla="*/ 0 h 580053"/>
              <a:gd name="connsiteX2" fmla="*/ 919810 w 1163175"/>
              <a:gd name="connsiteY2" fmla="*/ 254150 h 580053"/>
              <a:gd name="connsiteX3" fmla="*/ 1106617 w 1163175"/>
              <a:gd name="connsiteY3" fmla="*/ 580053 h 580053"/>
              <a:gd name="connsiteX4" fmla="*/ 32433 w 1163175"/>
              <a:gd name="connsiteY4" fmla="*/ 564813 h 580053"/>
              <a:gd name="connsiteX5" fmla="*/ 343217 w 1163175"/>
              <a:gd name="connsiteY5" fmla="*/ 312882 h 580053"/>
              <a:gd name="connsiteX6" fmla="*/ 67769 w 1163175"/>
              <a:gd name="connsiteY6" fmla="*/ 12568 h 580053"/>
              <a:gd name="connsiteX0" fmla="*/ 67769 w 1163175"/>
              <a:gd name="connsiteY0" fmla="*/ 12568 h 580053"/>
              <a:gd name="connsiteX1" fmla="*/ 1157192 w 1163175"/>
              <a:gd name="connsiteY1" fmla="*/ 0 h 580053"/>
              <a:gd name="connsiteX2" fmla="*/ 919810 w 1163175"/>
              <a:gd name="connsiteY2" fmla="*/ 254150 h 580053"/>
              <a:gd name="connsiteX3" fmla="*/ 1106617 w 1163175"/>
              <a:gd name="connsiteY3" fmla="*/ 580053 h 580053"/>
              <a:gd name="connsiteX4" fmla="*/ 32433 w 1163175"/>
              <a:gd name="connsiteY4" fmla="*/ 564813 h 580053"/>
              <a:gd name="connsiteX5" fmla="*/ 343217 w 1163175"/>
              <a:gd name="connsiteY5" fmla="*/ 312882 h 580053"/>
              <a:gd name="connsiteX6" fmla="*/ 67769 w 1163175"/>
              <a:gd name="connsiteY6" fmla="*/ 12568 h 580053"/>
              <a:gd name="connsiteX0" fmla="*/ 67769 w 1163175"/>
              <a:gd name="connsiteY0" fmla="*/ 12568 h 580053"/>
              <a:gd name="connsiteX1" fmla="*/ 1157192 w 1163175"/>
              <a:gd name="connsiteY1" fmla="*/ 0 h 580053"/>
              <a:gd name="connsiteX2" fmla="*/ 919810 w 1163175"/>
              <a:gd name="connsiteY2" fmla="*/ 254150 h 580053"/>
              <a:gd name="connsiteX3" fmla="*/ 1106617 w 1163175"/>
              <a:gd name="connsiteY3" fmla="*/ 580053 h 580053"/>
              <a:gd name="connsiteX4" fmla="*/ 32433 w 1163175"/>
              <a:gd name="connsiteY4" fmla="*/ 564813 h 580053"/>
              <a:gd name="connsiteX5" fmla="*/ 343217 w 1163175"/>
              <a:gd name="connsiteY5" fmla="*/ 312882 h 580053"/>
              <a:gd name="connsiteX6" fmla="*/ 67769 w 1163175"/>
              <a:gd name="connsiteY6" fmla="*/ 12568 h 580053"/>
              <a:gd name="connsiteX0" fmla="*/ 71342 w 1166748"/>
              <a:gd name="connsiteY0" fmla="*/ 12568 h 580053"/>
              <a:gd name="connsiteX1" fmla="*/ 1160765 w 1166748"/>
              <a:gd name="connsiteY1" fmla="*/ 0 h 580053"/>
              <a:gd name="connsiteX2" fmla="*/ 923383 w 1166748"/>
              <a:gd name="connsiteY2" fmla="*/ 254150 h 580053"/>
              <a:gd name="connsiteX3" fmla="*/ 1110190 w 1166748"/>
              <a:gd name="connsiteY3" fmla="*/ 580053 h 580053"/>
              <a:gd name="connsiteX4" fmla="*/ 36006 w 1166748"/>
              <a:gd name="connsiteY4" fmla="*/ 564813 h 580053"/>
              <a:gd name="connsiteX5" fmla="*/ 290252 w 1166748"/>
              <a:gd name="connsiteY5" fmla="*/ 312882 h 580053"/>
              <a:gd name="connsiteX6" fmla="*/ 71342 w 1166748"/>
              <a:gd name="connsiteY6" fmla="*/ 12568 h 580053"/>
              <a:gd name="connsiteX0" fmla="*/ 80490 w 1175896"/>
              <a:gd name="connsiteY0" fmla="*/ 12568 h 580053"/>
              <a:gd name="connsiteX1" fmla="*/ 1169913 w 1175896"/>
              <a:gd name="connsiteY1" fmla="*/ 0 h 580053"/>
              <a:gd name="connsiteX2" fmla="*/ 932531 w 1175896"/>
              <a:gd name="connsiteY2" fmla="*/ 254150 h 580053"/>
              <a:gd name="connsiteX3" fmla="*/ 1119338 w 1175896"/>
              <a:gd name="connsiteY3" fmla="*/ 580053 h 580053"/>
              <a:gd name="connsiteX4" fmla="*/ 45154 w 1175896"/>
              <a:gd name="connsiteY4" fmla="*/ 564813 h 580053"/>
              <a:gd name="connsiteX5" fmla="*/ 299400 w 1175896"/>
              <a:gd name="connsiteY5" fmla="*/ 312882 h 580053"/>
              <a:gd name="connsiteX6" fmla="*/ 80490 w 1175896"/>
              <a:gd name="connsiteY6" fmla="*/ 12568 h 580053"/>
              <a:gd name="connsiteX0" fmla="*/ 75455 w 1170861"/>
              <a:gd name="connsiteY0" fmla="*/ 12568 h 580053"/>
              <a:gd name="connsiteX1" fmla="*/ 1164878 w 1170861"/>
              <a:gd name="connsiteY1" fmla="*/ 0 h 580053"/>
              <a:gd name="connsiteX2" fmla="*/ 927496 w 1170861"/>
              <a:gd name="connsiteY2" fmla="*/ 254150 h 580053"/>
              <a:gd name="connsiteX3" fmla="*/ 1114303 w 1170861"/>
              <a:gd name="connsiteY3" fmla="*/ 580053 h 580053"/>
              <a:gd name="connsiteX4" fmla="*/ 40119 w 1170861"/>
              <a:gd name="connsiteY4" fmla="*/ 564813 h 580053"/>
              <a:gd name="connsiteX5" fmla="*/ 294365 w 1170861"/>
              <a:gd name="connsiteY5" fmla="*/ 312882 h 580053"/>
              <a:gd name="connsiteX6" fmla="*/ 75455 w 1170861"/>
              <a:gd name="connsiteY6" fmla="*/ 12568 h 580053"/>
              <a:gd name="connsiteX0" fmla="*/ 75455 w 1170861"/>
              <a:gd name="connsiteY0" fmla="*/ 12568 h 580053"/>
              <a:gd name="connsiteX1" fmla="*/ 1164878 w 1170861"/>
              <a:gd name="connsiteY1" fmla="*/ 0 h 580053"/>
              <a:gd name="connsiteX2" fmla="*/ 927496 w 1170861"/>
              <a:gd name="connsiteY2" fmla="*/ 254150 h 580053"/>
              <a:gd name="connsiteX3" fmla="*/ 1114303 w 1170861"/>
              <a:gd name="connsiteY3" fmla="*/ 580053 h 580053"/>
              <a:gd name="connsiteX4" fmla="*/ 40119 w 1170861"/>
              <a:gd name="connsiteY4" fmla="*/ 564813 h 580053"/>
              <a:gd name="connsiteX5" fmla="*/ 294365 w 1170861"/>
              <a:gd name="connsiteY5" fmla="*/ 312882 h 580053"/>
              <a:gd name="connsiteX6" fmla="*/ 75455 w 1170861"/>
              <a:gd name="connsiteY6" fmla="*/ 12568 h 580053"/>
              <a:gd name="connsiteX0" fmla="*/ 75455 w 1170861"/>
              <a:gd name="connsiteY0" fmla="*/ 12568 h 580053"/>
              <a:gd name="connsiteX1" fmla="*/ 1164878 w 1170861"/>
              <a:gd name="connsiteY1" fmla="*/ 0 h 580053"/>
              <a:gd name="connsiteX2" fmla="*/ 927496 w 1170861"/>
              <a:gd name="connsiteY2" fmla="*/ 254150 h 580053"/>
              <a:gd name="connsiteX3" fmla="*/ 1114303 w 1170861"/>
              <a:gd name="connsiteY3" fmla="*/ 580053 h 580053"/>
              <a:gd name="connsiteX4" fmla="*/ 40119 w 1170861"/>
              <a:gd name="connsiteY4" fmla="*/ 564813 h 580053"/>
              <a:gd name="connsiteX5" fmla="*/ 294365 w 1170861"/>
              <a:gd name="connsiteY5" fmla="*/ 312882 h 580053"/>
              <a:gd name="connsiteX6" fmla="*/ 75455 w 1170861"/>
              <a:gd name="connsiteY6" fmla="*/ 12568 h 580053"/>
              <a:gd name="connsiteX0" fmla="*/ 75455 w 1170861"/>
              <a:gd name="connsiteY0" fmla="*/ 12568 h 580053"/>
              <a:gd name="connsiteX1" fmla="*/ 1164878 w 1170861"/>
              <a:gd name="connsiteY1" fmla="*/ 0 h 580053"/>
              <a:gd name="connsiteX2" fmla="*/ 927496 w 1170861"/>
              <a:gd name="connsiteY2" fmla="*/ 254150 h 580053"/>
              <a:gd name="connsiteX3" fmla="*/ 1114303 w 1170861"/>
              <a:gd name="connsiteY3" fmla="*/ 580053 h 580053"/>
              <a:gd name="connsiteX4" fmla="*/ 40119 w 1170861"/>
              <a:gd name="connsiteY4" fmla="*/ 564813 h 580053"/>
              <a:gd name="connsiteX5" fmla="*/ 294365 w 1170861"/>
              <a:gd name="connsiteY5" fmla="*/ 312882 h 580053"/>
              <a:gd name="connsiteX6" fmla="*/ 75455 w 1170861"/>
              <a:gd name="connsiteY6" fmla="*/ 12568 h 580053"/>
              <a:gd name="connsiteX0" fmla="*/ 77365 w 1172771"/>
              <a:gd name="connsiteY0" fmla="*/ 12568 h 580053"/>
              <a:gd name="connsiteX1" fmla="*/ 1166788 w 1172771"/>
              <a:gd name="connsiteY1" fmla="*/ 0 h 580053"/>
              <a:gd name="connsiteX2" fmla="*/ 929406 w 1172771"/>
              <a:gd name="connsiteY2" fmla="*/ 254150 h 580053"/>
              <a:gd name="connsiteX3" fmla="*/ 1116213 w 1172771"/>
              <a:gd name="connsiteY3" fmla="*/ 580053 h 580053"/>
              <a:gd name="connsiteX4" fmla="*/ 42029 w 1172771"/>
              <a:gd name="connsiteY4" fmla="*/ 564813 h 580053"/>
              <a:gd name="connsiteX5" fmla="*/ 275073 w 1172771"/>
              <a:gd name="connsiteY5" fmla="*/ 333737 h 580053"/>
              <a:gd name="connsiteX6" fmla="*/ 77365 w 1172771"/>
              <a:gd name="connsiteY6" fmla="*/ 12568 h 580053"/>
              <a:gd name="connsiteX0" fmla="*/ 77365 w 1172771"/>
              <a:gd name="connsiteY0" fmla="*/ 12568 h 580053"/>
              <a:gd name="connsiteX1" fmla="*/ 1166788 w 1172771"/>
              <a:gd name="connsiteY1" fmla="*/ 0 h 580053"/>
              <a:gd name="connsiteX2" fmla="*/ 929406 w 1172771"/>
              <a:gd name="connsiteY2" fmla="*/ 254150 h 580053"/>
              <a:gd name="connsiteX3" fmla="*/ 1116213 w 1172771"/>
              <a:gd name="connsiteY3" fmla="*/ 580053 h 580053"/>
              <a:gd name="connsiteX4" fmla="*/ 42029 w 1172771"/>
              <a:gd name="connsiteY4" fmla="*/ 564813 h 580053"/>
              <a:gd name="connsiteX5" fmla="*/ 275073 w 1172771"/>
              <a:gd name="connsiteY5" fmla="*/ 333737 h 580053"/>
              <a:gd name="connsiteX6" fmla="*/ 261323 w 1172771"/>
              <a:gd name="connsiteY6" fmla="*/ 132137 h 580053"/>
              <a:gd name="connsiteX7" fmla="*/ 77365 w 1172771"/>
              <a:gd name="connsiteY7" fmla="*/ 12568 h 580053"/>
              <a:gd name="connsiteX0" fmla="*/ 77365 w 1172771"/>
              <a:gd name="connsiteY0" fmla="*/ 12568 h 580053"/>
              <a:gd name="connsiteX1" fmla="*/ 1166788 w 1172771"/>
              <a:gd name="connsiteY1" fmla="*/ 0 h 580053"/>
              <a:gd name="connsiteX2" fmla="*/ 929406 w 1172771"/>
              <a:gd name="connsiteY2" fmla="*/ 254150 h 580053"/>
              <a:gd name="connsiteX3" fmla="*/ 1116213 w 1172771"/>
              <a:gd name="connsiteY3" fmla="*/ 580053 h 580053"/>
              <a:gd name="connsiteX4" fmla="*/ 42029 w 1172771"/>
              <a:gd name="connsiteY4" fmla="*/ 564813 h 580053"/>
              <a:gd name="connsiteX5" fmla="*/ 275073 w 1172771"/>
              <a:gd name="connsiteY5" fmla="*/ 333737 h 580053"/>
              <a:gd name="connsiteX6" fmla="*/ 247189 w 1172771"/>
              <a:gd name="connsiteY6" fmla="*/ 132137 h 580053"/>
              <a:gd name="connsiteX7" fmla="*/ 77365 w 1172771"/>
              <a:gd name="connsiteY7" fmla="*/ 12568 h 580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2771" h="580053">
                <a:moveTo>
                  <a:pt x="77365" y="12568"/>
                </a:moveTo>
                <a:lnTo>
                  <a:pt x="1166788" y="0"/>
                </a:lnTo>
                <a:cubicBezTo>
                  <a:pt x="1222554" y="11298"/>
                  <a:pt x="868565" y="45313"/>
                  <a:pt x="929406" y="254150"/>
                </a:cubicBezTo>
                <a:cubicBezTo>
                  <a:pt x="863037" y="511651"/>
                  <a:pt x="1235584" y="532910"/>
                  <a:pt x="1116213" y="580053"/>
                </a:cubicBezTo>
                <a:lnTo>
                  <a:pt x="42029" y="564813"/>
                </a:lnTo>
                <a:cubicBezTo>
                  <a:pt x="-114651" y="542299"/>
                  <a:pt x="212647" y="550909"/>
                  <a:pt x="275073" y="333737"/>
                </a:cubicBezTo>
                <a:cubicBezTo>
                  <a:pt x="304555" y="263942"/>
                  <a:pt x="280140" y="185665"/>
                  <a:pt x="247189" y="132137"/>
                </a:cubicBezTo>
                <a:cubicBezTo>
                  <a:pt x="214238" y="78609"/>
                  <a:pt x="-80613" y="36908"/>
                  <a:pt x="77365" y="12568"/>
                </a:cubicBezTo>
                <a:close/>
              </a:path>
            </a:pathLst>
          </a:custGeom>
          <a:pattFill prst="ltUp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alpha val="89000"/>
                </a:schemeClr>
              </a:solidFill>
            </a:endParaRPr>
          </a:p>
        </p:txBody>
      </p:sp>
      <p:sp>
        <p:nvSpPr>
          <p:cNvPr id="34" name="Oval 38"/>
          <p:cNvSpPr>
            <a:spLocks noChangeArrowheads="1"/>
          </p:cNvSpPr>
          <p:nvPr/>
        </p:nvSpPr>
        <p:spPr bwMode="auto">
          <a:xfrm>
            <a:off x="1013535" y="4097539"/>
            <a:ext cx="559197" cy="559197"/>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5" name="Oval 38"/>
          <p:cNvSpPr>
            <a:spLocks noChangeArrowheads="1"/>
          </p:cNvSpPr>
          <p:nvPr/>
        </p:nvSpPr>
        <p:spPr bwMode="auto">
          <a:xfrm>
            <a:off x="2205492" y="4097539"/>
            <a:ext cx="559197" cy="559197"/>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36" name="Oval 38"/>
          <p:cNvSpPr>
            <a:spLocks noChangeArrowheads="1"/>
          </p:cNvSpPr>
          <p:nvPr/>
        </p:nvSpPr>
        <p:spPr bwMode="auto">
          <a:xfrm>
            <a:off x="3391640" y="4097539"/>
            <a:ext cx="559197" cy="559197"/>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67</a:t>
            </a:fld>
            <a:endParaRPr lang="en-US" altLang="en-US"/>
          </a:p>
        </p:txBody>
      </p:sp>
      <p:cxnSp>
        <p:nvCxnSpPr>
          <p:cNvPr id="24" name="Straight Connector 23"/>
          <p:cNvCxnSpPr/>
          <p:nvPr/>
        </p:nvCxnSpPr>
        <p:spPr>
          <a:xfrm flipH="1">
            <a:off x="3377494" y="4377138"/>
            <a:ext cx="49968" cy="2054142"/>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H="1">
            <a:off x="3857339" y="4377138"/>
            <a:ext cx="49968" cy="2054142"/>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Arrow Connector 37"/>
          <p:cNvCxnSpPr/>
          <p:nvPr/>
        </p:nvCxnSpPr>
        <p:spPr>
          <a:xfrm>
            <a:off x="3370310" y="6105088"/>
            <a:ext cx="501317"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39" name="Text Box 43"/>
          <p:cNvSpPr txBox="1">
            <a:spLocks noChangeArrowheads="1"/>
          </p:cNvSpPr>
          <p:nvPr/>
        </p:nvSpPr>
        <p:spPr bwMode="auto">
          <a:xfrm>
            <a:off x="3413026" y="6264531"/>
            <a:ext cx="4073624"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en-US" sz="2400" dirty="0"/>
              <a:t>d = diameter of bolt</a:t>
            </a:r>
            <a:endParaRPr lang="en-US" altLang="en-US" sz="2400" baseline="-25000" dirty="0"/>
          </a:p>
        </p:txBody>
      </p:sp>
      <p:sp>
        <p:nvSpPr>
          <p:cNvPr id="6" name="Oval 5"/>
          <p:cNvSpPr/>
          <p:nvPr/>
        </p:nvSpPr>
        <p:spPr>
          <a:xfrm>
            <a:off x="3444142" y="4154716"/>
            <a:ext cx="457200" cy="457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2257071" y="4154716"/>
            <a:ext cx="457200" cy="457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38"/>
          <p:cNvSpPr>
            <a:spLocks noChangeArrowheads="1"/>
          </p:cNvSpPr>
          <p:nvPr/>
        </p:nvSpPr>
        <p:spPr bwMode="auto">
          <a:xfrm>
            <a:off x="1002909" y="4097539"/>
            <a:ext cx="559197" cy="559197"/>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7" name="Oval 46"/>
          <p:cNvSpPr/>
          <p:nvPr/>
        </p:nvSpPr>
        <p:spPr>
          <a:xfrm>
            <a:off x="1054488" y="4154716"/>
            <a:ext cx="457200" cy="4572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8290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2" grpId="0" animBg="1"/>
      <p:bldP spid="33"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636" y="2700331"/>
            <a:ext cx="8629650" cy="2981325"/>
          </a:xfrm>
          <a:prstGeom prst="rect">
            <a:avLst/>
          </a:prstGeom>
        </p:spPr>
      </p:pic>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8158190" cy="3609702"/>
          </a:xfrm>
        </p:spPr>
        <p:txBody>
          <a:bodyPr>
            <a:normAutofit/>
          </a:bodyPr>
          <a:lstStyle/>
          <a:p>
            <a:r>
              <a:rPr lang="en-US" b="1" dirty="0">
                <a:solidFill>
                  <a:schemeClr val="tx2"/>
                </a:solidFill>
              </a:rPr>
              <a:t>4. Bearing and </a:t>
            </a:r>
            <a:r>
              <a:rPr lang="en-US" b="1" dirty="0" err="1">
                <a:solidFill>
                  <a:schemeClr val="tx2"/>
                </a:solidFill>
              </a:rPr>
              <a:t>Tearout</a:t>
            </a:r>
            <a:r>
              <a:rPr lang="en-US" b="1" dirty="0">
                <a:solidFill>
                  <a:schemeClr val="tx2"/>
                </a:solidFill>
              </a:rPr>
              <a:t> at Bolt Holes (J3.10)</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09850" y="2454729"/>
            <a:ext cx="4076700" cy="381000"/>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39953" b="21114"/>
          <a:stretch/>
        </p:blipFill>
        <p:spPr>
          <a:xfrm>
            <a:off x="187098" y="5930524"/>
            <a:ext cx="8848725" cy="674914"/>
          </a:xfrm>
          <a:prstGeom prst="rect">
            <a:avLst/>
          </a:prstGeom>
        </p:spPr>
      </p:pic>
      <p:sp>
        <p:nvSpPr>
          <p:cNvPr id="5" name="Slide Number Placeholder 4"/>
          <p:cNvSpPr>
            <a:spLocks noGrp="1"/>
          </p:cNvSpPr>
          <p:nvPr>
            <p:ph type="sldNum" sz="quarter" idx="12"/>
          </p:nvPr>
        </p:nvSpPr>
        <p:spPr/>
        <p:txBody>
          <a:bodyPr/>
          <a:lstStyle/>
          <a:p>
            <a:fld id="{9DBAC5ED-916B-4A4B-9960-52DDD2B57D0D}" type="slidenum">
              <a:rPr lang="en-US" altLang="en-US" smtClean="0"/>
              <a:pPr/>
              <a:t>68</a:t>
            </a:fld>
            <a:endParaRPr lang="en-US" altLang="en-US"/>
          </a:p>
        </p:txBody>
      </p:sp>
    </p:spTree>
    <p:extLst>
      <p:ext uri="{BB962C8B-B14F-4D97-AF65-F5344CB8AC3E}">
        <p14:creationId xmlns:p14="http://schemas.microsoft.com/office/powerpoint/2010/main" val="169594712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a:t>
            </a:r>
          </a:p>
        </p:txBody>
      </p:sp>
      <p:sp>
        <p:nvSpPr>
          <p:cNvPr id="21" name="Content Placeholder 2"/>
          <p:cNvSpPr>
            <a:spLocks noGrp="1"/>
          </p:cNvSpPr>
          <p:nvPr>
            <p:ph idx="1"/>
          </p:nvPr>
        </p:nvSpPr>
        <p:spPr>
          <a:xfrm>
            <a:off x="768096" y="1898470"/>
            <a:ext cx="3548464" cy="3609702"/>
          </a:xfrm>
        </p:spPr>
        <p:txBody>
          <a:bodyPr>
            <a:normAutofit/>
          </a:bodyPr>
          <a:lstStyle/>
          <a:p>
            <a:r>
              <a:rPr lang="en-US" sz="3000" b="1" dirty="0"/>
              <a:t>Bolts</a:t>
            </a:r>
          </a:p>
          <a:p>
            <a:r>
              <a:rPr lang="en-US" b="1" i="1" dirty="0">
                <a:solidFill>
                  <a:schemeClr val="tx2"/>
                </a:solidFill>
              </a:rPr>
              <a:t>5. Bolt Shear</a:t>
            </a:r>
          </a:p>
          <a:p>
            <a:r>
              <a:rPr lang="en-US" dirty="0"/>
              <a:t>Shear failure of the bolt along the shear plane (interface). </a:t>
            </a:r>
          </a:p>
          <a:p>
            <a:r>
              <a:rPr lang="en-US" dirty="0"/>
              <a:t>Strength is proportional to the number of shear planes (interfaces)</a:t>
            </a:r>
          </a:p>
        </p:txBody>
      </p:sp>
      <p:grpSp>
        <p:nvGrpSpPr>
          <p:cNvPr id="61" name="Group 60"/>
          <p:cNvGrpSpPr/>
          <p:nvPr/>
        </p:nvGrpSpPr>
        <p:grpSpPr>
          <a:xfrm>
            <a:off x="5246604" y="459380"/>
            <a:ext cx="3303213" cy="1839456"/>
            <a:chOff x="1208314" y="2712845"/>
            <a:chExt cx="4329339" cy="2410873"/>
          </a:xfrm>
        </p:grpSpPr>
        <p:sp>
          <p:nvSpPr>
            <p:cNvPr id="62" name="Freeform 33"/>
            <p:cNvSpPr>
              <a:spLocks/>
            </p:cNvSpPr>
            <p:nvPr/>
          </p:nvSpPr>
          <p:spPr bwMode="auto">
            <a:xfrm>
              <a:off x="1404272" y="3124215"/>
              <a:ext cx="2964981" cy="1709343"/>
            </a:xfrm>
            <a:custGeom>
              <a:avLst/>
              <a:gdLst>
                <a:gd name="T0" fmla="*/ 432 w 1854"/>
                <a:gd name="T1" fmla="*/ 0 h 1776"/>
                <a:gd name="T2" fmla="*/ 1854 w 1854"/>
                <a:gd name="T3" fmla="*/ 276 h 1776"/>
                <a:gd name="T4" fmla="*/ 1848 w 1854"/>
                <a:gd name="T5" fmla="*/ 1344 h 1776"/>
                <a:gd name="T6" fmla="*/ 432 w 1854"/>
                <a:gd name="T7" fmla="*/ 1776 h 1776"/>
                <a:gd name="T8" fmla="*/ 0 w 1854"/>
                <a:gd name="T9" fmla="*/ 1776 h 1776"/>
                <a:gd name="T10" fmla="*/ 96 w 1854"/>
                <a:gd name="T11" fmla="*/ 1536 h 1776"/>
                <a:gd name="T12" fmla="*/ 48 w 1854"/>
                <a:gd name="T13" fmla="*/ 1344 h 1776"/>
                <a:gd name="T14" fmla="*/ 144 w 1854"/>
                <a:gd name="T15" fmla="*/ 1104 h 1776"/>
                <a:gd name="T16" fmla="*/ 0 w 1854"/>
                <a:gd name="T17" fmla="*/ 816 h 1776"/>
                <a:gd name="T18" fmla="*/ 144 w 1854"/>
                <a:gd name="T19" fmla="*/ 576 h 1776"/>
                <a:gd name="T20" fmla="*/ 0 w 1854"/>
                <a:gd name="T21" fmla="*/ 384 h 1776"/>
                <a:gd name="T22" fmla="*/ 144 w 1854"/>
                <a:gd name="T23" fmla="*/ 0 h 1776"/>
                <a:gd name="T24" fmla="*/ 432 w 1854"/>
                <a:gd name="T25" fmla="*/ 0 h 1776"/>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518 w 10000"/>
                <a:gd name="connsiteY5" fmla="*/ 8649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37 w 10000"/>
                <a:gd name="connsiteY5" fmla="*/ 8610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85 w 10037"/>
                <a:gd name="connsiteY7" fmla="*/ 6332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11 w 10037"/>
                <a:gd name="connsiteY7" fmla="*/ 5907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403 w 10073"/>
                <a:gd name="connsiteY0" fmla="*/ 0 h 10000"/>
                <a:gd name="connsiteX1" fmla="*/ 10073 w 10073"/>
                <a:gd name="connsiteY1" fmla="*/ 1554 h 10000"/>
                <a:gd name="connsiteX2" fmla="*/ 10041 w 10073"/>
                <a:gd name="connsiteY2" fmla="*/ 7568 h 10000"/>
                <a:gd name="connsiteX3" fmla="*/ 2403 w 10073"/>
                <a:gd name="connsiteY3" fmla="*/ 10000 h 10000"/>
                <a:gd name="connsiteX4" fmla="*/ 73 w 10073"/>
                <a:gd name="connsiteY4" fmla="*/ 10000 h 10000"/>
                <a:gd name="connsiteX5" fmla="*/ 110 w 10073"/>
                <a:gd name="connsiteY5" fmla="*/ 8610 h 10000"/>
                <a:gd name="connsiteX6" fmla="*/ 36 w 10073"/>
                <a:gd name="connsiteY6" fmla="*/ 7568 h 10000"/>
                <a:gd name="connsiteX7" fmla="*/ 73 w 10073"/>
                <a:gd name="connsiteY7" fmla="*/ 4595 h 10000"/>
                <a:gd name="connsiteX8" fmla="*/ 850 w 10073"/>
                <a:gd name="connsiteY8" fmla="*/ 3243 h 10000"/>
                <a:gd name="connsiteX9" fmla="*/ 73 w 10073"/>
                <a:gd name="connsiteY9" fmla="*/ 2162 h 10000"/>
                <a:gd name="connsiteX10" fmla="*/ 850 w 10073"/>
                <a:gd name="connsiteY10" fmla="*/ 0 h 10000"/>
                <a:gd name="connsiteX11" fmla="*/ 2403 w 10073"/>
                <a:gd name="connsiteY11" fmla="*/ 0 h 10000"/>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148 w 10148"/>
                <a:gd name="connsiteY9" fmla="*/ 2239 h 10077"/>
                <a:gd name="connsiteX10" fmla="*/ 0 w 10148"/>
                <a:gd name="connsiteY10" fmla="*/ 0 h 10077"/>
                <a:gd name="connsiteX11" fmla="*/ 2478 w 10148"/>
                <a:gd name="connsiteY11"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0 w 10148"/>
                <a:gd name="connsiteY9" fmla="*/ 0 h 10077"/>
                <a:gd name="connsiteX10" fmla="*/ 2478 w 10148"/>
                <a:gd name="connsiteY10"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0 w 10148"/>
                <a:gd name="connsiteY8" fmla="*/ 0 h 10077"/>
                <a:gd name="connsiteX9" fmla="*/ 2478 w 10148"/>
                <a:gd name="connsiteY9" fmla="*/ 77 h 10077"/>
                <a:gd name="connsiteX0" fmla="*/ 2633 w 10303"/>
                <a:gd name="connsiteY0" fmla="*/ 77 h 10077"/>
                <a:gd name="connsiteX1" fmla="*/ 10303 w 10303"/>
                <a:gd name="connsiteY1" fmla="*/ 1631 h 10077"/>
                <a:gd name="connsiteX2" fmla="*/ 10271 w 10303"/>
                <a:gd name="connsiteY2" fmla="*/ 7645 h 10077"/>
                <a:gd name="connsiteX3" fmla="*/ 2633 w 10303"/>
                <a:gd name="connsiteY3" fmla="*/ 10077 h 10077"/>
                <a:gd name="connsiteX4" fmla="*/ 303 w 10303"/>
                <a:gd name="connsiteY4" fmla="*/ 10077 h 10077"/>
                <a:gd name="connsiteX5" fmla="*/ 340 w 10303"/>
                <a:gd name="connsiteY5" fmla="*/ 8687 h 10077"/>
                <a:gd name="connsiteX6" fmla="*/ 266 w 10303"/>
                <a:gd name="connsiteY6" fmla="*/ 7645 h 10077"/>
                <a:gd name="connsiteX7" fmla="*/ 155 w 10303"/>
                <a:gd name="connsiteY7" fmla="*/ 0 h 10077"/>
                <a:gd name="connsiteX8" fmla="*/ 2633 w 10303"/>
                <a:gd name="connsiteY8" fmla="*/ 77 h 10077"/>
                <a:gd name="connsiteX0" fmla="*/ 2614 w 10284"/>
                <a:gd name="connsiteY0" fmla="*/ 77 h 10077"/>
                <a:gd name="connsiteX1" fmla="*/ 10284 w 10284"/>
                <a:gd name="connsiteY1" fmla="*/ 1631 h 10077"/>
                <a:gd name="connsiteX2" fmla="*/ 10252 w 10284"/>
                <a:gd name="connsiteY2" fmla="*/ 7645 h 10077"/>
                <a:gd name="connsiteX3" fmla="*/ 2614 w 10284"/>
                <a:gd name="connsiteY3" fmla="*/ 10077 h 10077"/>
                <a:gd name="connsiteX4" fmla="*/ 284 w 10284"/>
                <a:gd name="connsiteY4" fmla="*/ 10077 h 10077"/>
                <a:gd name="connsiteX5" fmla="*/ 321 w 10284"/>
                <a:gd name="connsiteY5" fmla="*/ 8687 h 10077"/>
                <a:gd name="connsiteX6" fmla="*/ 136 w 10284"/>
                <a:gd name="connsiteY6" fmla="*/ 0 h 10077"/>
                <a:gd name="connsiteX7" fmla="*/ 2614 w 10284"/>
                <a:gd name="connsiteY7" fmla="*/ 77 h 10077"/>
                <a:gd name="connsiteX0" fmla="*/ 2712 w 10382"/>
                <a:gd name="connsiteY0" fmla="*/ 77 h 10077"/>
                <a:gd name="connsiteX1" fmla="*/ 10382 w 10382"/>
                <a:gd name="connsiteY1" fmla="*/ 1631 h 10077"/>
                <a:gd name="connsiteX2" fmla="*/ 10350 w 10382"/>
                <a:gd name="connsiteY2" fmla="*/ 7645 h 10077"/>
                <a:gd name="connsiteX3" fmla="*/ 2712 w 10382"/>
                <a:gd name="connsiteY3" fmla="*/ 10077 h 10077"/>
                <a:gd name="connsiteX4" fmla="*/ 382 w 10382"/>
                <a:gd name="connsiteY4" fmla="*/ 10077 h 10077"/>
                <a:gd name="connsiteX5" fmla="*/ 234 w 10382"/>
                <a:gd name="connsiteY5" fmla="*/ 0 h 10077"/>
                <a:gd name="connsiteX6" fmla="*/ 2712 w 10382"/>
                <a:gd name="connsiteY6" fmla="*/ 77 h 10077"/>
                <a:gd name="connsiteX0" fmla="*/ 2778 w 10448"/>
                <a:gd name="connsiteY0" fmla="*/ 77 h 10116"/>
                <a:gd name="connsiteX1" fmla="*/ 10448 w 10448"/>
                <a:gd name="connsiteY1" fmla="*/ 1631 h 10116"/>
                <a:gd name="connsiteX2" fmla="*/ 10416 w 10448"/>
                <a:gd name="connsiteY2" fmla="*/ 7645 h 10116"/>
                <a:gd name="connsiteX3" fmla="*/ 2778 w 10448"/>
                <a:gd name="connsiteY3" fmla="*/ 10077 h 10116"/>
                <a:gd name="connsiteX4" fmla="*/ 300 w 10448"/>
                <a:gd name="connsiteY4" fmla="*/ 10116 h 10116"/>
                <a:gd name="connsiteX5" fmla="*/ 300 w 10448"/>
                <a:gd name="connsiteY5" fmla="*/ 0 h 10116"/>
                <a:gd name="connsiteX6" fmla="*/ 2778 w 10448"/>
                <a:gd name="connsiteY6" fmla="*/ 77 h 10116"/>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0 w 10148"/>
                <a:gd name="connsiteY4" fmla="*/ 0 h 10077"/>
                <a:gd name="connsiteX5" fmla="*/ 2478 w 10148"/>
                <a:gd name="connsiteY5"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221 w 10148"/>
                <a:gd name="connsiteY4" fmla="*/ 5058 h 10077"/>
                <a:gd name="connsiteX5" fmla="*/ 0 w 10148"/>
                <a:gd name="connsiteY5" fmla="*/ 0 h 10077"/>
                <a:gd name="connsiteX6" fmla="*/ 2478 w 10148"/>
                <a:gd name="connsiteY6" fmla="*/ 77 h 10077"/>
                <a:gd name="connsiteX0" fmla="*/ 2478 w 10148"/>
                <a:gd name="connsiteY0" fmla="*/ 77 h 10155"/>
                <a:gd name="connsiteX1" fmla="*/ 10148 w 10148"/>
                <a:gd name="connsiteY1" fmla="*/ 1631 h 10155"/>
                <a:gd name="connsiteX2" fmla="*/ 10116 w 10148"/>
                <a:gd name="connsiteY2" fmla="*/ 7645 h 10155"/>
                <a:gd name="connsiteX3" fmla="*/ 2478 w 10148"/>
                <a:gd name="connsiteY3" fmla="*/ 10077 h 10155"/>
                <a:gd name="connsiteX4" fmla="*/ 222 w 10148"/>
                <a:gd name="connsiteY4" fmla="*/ 10155 h 10155"/>
                <a:gd name="connsiteX5" fmla="*/ 0 w 10148"/>
                <a:gd name="connsiteY5" fmla="*/ 0 h 10155"/>
                <a:gd name="connsiteX6" fmla="*/ 2478 w 10148"/>
                <a:gd name="connsiteY6" fmla="*/ 77 h 10155"/>
                <a:gd name="connsiteX0" fmla="*/ 2478 w 10148"/>
                <a:gd name="connsiteY0" fmla="*/ 77 h 10155"/>
                <a:gd name="connsiteX1" fmla="*/ 10148 w 10148"/>
                <a:gd name="connsiteY1" fmla="*/ 1631 h 10155"/>
                <a:gd name="connsiteX2" fmla="*/ 10116 w 10148"/>
                <a:gd name="connsiteY2" fmla="*/ 7645 h 10155"/>
                <a:gd name="connsiteX3" fmla="*/ 222 w 10148"/>
                <a:gd name="connsiteY3" fmla="*/ 10155 h 10155"/>
                <a:gd name="connsiteX4" fmla="*/ 0 w 10148"/>
                <a:gd name="connsiteY4" fmla="*/ 0 h 10155"/>
                <a:gd name="connsiteX5" fmla="*/ 2478 w 10148"/>
                <a:gd name="connsiteY5" fmla="*/ 77 h 10155"/>
                <a:gd name="connsiteX0" fmla="*/ 2478 w 10148"/>
                <a:gd name="connsiteY0" fmla="*/ 77 h 7954"/>
                <a:gd name="connsiteX1" fmla="*/ 10148 w 10148"/>
                <a:gd name="connsiteY1" fmla="*/ 1631 h 7954"/>
                <a:gd name="connsiteX2" fmla="*/ 10116 w 10148"/>
                <a:gd name="connsiteY2" fmla="*/ 7645 h 7954"/>
                <a:gd name="connsiteX3" fmla="*/ 185 w 10148"/>
                <a:gd name="connsiteY3" fmla="*/ 7954 h 7954"/>
                <a:gd name="connsiteX4" fmla="*/ 0 w 10148"/>
                <a:gd name="connsiteY4" fmla="*/ 0 h 7954"/>
                <a:gd name="connsiteX5" fmla="*/ 2478 w 10148"/>
                <a:gd name="connsiteY5" fmla="*/ 77 h 7954"/>
                <a:gd name="connsiteX0" fmla="*/ 0 w 10000"/>
                <a:gd name="connsiteY0" fmla="*/ 0 h 10000"/>
                <a:gd name="connsiteX1" fmla="*/ 10000 w 10000"/>
                <a:gd name="connsiteY1" fmla="*/ 2051 h 10000"/>
                <a:gd name="connsiteX2" fmla="*/ 9968 w 10000"/>
                <a:gd name="connsiteY2" fmla="*/ 9612 h 10000"/>
                <a:gd name="connsiteX3" fmla="*/ 182 w 10000"/>
                <a:gd name="connsiteY3" fmla="*/ 10000 h 10000"/>
                <a:gd name="connsiteX4" fmla="*/ 0 w 10000"/>
                <a:gd name="connsiteY4" fmla="*/ 0 h 10000"/>
                <a:gd name="connsiteX0" fmla="*/ 0 w 9927"/>
                <a:gd name="connsiteY0" fmla="*/ 0 h 8010"/>
                <a:gd name="connsiteX1" fmla="*/ 9927 w 9927"/>
                <a:gd name="connsiteY1" fmla="*/ 61 h 8010"/>
                <a:gd name="connsiteX2" fmla="*/ 9895 w 9927"/>
                <a:gd name="connsiteY2" fmla="*/ 7622 h 8010"/>
                <a:gd name="connsiteX3" fmla="*/ 109 w 9927"/>
                <a:gd name="connsiteY3" fmla="*/ 8010 h 8010"/>
                <a:gd name="connsiteX4" fmla="*/ 0 w 9927"/>
                <a:gd name="connsiteY4" fmla="*/ 0 h 8010"/>
                <a:gd name="connsiteX0" fmla="*/ 0 w 10000"/>
                <a:gd name="connsiteY0" fmla="*/ 0 h 9516"/>
                <a:gd name="connsiteX1" fmla="*/ 10000 w 10000"/>
                <a:gd name="connsiteY1" fmla="*/ 76 h 9516"/>
                <a:gd name="connsiteX2" fmla="*/ 9968 w 10000"/>
                <a:gd name="connsiteY2" fmla="*/ 9516 h 9516"/>
                <a:gd name="connsiteX3" fmla="*/ 110 w 10000"/>
                <a:gd name="connsiteY3" fmla="*/ 9455 h 9516"/>
                <a:gd name="connsiteX4" fmla="*/ 0 w 10000"/>
                <a:gd name="connsiteY4" fmla="*/ 0 h 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516">
                  <a:moveTo>
                    <a:pt x="0" y="0"/>
                  </a:moveTo>
                  <a:lnTo>
                    <a:pt x="10000" y="76"/>
                  </a:lnTo>
                  <a:cubicBezTo>
                    <a:pt x="9989" y="3222"/>
                    <a:pt x="9979" y="6368"/>
                    <a:pt x="9968" y="9516"/>
                  </a:cubicBezTo>
                  <a:lnTo>
                    <a:pt x="110" y="9455"/>
                  </a:lnTo>
                  <a:cubicBezTo>
                    <a:pt x="48" y="5294"/>
                    <a:pt x="61" y="4161"/>
                    <a:pt x="0" y="0"/>
                  </a:cubicBezTo>
                  <a:close/>
                </a:path>
              </a:pathLst>
            </a:custGeom>
            <a:gradFill rotWithShape="1">
              <a:gsLst>
                <a:gs pos="0">
                  <a:srgbClr val="DDDDDD"/>
                </a:gs>
                <a:gs pos="100000">
                  <a:srgbClr val="DDDDDD">
                    <a:gamma/>
                    <a:shade val="59608"/>
                    <a:invGamma/>
                  </a:srgbClr>
                </a:gs>
              </a:gsLst>
              <a:path path="rect">
                <a:fillToRect l="50000" t="50000" r="50000" b="50000"/>
              </a:path>
            </a:gradFill>
            <a:ln w="1905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63" name="Group 32"/>
            <p:cNvGrpSpPr>
              <a:grpSpLocks/>
            </p:cNvGrpSpPr>
            <p:nvPr/>
          </p:nvGrpSpPr>
          <p:grpSpPr bwMode="auto">
            <a:xfrm>
              <a:off x="2111828" y="3537857"/>
              <a:ext cx="3425825" cy="990600"/>
              <a:chOff x="1584" y="1344"/>
              <a:chExt cx="2158" cy="624"/>
            </a:xfrm>
          </p:grpSpPr>
          <p:sp>
            <p:nvSpPr>
              <p:cNvPr id="83" name="Rectangle 30"/>
              <p:cNvSpPr>
                <a:spLocks noChangeArrowheads="1"/>
              </p:cNvSpPr>
              <p:nvPr/>
            </p:nvSpPr>
            <p:spPr bwMode="auto">
              <a:xfrm>
                <a:off x="1584" y="1344"/>
                <a:ext cx="2158"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84" name="Line 31"/>
              <p:cNvSpPr>
                <a:spLocks noChangeShapeType="1"/>
              </p:cNvSpPr>
              <p:nvPr/>
            </p:nvSpPr>
            <p:spPr bwMode="auto">
              <a:xfrm>
                <a:off x="1584" y="1872"/>
                <a:ext cx="215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grpSp>
          <p:nvGrpSpPr>
            <p:cNvPr id="64" name="Group 39"/>
            <p:cNvGrpSpPr>
              <a:grpSpLocks/>
            </p:cNvGrpSpPr>
            <p:nvPr/>
          </p:nvGrpSpPr>
          <p:grpSpPr bwMode="auto">
            <a:xfrm>
              <a:off x="2492828" y="3842657"/>
              <a:ext cx="1295400" cy="228600"/>
              <a:chOff x="1824" y="1488"/>
              <a:chExt cx="816" cy="144"/>
            </a:xfrm>
          </p:grpSpPr>
          <p:sp>
            <p:nvSpPr>
              <p:cNvPr id="80"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81"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82"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65" name="Straight Connector 64"/>
            <p:cNvCxnSpPr/>
            <p:nvPr/>
          </p:nvCxnSpPr>
          <p:spPr>
            <a:xfrm flipH="1" flipV="1">
              <a:off x="1406228" y="2843537"/>
              <a:ext cx="42933" cy="2280181"/>
            </a:xfrm>
            <a:prstGeom prst="line">
              <a:avLst/>
            </a:prstGeom>
            <a:ln w="38100"/>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flipH="1" flipV="1">
              <a:off x="1208314" y="303817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flipH="1" flipV="1">
              <a:off x="1208314" y="28867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flipH="1" flipV="1">
              <a:off x="1208314" y="271284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flipH="1" flipV="1">
              <a:off x="1208314" y="353785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flipH="1" flipV="1">
              <a:off x="1208314" y="338645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flipH="1" flipV="1">
              <a:off x="1208314" y="321253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flipH="1" flipV="1">
              <a:off x="1208314" y="406895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flipH="1" flipV="1">
              <a:off x="1208314" y="391755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p:nvPr/>
          </p:nvCxnSpPr>
          <p:spPr>
            <a:xfrm flipH="1" flipV="1">
              <a:off x="1208314" y="3743628"/>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flipH="1" flipV="1">
              <a:off x="1230086" y="456994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flipH="1" flipV="1">
              <a:off x="1219200" y="441854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flipH="1" flipV="1">
              <a:off x="1208314" y="424462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flipH="1" flipV="1">
              <a:off x="1240972" y="49719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flipH="1" flipV="1">
              <a:off x="1230086" y="4755500"/>
              <a:ext cx="185040" cy="130691"/>
            </a:xfrm>
            <a:prstGeom prst="line">
              <a:avLst/>
            </a:prstGeom>
          </p:spPr>
          <p:style>
            <a:lnRef idx="1">
              <a:schemeClr val="dk1"/>
            </a:lnRef>
            <a:fillRef idx="0">
              <a:schemeClr val="dk1"/>
            </a:fillRef>
            <a:effectRef idx="0">
              <a:schemeClr val="dk1"/>
            </a:effectRef>
            <a:fontRef idx="minor">
              <a:schemeClr val="tx1"/>
            </a:fontRef>
          </p:style>
        </p:cxnSp>
      </p:grpSp>
      <p:grpSp>
        <p:nvGrpSpPr>
          <p:cNvPr id="26" name="Group 25"/>
          <p:cNvGrpSpPr/>
          <p:nvPr/>
        </p:nvGrpSpPr>
        <p:grpSpPr>
          <a:xfrm>
            <a:off x="5191521" y="2478971"/>
            <a:ext cx="3358296" cy="1207443"/>
            <a:chOff x="4540841" y="3169290"/>
            <a:chExt cx="3906477" cy="1404536"/>
          </a:xfrm>
        </p:grpSpPr>
        <p:sp>
          <p:nvSpPr>
            <p:cNvPr id="85" name="Rectangle 84"/>
            <p:cNvSpPr/>
            <p:nvPr/>
          </p:nvSpPr>
          <p:spPr>
            <a:xfrm>
              <a:off x="4767927" y="4157715"/>
              <a:ext cx="2943241" cy="143804"/>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6" name="Straight Connector 85"/>
            <p:cNvCxnSpPr/>
            <p:nvPr/>
          </p:nvCxnSpPr>
          <p:spPr>
            <a:xfrm flipV="1">
              <a:off x="4757247" y="3822246"/>
              <a:ext cx="0" cy="751580"/>
            </a:xfrm>
            <a:prstGeom prst="line">
              <a:avLst/>
            </a:prstGeom>
            <a:ln w="38100"/>
          </p:spPr>
          <p:style>
            <a:lnRef idx="1">
              <a:schemeClr val="dk1"/>
            </a:lnRef>
            <a:fillRef idx="0">
              <a:schemeClr val="dk1"/>
            </a:fillRef>
            <a:effectRef idx="0">
              <a:schemeClr val="dk1"/>
            </a:effectRef>
            <a:fontRef idx="minor">
              <a:schemeClr val="tx1"/>
            </a:fontRef>
          </p:style>
        </p:cxnSp>
        <p:grpSp>
          <p:nvGrpSpPr>
            <p:cNvPr id="87" name="Group 32"/>
            <p:cNvGrpSpPr>
              <a:grpSpLocks/>
            </p:cNvGrpSpPr>
            <p:nvPr/>
          </p:nvGrpSpPr>
          <p:grpSpPr bwMode="auto">
            <a:xfrm>
              <a:off x="5349105" y="3169290"/>
              <a:ext cx="3098213" cy="990600"/>
              <a:chOff x="1584" y="1344"/>
              <a:chExt cx="2832" cy="624"/>
            </a:xfrm>
          </p:grpSpPr>
          <p:sp>
            <p:nvSpPr>
              <p:cNvPr id="88"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89" name="Line 31"/>
              <p:cNvSpPr>
                <a:spLocks noChangeShapeType="1"/>
              </p:cNvSpPr>
              <p:nvPr/>
            </p:nvSpPr>
            <p:spPr bwMode="auto">
              <a:xfrm>
                <a:off x="1584" y="1872"/>
                <a:ext cx="2832" cy="0"/>
              </a:xfrm>
              <a:prstGeom prst="line">
                <a:avLst/>
              </a:prstGeom>
              <a:noFill/>
              <a:ln w="28575">
                <a:solidFill>
                  <a:schemeClr val="tx1"/>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sp>
          <p:nvSpPr>
            <p:cNvPr id="90" name="Freeform 89"/>
            <p:cNvSpPr/>
            <p:nvPr/>
          </p:nvSpPr>
          <p:spPr>
            <a:xfrm>
              <a:off x="4760278" y="3964502"/>
              <a:ext cx="180975" cy="198294"/>
            </a:xfrm>
            <a:custGeom>
              <a:avLst/>
              <a:gdLst>
                <a:gd name="connsiteX0" fmla="*/ 180975 w 180975"/>
                <a:gd name="connsiteY0" fmla="*/ 142875 h 152400"/>
                <a:gd name="connsiteX1" fmla="*/ 28575 w 180975"/>
                <a:gd name="connsiteY1" fmla="*/ 152400 h 152400"/>
                <a:gd name="connsiteX2" fmla="*/ 0 w 180975"/>
                <a:gd name="connsiteY2" fmla="*/ 0 h 152400"/>
                <a:gd name="connsiteX3" fmla="*/ 180975 w 180975"/>
                <a:gd name="connsiteY3" fmla="*/ 142875 h 152400"/>
                <a:gd name="connsiteX0" fmla="*/ 208684 w 208684"/>
                <a:gd name="connsiteY0" fmla="*/ 163657 h 163657"/>
                <a:gd name="connsiteX1" fmla="*/ 28575 w 208684"/>
                <a:gd name="connsiteY1" fmla="*/ 152400 h 163657"/>
                <a:gd name="connsiteX2" fmla="*/ 0 w 208684"/>
                <a:gd name="connsiteY2" fmla="*/ 0 h 163657"/>
                <a:gd name="connsiteX3" fmla="*/ 208684 w 208684"/>
                <a:gd name="connsiteY3" fmla="*/ 163657 h 163657"/>
                <a:gd name="connsiteX0" fmla="*/ 180975 w 180975"/>
                <a:gd name="connsiteY0" fmla="*/ 198294 h 198294"/>
                <a:gd name="connsiteX1" fmla="*/ 866 w 180975"/>
                <a:gd name="connsiteY1" fmla="*/ 187037 h 198294"/>
                <a:gd name="connsiteX2" fmla="*/ 0 w 180975"/>
                <a:gd name="connsiteY2" fmla="*/ 0 h 198294"/>
                <a:gd name="connsiteX3" fmla="*/ 180975 w 180975"/>
                <a:gd name="connsiteY3" fmla="*/ 198294 h 198294"/>
              </a:gdLst>
              <a:ahLst/>
              <a:cxnLst>
                <a:cxn ang="0">
                  <a:pos x="connsiteX0" y="connsiteY0"/>
                </a:cxn>
                <a:cxn ang="0">
                  <a:pos x="connsiteX1" y="connsiteY1"/>
                </a:cxn>
                <a:cxn ang="0">
                  <a:pos x="connsiteX2" y="connsiteY2"/>
                </a:cxn>
                <a:cxn ang="0">
                  <a:pos x="connsiteX3" y="connsiteY3"/>
                </a:cxn>
              </a:cxnLst>
              <a:rect l="l" t="t" r="r" b="b"/>
              <a:pathLst>
                <a:path w="180975" h="198294">
                  <a:moveTo>
                    <a:pt x="180975" y="198294"/>
                  </a:moveTo>
                  <a:lnTo>
                    <a:pt x="866" y="187037"/>
                  </a:lnTo>
                  <a:cubicBezTo>
                    <a:pt x="577" y="124691"/>
                    <a:pt x="289" y="62346"/>
                    <a:pt x="0" y="0"/>
                  </a:cubicBezTo>
                  <a:lnTo>
                    <a:pt x="180975" y="198294"/>
                  </a:ln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1" name="Freeform 90"/>
            <p:cNvSpPr/>
            <p:nvPr/>
          </p:nvSpPr>
          <p:spPr>
            <a:xfrm>
              <a:off x="4760278" y="4299423"/>
              <a:ext cx="180975" cy="187037"/>
            </a:xfrm>
            <a:custGeom>
              <a:avLst/>
              <a:gdLst>
                <a:gd name="connsiteX0" fmla="*/ 180975 w 180975"/>
                <a:gd name="connsiteY0" fmla="*/ 142875 h 152400"/>
                <a:gd name="connsiteX1" fmla="*/ 28575 w 180975"/>
                <a:gd name="connsiteY1" fmla="*/ 152400 h 152400"/>
                <a:gd name="connsiteX2" fmla="*/ 0 w 180975"/>
                <a:gd name="connsiteY2" fmla="*/ 0 h 152400"/>
                <a:gd name="connsiteX3" fmla="*/ 180975 w 180975"/>
                <a:gd name="connsiteY3" fmla="*/ 142875 h 152400"/>
                <a:gd name="connsiteX0" fmla="*/ 208684 w 208684"/>
                <a:gd name="connsiteY0" fmla="*/ 163657 h 163657"/>
                <a:gd name="connsiteX1" fmla="*/ 28575 w 208684"/>
                <a:gd name="connsiteY1" fmla="*/ 152400 h 163657"/>
                <a:gd name="connsiteX2" fmla="*/ 0 w 208684"/>
                <a:gd name="connsiteY2" fmla="*/ 0 h 163657"/>
                <a:gd name="connsiteX3" fmla="*/ 208684 w 208684"/>
                <a:gd name="connsiteY3" fmla="*/ 163657 h 163657"/>
                <a:gd name="connsiteX0" fmla="*/ 180975 w 180975"/>
                <a:gd name="connsiteY0" fmla="*/ 198294 h 198294"/>
                <a:gd name="connsiteX1" fmla="*/ 866 w 180975"/>
                <a:gd name="connsiteY1" fmla="*/ 187037 h 198294"/>
                <a:gd name="connsiteX2" fmla="*/ 0 w 180975"/>
                <a:gd name="connsiteY2" fmla="*/ 0 h 198294"/>
                <a:gd name="connsiteX3" fmla="*/ 180975 w 180975"/>
                <a:gd name="connsiteY3" fmla="*/ 198294 h 198294"/>
                <a:gd name="connsiteX0" fmla="*/ 180975 w 180975"/>
                <a:gd name="connsiteY0" fmla="*/ 32039 h 187037"/>
                <a:gd name="connsiteX1" fmla="*/ 866 w 180975"/>
                <a:gd name="connsiteY1" fmla="*/ 187037 h 187037"/>
                <a:gd name="connsiteX2" fmla="*/ 0 w 180975"/>
                <a:gd name="connsiteY2" fmla="*/ 0 h 187037"/>
                <a:gd name="connsiteX3" fmla="*/ 180975 w 180975"/>
                <a:gd name="connsiteY3" fmla="*/ 32039 h 187037"/>
                <a:gd name="connsiteX0" fmla="*/ 180975 w 180975"/>
                <a:gd name="connsiteY0" fmla="*/ 4330 h 187037"/>
                <a:gd name="connsiteX1" fmla="*/ 866 w 180975"/>
                <a:gd name="connsiteY1" fmla="*/ 187037 h 187037"/>
                <a:gd name="connsiteX2" fmla="*/ 0 w 180975"/>
                <a:gd name="connsiteY2" fmla="*/ 0 h 187037"/>
                <a:gd name="connsiteX3" fmla="*/ 180975 w 180975"/>
                <a:gd name="connsiteY3" fmla="*/ 4330 h 187037"/>
              </a:gdLst>
              <a:ahLst/>
              <a:cxnLst>
                <a:cxn ang="0">
                  <a:pos x="connsiteX0" y="connsiteY0"/>
                </a:cxn>
                <a:cxn ang="0">
                  <a:pos x="connsiteX1" y="connsiteY1"/>
                </a:cxn>
                <a:cxn ang="0">
                  <a:pos x="connsiteX2" y="connsiteY2"/>
                </a:cxn>
                <a:cxn ang="0">
                  <a:pos x="connsiteX3" y="connsiteY3"/>
                </a:cxn>
              </a:cxnLst>
              <a:rect l="l" t="t" r="r" b="b"/>
              <a:pathLst>
                <a:path w="180975" h="187037">
                  <a:moveTo>
                    <a:pt x="180975" y="4330"/>
                  </a:moveTo>
                  <a:lnTo>
                    <a:pt x="866" y="187037"/>
                  </a:lnTo>
                  <a:cubicBezTo>
                    <a:pt x="577" y="124691"/>
                    <a:pt x="289" y="62346"/>
                    <a:pt x="0" y="0"/>
                  </a:cubicBezTo>
                  <a:lnTo>
                    <a:pt x="180975" y="4330"/>
                  </a:ln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2" name="Rectangle 91"/>
            <p:cNvSpPr/>
            <p:nvPr/>
          </p:nvSpPr>
          <p:spPr>
            <a:xfrm>
              <a:off x="5730105" y="3858985"/>
              <a:ext cx="228600" cy="657603"/>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a:off x="5669482" y="3822246"/>
              <a:ext cx="339436" cy="185244"/>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a:off x="5669482" y="4316431"/>
              <a:ext cx="339436" cy="185244"/>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p:cNvSpPr/>
            <p:nvPr/>
          </p:nvSpPr>
          <p:spPr>
            <a:xfrm>
              <a:off x="6263505" y="3858985"/>
              <a:ext cx="228600" cy="657603"/>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p:cNvSpPr/>
            <p:nvPr/>
          </p:nvSpPr>
          <p:spPr>
            <a:xfrm>
              <a:off x="6202882" y="3822246"/>
              <a:ext cx="339436" cy="185244"/>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p:nvPr/>
          </p:nvSpPr>
          <p:spPr>
            <a:xfrm>
              <a:off x="6202882" y="4316431"/>
              <a:ext cx="339436" cy="185244"/>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p:nvSpPr>
          <p:spPr>
            <a:xfrm>
              <a:off x="6796905" y="3858985"/>
              <a:ext cx="228600" cy="657603"/>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p:cNvSpPr/>
            <p:nvPr/>
          </p:nvSpPr>
          <p:spPr>
            <a:xfrm>
              <a:off x="6736282" y="3822246"/>
              <a:ext cx="339436" cy="185244"/>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p:cNvSpPr/>
            <p:nvPr/>
          </p:nvSpPr>
          <p:spPr>
            <a:xfrm>
              <a:off x="6736282" y="4316431"/>
              <a:ext cx="339436" cy="185244"/>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1" name="Straight Connector 100"/>
            <p:cNvCxnSpPr/>
            <p:nvPr/>
          </p:nvCxnSpPr>
          <p:spPr>
            <a:xfrm flipH="1" flipV="1">
              <a:off x="4550366" y="407741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02" name="Straight Connector 101"/>
            <p:cNvCxnSpPr/>
            <p:nvPr/>
          </p:nvCxnSpPr>
          <p:spPr>
            <a:xfrm flipH="1" flipV="1">
              <a:off x="4550366" y="392601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03" name="Straight Connector 102"/>
            <p:cNvCxnSpPr/>
            <p:nvPr/>
          </p:nvCxnSpPr>
          <p:spPr>
            <a:xfrm flipH="1" flipV="1">
              <a:off x="4550366" y="375209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04" name="Straight Connector 103"/>
            <p:cNvCxnSpPr/>
            <p:nvPr/>
          </p:nvCxnSpPr>
          <p:spPr>
            <a:xfrm flipH="1" flipV="1">
              <a:off x="4540841" y="438975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05" name="Straight Connector 104"/>
            <p:cNvCxnSpPr/>
            <p:nvPr/>
          </p:nvCxnSpPr>
          <p:spPr>
            <a:xfrm flipH="1" flipV="1">
              <a:off x="4540841" y="4238347"/>
              <a:ext cx="185040" cy="130691"/>
            </a:xfrm>
            <a:prstGeom prst="line">
              <a:avLst/>
            </a:prstGeom>
          </p:spPr>
          <p:style>
            <a:lnRef idx="1">
              <a:schemeClr val="dk1"/>
            </a:lnRef>
            <a:fillRef idx="0">
              <a:schemeClr val="dk1"/>
            </a:fillRef>
            <a:effectRef idx="0">
              <a:schemeClr val="dk1"/>
            </a:effectRef>
            <a:fontRef idx="minor">
              <a:schemeClr val="tx1"/>
            </a:fontRef>
          </p:style>
        </p:cxnSp>
      </p:grpSp>
      <p:sp>
        <p:nvSpPr>
          <p:cNvPr id="3" name="Oval 2"/>
          <p:cNvSpPr/>
          <p:nvPr/>
        </p:nvSpPr>
        <p:spPr>
          <a:xfrm>
            <a:off x="5867586" y="2829662"/>
            <a:ext cx="770914" cy="1113692"/>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flipH="1">
            <a:off x="5633290" y="3754738"/>
            <a:ext cx="330766" cy="535253"/>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4076701" y="5951258"/>
            <a:ext cx="2541932" cy="439471"/>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4639061" y="4506743"/>
            <a:ext cx="2575973" cy="1437474"/>
            <a:chOff x="2102694" y="4506743"/>
            <a:chExt cx="1979570" cy="1437474"/>
          </a:xfrm>
        </p:grpSpPr>
        <p:sp>
          <p:nvSpPr>
            <p:cNvPr id="55" name="Rectangle 30"/>
            <p:cNvSpPr>
              <a:spLocks noChangeArrowheads="1"/>
            </p:cNvSpPr>
            <p:nvPr/>
          </p:nvSpPr>
          <p:spPr bwMode="auto">
            <a:xfrm>
              <a:off x="2102694" y="4506743"/>
              <a:ext cx="1979570" cy="143747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6" name="Line 31"/>
            <p:cNvSpPr>
              <a:spLocks noChangeShapeType="1"/>
            </p:cNvSpPr>
            <p:nvPr/>
          </p:nvSpPr>
          <p:spPr bwMode="auto">
            <a:xfrm>
              <a:off x="2102694" y="5389300"/>
              <a:ext cx="1979570" cy="0"/>
            </a:xfrm>
            <a:prstGeom prst="line">
              <a:avLst/>
            </a:prstGeom>
            <a:noFill/>
            <a:ln w="28575">
              <a:solidFill>
                <a:schemeClr val="tx1"/>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grpSp>
        <p:nvGrpSpPr>
          <p:cNvPr id="25" name="Group 24"/>
          <p:cNvGrpSpPr/>
          <p:nvPr/>
        </p:nvGrpSpPr>
        <p:grpSpPr>
          <a:xfrm>
            <a:off x="5224149" y="4627418"/>
            <a:ext cx="926889" cy="2107272"/>
            <a:chOff x="2687781" y="4627418"/>
            <a:chExt cx="926889" cy="2107272"/>
          </a:xfrm>
        </p:grpSpPr>
        <p:sp>
          <p:nvSpPr>
            <p:cNvPr id="57" name="Rectangle 56"/>
            <p:cNvSpPr/>
            <p:nvPr/>
          </p:nvSpPr>
          <p:spPr>
            <a:xfrm>
              <a:off x="2908771" y="4627418"/>
              <a:ext cx="444030" cy="1763311"/>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2752861" y="4892040"/>
              <a:ext cx="799464" cy="436300"/>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2687781" y="5322276"/>
              <a:ext cx="926889" cy="67023"/>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2971800" y="4892040"/>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110" name="Straight Connector 109"/>
            <p:cNvCxnSpPr/>
            <p:nvPr/>
          </p:nvCxnSpPr>
          <p:spPr>
            <a:xfrm>
              <a:off x="3269672" y="4892040"/>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2903082" y="481376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1" name="Straight Connector 110"/>
            <p:cNvCxnSpPr/>
            <p:nvPr/>
          </p:nvCxnSpPr>
          <p:spPr>
            <a:xfrm>
              <a:off x="2903082" y="4786879"/>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2" name="Straight Connector 111"/>
            <p:cNvCxnSpPr/>
            <p:nvPr/>
          </p:nvCxnSpPr>
          <p:spPr>
            <a:xfrm>
              <a:off x="2905715" y="483767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3" name="Straight Connector 112"/>
            <p:cNvCxnSpPr/>
            <p:nvPr/>
          </p:nvCxnSpPr>
          <p:spPr>
            <a:xfrm>
              <a:off x="2909180" y="4752349"/>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4" name="Straight Connector 113"/>
            <p:cNvCxnSpPr>
              <a:endCxn id="58" idx="0"/>
            </p:cNvCxnSpPr>
            <p:nvPr/>
          </p:nvCxnSpPr>
          <p:spPr>
            <a:xfrm>
              <a:off x="2905715" y="4863326"/>
              <a:ext cx="246878" cy="28714"/>
            </a:xfrm>
            <a:prstGeom prst="line">
              <a:avLst/>
            </a:prstGeom>
          </p:spPr>
          <p:style>
            <a:lnRef idx="1">
              <a:schemeClr val="dk1"/>
            </a:lnRef>
            <a:fillRef idx="0">
              <a:schemeClr val="dk1"/>
            </a:fillRef>
            <a:effectRef idx="0">
              <a:schemeClr val="dk1"/>
            </a:effectRef>
            <a:fontRef idx="minor">
              <a:schemeClr val="tx1"/>
            </a:fontRef>
          </p:style>
        </p:cxnSp>
        <p:cxnSp>
          <p:nvCxnSpPr>
            <p:cNvPr id="115" name="Straight Connector 114"/>
            <p:cNvCxnSpPr/>
            <p:nvPr/>
          </p:nvCxnSpPr>
          <p:spPr>
            <a:xfrm>
              <a:off x="2903082" y="470261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6" name="Straight Connector 115"/>
            <p:cNvCxnSpPr/>
            <p:nvPr/>
          </p:nvCxnSpPr>
          <p:spPr>
            <a:xfrm>
              <a:off x="2903082" y="467573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7" name="Straight Connector 116"/>
            <p:cNvCxnSpPr/>
            <p:nvPr/>
          </p:nvCxnSpPr>
          <p:spPr>
            <a:xfrm>
              <a:off x="2905715" y="472653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8" name="Straight Connector 117"/>
            <p:cNvCxnSpPr/>
            <p:nvPr/>
          </p:nvCxnSpPr>
          <p:spPr>
            <a:xfrm>
              <a:off x="2909180" y="464120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20" name="Straight Connector 119"/>
            <p:cNvCxnSpPr>
              <a:stCxn id="57" idx="0"/>
            </p:cNvCxnSpPr>
            <p:nvPr/>
          </p:nvCxnSpPr>
          <p:spPr>
            <a:xfrm>
              <a:off x="3130786" y="4627418"/>
              <a:ext cx="228113" cy="15335"/>
            </a:xfrm>
            <a:prstGeom prst="line">
              <a:avLst/>
            </a:prstGeom>
          </p:spPr>
          <p:style>
            <a:lnRef idx="1">
              <a:schemeClr val="dk1"/>
            </a:lnRef>
            <a:fillRef idx="0">
              <a:schemeClr val="dk1"/>
            </a:fillRef>
            <a:effectRef idx="0">
              <a:schemeClr val="dk1"/>
            </a:effectRef>
            <a:fontRef idx="minor">
              <a:schemeClr val="tx1"/>
            </a:fontRef>
          </p:style>
        </p:cxnSp>
        <p:sp>
          <p:nvSpPr>
            <p:cNvPr id="125" name="Rectangle 124"/>
            <p:cNvSpPr/>
            <p:nvPr/>
          </p:nvSpPr>
          <p:spPr>
            <a:xfrm>
              <a:off x="2752861" y="6390729"/>
              <a:ext cx="737099" cy="343961"/>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7" name="Straight Connector 126"/>
            <p:cNvCxnSpPr/>
            <p:nvPr/>
          </p:nvCxnSpPr>
          <p:spPr>
            <a:xfrm>
              <a:off x="2971800" y="6390729"/>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128" name="Straight Connector 127"/>
            <p:cNvCxnSpPr/>
            <p:nvPr/>
          </p:nvCxnSpPr>
          <p:spPr>
            <a:xfrm>
              <a:off x="3269672" y="6390729"/>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131" name="Straight Connector 130"/>
            <p:cNvCxnSpPr/>
            <p:nvPr/>
          </p:nvCxnSpPr>
          <p:spPr>
            <a:xfrm>
              <a:off x="2903082" y="557662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2" name="Straight Connector 131"/>
            <p:cNvCxnSpPr/>
            <p:nvPr/>
          </p:nvCxnSpPr>
          <p:spPr>
            <a:xfrm>
              <a:off x="2903082" y="554974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3" name="Straight Connector 132"/>
            <p:cNvCxnSpPr/>
            <p:nvPr/>
          </p:nvCxnSpPr>
          <p:spPr>
            <a:xfrm>
              <a:off x="2905715" y="560054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4" name="Straight Connector 133"/>
            <p:cNvCxnSpPr/>
            <p:nvPr/>
          </p:nvCxnSpPr>
          <p:spPr>
            <a:xfrm>
              <a:off x="2909180" y="551521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5" name="Straight Connector 134"/>
            <p:cNvCxnSpPr/>
            <p:nvPr/>
          </p:nvCxnSpPr>
          <p:spPr>
            <a:xfrm>
              <a:off x="2905715" y="5626190"/>
              <a:ext cx="447086" cy="52000"/>
            </a:xfrm>
            <a:prstGeom prst="line">
              <a:avLst/>
            </a:prstGeom>
          </p:spPr>
          <p:style>
            <a:lnRef idx="1">
              <a:schemeClr val="dk1"/>
            </a:lnRef>
            <a:fillRef idx="0">
              <a:schemeClr val="dk1"/>
            </a:fillRef>
            <a:effectRef idx="0">
              <a:schemeClr val="dk1"/>
            </a:effectRef>
            <a:fontRef idx="minor">
              <a:schemeClr val="tx1"/>
            </a:fontRef>
          </p:style>
        </p:cxnSp>
        <p:cxnSp>
          <p:nvCxnSpPr>
            <p:cNvPr id="136" name="Straight Connector 135"/>
            <p:cNvCxnSpPr/>
            <p:nvPr/>
          </p:nvCxnSpPr>
          <p:spPr>
            <a:xfrm>
              <a:off x="2903082" y="546548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7" name="Straight Connector 136"/>
            <p:cNvCxnSpPr/>
            <p:nvPr/>
          </p:nvCxnSpPr>
          <p:spPr>
            <a:xfrm>
              <a:off x="2903082" y="543859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8" name="Straight Connector 137"/>
            <p:cNvCxnSpPr/>
            <p:nvPr/>
          </p:nvCxnSpPr>
          <p:spPr>
            <a:xfrm>
              <a:off x="2905715" y="5489395"/>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9" name="Straight Connector 138"/>
            <p:cNvCxnSpPr/>
            <p:nvPr/>
          </p:nvCxnSpPr>
          <p:spPr>
            <a:xfrm>
              <a:off x="2909180" y="540406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0" name="Straight Connector 139"/>
            <p:cNvCxnSpPr/>
            <p:nvPr/>
          </p:nvCxnSpPr>
          <p:spPr>
            <a:xfrm>
              <a:off x="3130786" y="5390282"/>
              <a:ext cx="228113" cy="15335"/>
            </a:xfrm>
            <a:prstGeom prst="line">
              <a:avLst/>
            </a:prstGeom>
          </p:spPr>
          <p:style>
            <a:lnRef idx="1">
              <a:schemeClr val="dk1"/>
            </a:lnRef>
            <a:fillRef idx="0">
              <a:schemeClr val="dk1"/>
            </a:fillRef>
            <a:effectRef idx="0">
              <a:schemeClr val="dk1"/>
            </a:effectRef>
            <a:fontRef idx="minor">
              <a:schemeClr val="tx1"/>
            </a:fontRef>
          </p:style>
        </p:cxnSp>
        <p:cxnSp>
          <p:nvCxnSpPr>
            <p:cNvPr id="141" name="Straight Connector 140"/>
            <p:cNvCxnSpPr/>
            <p:nvPr/>
          </p:nvCxnSpPr>
          <p:spPr>
            <a:xfrm>
              <a:off x="2903082" y="584808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2" name="Straight Connector 141"/>
            <p:cNvCxnSpPr/>
            <p:nvPr/>
          </p:nvCxnSpPr>
          <p:spPr>
            <a:xfrm>
              <a:off x="2903082" y="582120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3" name="Straight Connector 142"/>
            <p:cNvCxnSpPr/>
            <p:nvPr/>
          </p:nvCxnSpPr>
          <p:spPr>
            <a:xfrm>
              <a:off x="2905715" y="587200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4" name="Straight Connector 143"/>
            <p:cNvCxnSpPr/>
            <p:nvPr/>
          </p:nvCxnSpPr>
          <p:spPr>
            <a:xfrm>
              <a:off x="2909180" y="578667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6" name="Straight Connector 145"/>
            <p:cNvCxnSpPr/>
            <p:nvPr/>
          </p:nvCxnSpPr>
          <p:spPr>
            <a:xfrm>
              <a:off x="2903082" y="573694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7" name="Straight Connector 146"/>
            <p:cNvCxnSpPr/>
            <p:nvPr/>
          </p:nvCxnSpPr>
          <p:spPr>
            <a:xfrm>
              <a:off x="2903082" y="571005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8" name="Straight Connector 147"/>
            <p:cNvCxnSpPr/>
            <p:nvPr/>
          </p:nvCxnSpPr>
          <p:spPr>
            <a:xfrm>
              <a:off x="2905715" y="5760855"/>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9" name="Straight Connector 148"/>
            <p:cNvCxnSpPr/>
            <p:nvPr/>
          </p:nvCxnSpPr>
          <p:spPr>
            <a:xfrm>
              <a:off x="2909180" y="5675527"/>
              <a:ext cx="449719" cy="41640"/>
            </a:xfrm>
            <a:prstGeom prst="line">
              <a:avLst/>
            </a:prstGeom>
          </p:spPr>
          <p:style>
            <a:lnRef idx="1">
              <a:schemeClr val="dk1"/>
            </a:lnRef>
            <a:fillRef idx="0">
              <a:schemeClr val="dk1"/>
            </a:fillRef>
            <a:effectRef idx="0">
              <a:schemeClr val="dk1"/>
            </a:effectRef>
            <a:fontRef idx="minor">
              <a:schemeClr val="tx1"/>
            </a:fontRef>
          </p:style>
        </p:cxnSp>
      </p:grpSp>
      <p:cxnSp>
        <p:nvCxnSpPr>
          <p:cNvPr id="20" name="Straight Connector 19"/>
          <p:cNvCxnSpPr/>
          <p:nvPr/>
        </p:nvCxnSpPr>
        <p:spPr>
          <a:xfrm>
            <a:off x="5439450" y="5947737"/>
            <a:ext cx="449719" cy="352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51" name="Text Box 41"/>
          <p:cNvSpPr txBox="1">
            <a:spLocks noChangeArrowheads="1"/>
          </p:cNvSpPr>
          <p:nvPr/>
        </p:nvSpPr>
        <p:spPr bwMode="auto">
          <a:xfrm>
            <a:off x="7225921" y="6035728"/>
            <a:ext cx="3352800"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400" dirty="0"/>
              <a:t>shear plane</a:t>
            </a:r>
          </a:p>
        </p:txBody>
      </p:sp>
      <p:sp>
        <p:nvSpPr>
          <p:cNvPr id="152" name="Freeform 42"/>
          <p:cNvSpPr>
            <a:spLocks/>
          </p:cNvSpPr>
          <p:nvPr/>
        </p:nvSpPr>
        <p:spPr bwMode="auto">
          <a:xfrm rot="3115469">
            <a:off x="6051248" y="5688234"/>
            <a:ext cx="1043040" cy="903130"/>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153" name="AutoShape 34"/>
          <p:cNvSpPr>
            <a:spLocks noChangeArrowheads="1"/>
          </p:cNvSpPr>
          <p:nvPr/>
        </p:nvSpPr>
        <p:spPr bwMode="auto">
          <a:xfrm>
            <a:off x="7537535" y="5171009"/>
            <a:ext cx="767946" cy="336112"/>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154" name="AutoShape 34"/>
          <p:cNvSpPr>
            <a:spLocks noChangeArrowheads="1"/>
          </p:cNvSpPr>
          <p:nvPr/>
        </p:nvSpPr>
        <p:spPr bwMode="auto">
          <a:xfrm rot="10800000">
            <a:off x="2987945" y="6038465"/>
            <a:ext cx="767946" cy="336112"/>
          </a:xfrm>
          <a:prstGeom prst="rightArrow">
            <a:avLst>
              <a:gd name="adj1" fmla="val 50000"/>
              <a:gd name="adj2" fmla="val 100000"/>
            </a:avLst>
          </a:prstGeom>
          <a:solidFill>
            <a:srgbClr val="FC0128"/>
          </a:soli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69</a:t>
            </a:fld>
            <a:endParaRPr lang="en-US" altLang="en-US"/>
          </a:p>
        </p:txBody>
      </p:sp>
    </p:spTree>
    <p:extLst>
      <p:ext uri="{BB962C8B-B14F-4D97-AF65-F5344CB8AC3E}">
        <p14:creationId xmlns:p14="http://schemas.microsoft.com/office/powerpoint/2010/main" val="3492750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3" grpId="0" animBg="1"/>
      <p:bldP spid="151" grpId="0"/>
      <p:bldP spid="152" grpId="0" animBg="1"/>
      <p:bldP spid="153" grpId="0" animBg="1"/>
      <p:bldP spid="15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Load path</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a:t>
            </a:fld>
            <a:endParaRPr lang="en-US" altLang="en-US"/>
          </a:p>
        </p:txBody>
      </p:sp>
      <p:sp>
        <p:nvSpPr>
          <p:cNvPr id="5" name="Content Placeholder 4"/>
          <p:cNvSpPr>
            <a:spLocks noGrp="1"/>
          </p:cNvSpPr>
          <p:nvPr>
            <p:ph idx="1"/>
          </p:nvPr>
        </p:nvSpPr>
        <p:spPr>
          <a:xfrm>
            <a:off x="768097" y="1898469"/>
            <a:ext cx="3384564" cy="4410891"/>
          </a:xfrm>
        </p:spPr>
        <p:txBody>
          <a:bodyPr/>
          <a:lstStyle/>
          <a:p>
            <a:pPr marL="0" indent="0">
              <a:buNone/>
            </a:pPr>
            <a:r>
              <a:rPr lang="en-US" dirty="0"/>
              <a:t>Continuous load paths must be provided to transfer all forces from the exposed region (often the floor) to the final point of resistance (the foundation).</a:t>
            </a:r>
          </a:p>
          <a:p>
            <a:pPr marL="0" indent="0">
              <a:buNone/>
            </a:pPr>
            <a:r>
              <a:rPr lang="en-US" dirty="0"/>
              <a:t>To achieve this, connections are critical.</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18319"/>
          <a:stretch/>
        </p:blipFill>
        <p:spPr>
          <a:xfrm>
            <a:off x="4319605" y="660292"/>
            <a:ext cx="4730877" cy="5474178"/>
          </a:xfrm>
          <a:prstGeom prst="rect">
            <a:avLst/>
          </a:prstGeom>
        </p:spPr>
      </p:pic>
    </p:spTree>
    <p:extLst>
      <p:ext uri="{BB962C8B-B14F-4D97-AF65-F5344CB8AC3E}">
        <p14:creationId xmlns:p14="http://schemas.microsoft.com/office/powerpoint/2010/main" val="214642711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Rectangle 30"/>
          <p:cNvSpPr>
            <a:spLocks noChangeArrowheads="1"/>
          </p:cNvSpPr>
          <p:nvPr/>
        </p:nvSpPr>
        <p:spPr bwMode="auto">
          <a:xfrm>
            <a:off x="5906799" y="4698282"/>
            <a:ext cx="2379950" cy="416867"/>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3548464" cy="3609702"/>
          </a:xfrm>
        </p:spPr>
        <p:txBody>
          <a:bodyPr>
            <a:normAutofit/>
          </a:bodyPr>
          <a:lstStyle/>
          <a:p>
            <a:r>
              <a:rPr lang="en-US" sz="3000" b="1" dirty="0"/>
              <a:t>Bolts</a:t>
            </a:r>
          </a:p>
          <a:p>
            <a:r>
              <a:rPr lang="en-US" b="1" i="1" dirty="0">
                <a:solidFill>
                  <a:schemeClr val="tx2"/>
                </a:solidFill>
              </a:rPr>
              <a:t>5. Bolt Shear</a:t>
            </a:r>
          </a:p>
        </p:txBody>
      </p:sp>
      <p:sp>
        <p:nvSpPr>
          <p:cNvPr id="53" name="Rectangle 52"/>
          <p:cNvSpPr/>
          <p:nvPr/>
        </p:nvSpPr>
        <p:spPr>
          <a:xfrm>
            <a:off x="765040" y="4630611"/>
            <a:ext cx="2402821" cy="439471"/>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30"/>
          <p:cNvSpPr>
            <a:spLocks noChangeArrowheads="1"/>
          </p:cNvSpPr>
          <p:nvPr/>
        </p:nvSpPr>
        <p:spPr bwMode="auto">
          <a:xfrm>
            <a:off x="1188289" y="4069634"/>
            <a:ext cx="2367077" cy="560615"/>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nvGrpSpPr>
          <p:cNvPr id="25" name="Group 24"/>
          <p:cNvGrpSpPr/>
          <p:nvPr/>
        </p:nvGrpSpPr>
        <p:grpSpPr>
          <a:xfrm>
            <a:off x="1773378" y="3306771"/>
            <a:ext cx="926889" cy="2107272"/>
            <a:chOff x="2687781" y="4627418"/>
            <a:chExt cx="926889" cy="2107272"/>
          </a:xfrm>
        </p:grpSpPr>
        <p:sp>
          <p:nvSpPr>
            <p:cNvPr id="57" name="Rectangle 56"/>
            <p:cNvSpPr/>
            <p:nvPr/>
          </p:nvSpPr>
          <p:spPr>
            <a:xfrm>
              <a:off x="2908771" y="4627418"/>
              <a:ext cx="444030" cy="1763311"/>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2752861" y="4892040"/>
              <a:ext cx="799464" cy="436300"/>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2687781" y="5322276"/>
              <a:ext cx="926889" cy="67023"/>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2971800" y="4892040"/>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110" name="Straight Connector 109"/>
            <p:cNvCxnSpPr/>
            <p:nvPr/>
          </p:nvCxnSpPr>
          <p:spPr>
            <a:xfrm>
              <a:off x="3269672" y="4892040"/>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2903082" y="481376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1" name="Straight Connector 110"/>
            <p:cNvCxnSpPr/>
            <p:nvPr/>
          </p:nvCxnSpPr>
          <p:spPr>
            <a:xfrm>
              <a:off x="2903082" y="4786879"/>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2" name="Straight Connector 111"/>
            <p:cNvCxnSpPr/>
            <p:nvPr/>
          </p:nvCxnSpPr>
          <p:spPr>
            <a:xfrm>
              <a:off x="2905715" y="483767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3" name="Straight Connector 112"/>
            <p:cNvCxnSpPr/>
            <p:nvPr/>
          </p:nvCxnSpPr>
          <p:spPr>
            <a:xfrm>
              <a:off x="2909180" y="4752349"/>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4" name="Straight Connector 113"/>
            <p:cNvCxnSpPr>
              <a:endCxn id="58" idx="0"/>
            </p:cNvCxnSpPr>
            <p:nvPr/>
          </p:nvCxnSpPr>
          <p:spPr>
            <a:xfrm>
              <a:off x="2905715" y="4863326"/>
              <a:ext cx="246878" cy="28714"/>
            </a:xfrm>
            <a:prstGeom prst="line">
              <a:avLst/>
            </a:prstGeom>
          </p:spPr>
          <p:style>
            <a:lnRef idx="1">
              <a:schemeClr val="dk1"/>
            </a:lnRef>
            <a:fillRef idx="0">
              <a:schemeClr val="dk1"/>
            </a:fillRef>
            <a:effectRef idx="0">
              <a:schemeClr val="dk1"/>
            </a:effectRef>
            <a:fontRef idx="minor">
              <a:schemeClr val="tx1"/>
            </a:fontRef>
          </p:style>
        </p:cxnSp>
        <p:cxnSp>
          <p:nvCxnSpPr>
            <p:cNvPr id="115" name="Straight Connector 114"/>
            <p:cNvCxnSpPr/>
            <p:nvPr/>
          </p:nvCxnSpPr>
          <p:spPr>
            <a:xfrm>
              <a:off x="2903082" y="470261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6" name="Straight Connector 115"/>
            <p:cNvCxnSpPr/>
            <p:nvPr/>
          </p:nvCxnSpPr>
          <p:spPr>
            <a:xfrm>
              <a:off x="2903082" y="467573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7" name="Straight Connector 116"/>
            <p:cNvCxnSpPr/>
            <p:nvPr/>
          </p:nvCxnSpPr>
          <p:spPr>
            <a:xfrm>
              <a:off x="2905715" y="472653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18" name="Straight Connector 117"/>
            <p:cNvCxnSpPr/>
            <p:nvPr/>
          </p:nvCxnSpPr>
          <p:spPr>
            <a:xfrm>
              <a:off x="2909180" y="464120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20" name="Straight Connector 119"/>
            <p:cNvCxnSpPr>
              <a:stCxn id="57" idx="0"/>
            </p:cNvCxnSpPr>
            <p:nvPr/>
          </p:nvCxnSpPr>
          <p:spPr>
            <a:xfrm>
              <a:off x="3130786" y="4627418"/>
              <a:ext cx="228113" cy="15335"/>
            </a:xfrm>
            <a:prstGeom prst="line">
              <a:avLst/>
            </a:prstGeom>
          </p:spPr>
          <p:style>
            <a:lnRef idx="1">
              <a:schemeClr val="dk1"/>
            </a:lnRef>
            <a:fillRef idx="0">
              <a:schemeClr val="dk1"/>
            </a:fillRef>
            <a:effectRef idx="0">
              <a:schemeClr val="dk1"/>
            </a:effectRef>
            <a:fontRef idx="minor">
              <a:schemeClr val="tx1"/>
            </a:fontRef>
          </p:style>
        </p:cxnSp>
        <p:sp>
          <p:nvSpPr>
            <p:cNvPr id="125" name="Rectangle 124"/>
            <p:cNvSpPr/>
            <p:nvPr/>
          </p:nvSpPr>
          <p:spPr>
            <a:xfrm>
              <a:off x="2752861" y="6390729"/>
              <a:ext cx="737099" cy="343961"/>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7" name="Straight Connector 126"/>
            <p:cNvCxnSpPr/>
            <p:nvPr/>
          </p:nvCxnSpPr>
          <p:spPr>
            <a:xfrm>
              <a:off x="2971800" y="6390729"/>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128" name="Straight Connector 127"/>
            <p:cNvCxnSpPr/>
            <p:nvPr/>
          </p:nvCxnSpPr>
          <p:spPr>
            <a:xfrm>
              <a:off x="3269672" y="6390729"/>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131" name="Straight Connector 130"/>
            <p:cNvCxnSpPr/>
            <p:nvPr/>
          </p:nvCxnSpPr>
          <p:spPr>
            <a:xfrm>
              <a:off x="2903082" y="557662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2" name="Straight Connector 131"/>
            <p:cNvCxnSpPr/>
            <p:nvPr/>
          </p:nvCxnSpPr>
          <p:spPr>
            <a:xfrm>
              <a:off x="2903082" y="554974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3" name="Straight Connector 132"/>
            <p:cNvCxnSpPr/>
            <p:nvPr/>
          </p:nvCxnSpPr>
          <p:spPr>
            <a:xfrm>
              <a:off x="2905715" y="560054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4" name="Straight Connector 133"/>
            <p:cNvCxnSpPr/>
            <p:nvPr/>
          </p:nvCxnSpPr>
          <p:spPr>
            <a:xfrm>
              <a:off x="2909180" y="551521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5" name="Straight Connector 134"/>
            <p:cNvCxnSpPr/>
            <p:nvPr/>
          </p:nvCxnSpPr>
          <p:spPr>
            <a:xfrm>
              <a:off x="2905715" y="5626190"/>
              <a:ext cx="447086" cy="52000"/>
            </a:xfrm>
            <a:prstGeom prst="line">
              <a:avLst/>
            </a:prstGeom>
          </p:spPr>
          <p:style>
            <a:lnRef idx="1">
              <a:schemeClr val="dk1"/>
            </a:lnRef>
            <a:fillRef idx="0">
              <a:schemeClr val="dk1"/>
            </a:fillRef>
            <a:effectRef idx="0">
              <a:schemeClr val="dk1"/>
            </a:effectRef>
            <a:fontRef idx="minor">
              <a:schemeClr val="tx1"/>
            </a:fontRef>
          </p:style>
        </p:cxnSp>
        <p:cxnSp>
          <p:nvCxnSpPr>
            <p:cNvPr id="136" name="Straight Connector 135"/>
            <p:cNvCxnSpPr/>
            <p:nvPr/>
          </p:nvCxnSpPr>
          <p:spPr>
            <a:xfrm>
              <a:off x="2903082" y="546548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7" name="Straight Connector 136"/>
            <p:cNvCxnSpPr/>
            <p:nvPr/>
          </p:nvCxnSpPr>
          <p:spPr>
            <a:xfrm>
              <a:off x="2903082" y="543859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8" name="Straight Connector 137"/>
            <p:cNvCxnSpPr/>
            <p:nvPr/>
          </p:nvCxnSpPr>
          <p:spPr>
            <a:xfrm>
              <a:off x="2905715" y="5489395"/>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39" name="Straight Connector 138"/>
            <p:cNvCxnSpPr/>
            <p:nvPr/>
          </p:nvCxnSpPr>
          <p:spPr>
            <a:xfrm>
              <a:off x="2909180" y="540406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0" name="Straight Connector 139"/>
            <p:cNvCxnSpPr/>
            <p:nvPr/>
          </p:nvCxnSpPr>
          <p:spPr>
            <a:xfrm>
              <a:off x="3130786" y="5390282"/>
              <a:ext cx="228113" cy="15335"/>
            </a:xfrm>
            <a:prstGeom prst="line">
              <a:avLst/>
            </a:prstGeom>
          </p:spPr>
          <p:style>
            <a:lnRef idx="1">
              <a:schemeClr val="dk1"/>
            </a:lnRef>
            <a:fillRef idx="0">
              <a:schemeClr val="dk1"/>
            </a:fillRef>
            <a:effectRef idx="0">
              <a:schemeClr val="dk1"/>
            </a:effectRef>
            <a:fontRef idx="minor">
              <a:schemeClr val="tx1"/>
            </a:fontRef>
          </p:style>
        </p:cxnSp>
        <p:cxnSp>
          <p:nvCxnSpPr>
            <p:cNvPr id="141" name="Straight Connector 140"/>
            <p:cNvCxnSpPr/>
            <p:nvPr/>
          </p:nvCxnSpPr>
          <p:spPr>
            <a:xfrm>
              <a:off x="2903082" y="584808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2" name="Straight Connector 141"/>
            <p:cNvCxnSpPr/>
            <p:nvPr/>
          </p:nvCxnSpPr>
          <p:spPr>
            <a:xfrm>
              <a:off x="2903082" y="582120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3" name="Straight Connector 142"/>
            <p:cNvCxnSpPr/>
            <p:nvPr/>
          </p:nvCxnSpPr>
          <p:spPr>
            <a:xfrm>
              <a:off x="2905715" y="587200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4" name="Straight Connector 143"/>
            <p:cNvCxnSpPr/>
            <p:nvPr/>
          </p:nvCxnSpPr>
          <p:spPr>
            <a:xfrm>
              <a:off x="2909180" y="578667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6" name="Straight Connector 145"/>
            <p:cNvCxnSpPr/>
            <p:nvPr/>
          </p:nvCxnSpPr>
          <p:spPr>
            <a:xfrm>
              <a:off x="2903082" y="573694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7" name="Straight Connector 146"/>
            <p:cNvCxnSpPr/>
            <p:nvPr/>
          </p:nvCxnSpPr>
          <p:spPr>
            <a:xfrm>
              <a:off x="2903082" y="571005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8" name="Straight Connector 147"/>
            <p:cNvCxnSpPr/>
            <p:nvPr/>
          </p:nvCxnSpPr>
          <p:spPr>
            <a:xfrm>
              <a:off x="2905715" y="5760855"/>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49" name="Straight Connector 148"/>
            <p:cNvCxnSpPr/>
            <p:nvPr/>
          </p:nvCxnSpPr>
          <p:spPr>
            <a:xfrm>
              <a:off x="2909180" y="5675527"/>
              <a:ext cx="449719" cy="41640"/>
            </a:xfrm>
            <a:prstGeom prst="line">
              <a:avLst/>
            </a:prstGeom>
          </p:spPr>
          <p:style>
            <a:lnRef idx="1">
              <a:schemeClr val="dk1"/>
            </a:lnRef>
            <a:fillRef idx="0">
              <a:schemeClr val="dk1"/>
            </a:fillRef>
            <a:effectRef idx="0">
              <a:schemeClr val="dk1"/>
            </a:effectRef>
            <a:fontRef idx="minor">
              <a:schemeClr val="tx1"/>
            </a:fontRef>
          </p:style>
        </p:cxnSp>
      </p:grpSp>
      <p:cxnSp>
        <p:nvCxnSpPr>
          <p:cNvPr id="20" name="Straight Connector 19"/>
          <p:cNvCxnSpPr/>
          <p:nvPr/>
        </p:nvCxnSpPr>
        <p:spPr>
          <a:xfrm>
            <a:off x="1988679" y="4627090"/>
            <a:ext cx="449719" cy="352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51" name="Text Box 41"/>
          <p:cNvSpPr txBox="1">
            <a:spLocks noChangeArrowheads="1"/>
          </p:cNvSpPr>
          <p:nvPr/>
        </p:nvSpPr>
        <p:spPr bwMode="auto">
          <a:xfrm>
            <a:off x="3775150" y="4715081"/>
            <a:ext cx="1983393"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2400" dirty="0"/>
              <a:t>shear plane</a:t>
            </a:r>
          </a:p>
        </p:txBody>
      </p:sp>
      <p:sp>
        <p:nvSpPr>
          <p:cNvPr id="152" name="Freeform 42"/>
          <p:cNvSpPr>
            <a:spLocks/>
          </p:cNvSpPr>
          <p:nvPr/>
        </p:nvSpPr>
        <p:spPr bwMode="auto">
          <a:xfrm rot="3115469">
            <a:off x="2600477" y="4367587"/>
            <a:ext cx="1043040" cy="903130"/>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106" name="Text Box 41"/>
          <p:cNvSpPr txBox="1">
            <a:spLocks noChangeArrowheads="1"/>
          </p:cNvSpPr>
          <p:nvPr/>
        </p:nvSpPr>
        <p:spPr bwMode="auto">
          <a:xfrm>
            <a:off x="280211" y="5644506"/>
            <a:ext cx="3913222" cy="830997"/>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2400" dirty="0"/>
              <a:t>2 plies of material</a:t>
            </a:r>
          </a:p>
          <a:p>
            <a:pPr algn="ctr"/>
            <a:r>
              <a:rPr lang="en-US" altLang="en-US" sz="2400" dirty="0"/>
              <a:t>(1 shear plane= Single Shear)</a:t>
            </a:r>
          </a:p>
        </p:txBody>
      </p:sp>
      <p:sp>
        <p:nvSpPr>
          <p:cNvPr id="107" name="Rectangle 106"/>
          <p:cNvSpPr/>
          <p:nvPr/>
        </p:nvSpPr>
        <p:spPr>
          <a:xfrm>
            <a:off x="5383864" y="4260493"/>
            <a:ext cx="2510588" cy="439471"/>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Rectangle 30"/>
          <p:cNvSpPr>
            <a:spLocks noChangeArrowheads="1"/>
          </p:cNvSpPr>
          <p:nvPr/>
        </p:nvSpPr>
        <p:spPr bwMode="auto">
          <a:xfrm>
            <a:off x="5906798" y="3839420"/>
            <a:ext cx="2379951" cy="416867"/>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nvGrpSpPr>
          <p:cNvPr id="6" name="Group 5"/>
          <p:cNvGrpSpPr/>
          <p:nvPr/>
        </p:nvGrpSpPr>
        <p:grpSpPr>
          <a:xfrm>
            <a:off x="6456424" y="3078171"/>
            <a:ext cx="926889" cy="2379418"/>
            <a:chOff x="6456424" y="2664513"/>
            <a:chExt cx="926889" cy="2379418"/>
          </a:xfrm>
        </p:grpSpPr>
        <p:sp>
          <p:nvSpPr>
            <p:cNvPr id="123" name="Rectangle 122"/>
            <p:cNvSpPr/>
            <p:nvPr/>
          </p:nvSpPr>
          <p:spPr>
            <a:xfrm>
              <a:off x="6677414" y="2664513"/>
              <a:ext cx="444030" cy="2035457"/>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Rectangle 123"/>
            <p:cNvSpPr/>
            <p:nvPr/>
          </p:nvSpPr>
          <p:spPr>
            <a:xfrm>
              <a:off x="6521504" y="2929135"/>
              <a:ext cx="799464" cy="436300"/>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Rectangle 125"/>
            <p:cNvSpPr/>
            <p:nvPr/>
          </p:nvSpPr>
          <p:spPr>
            <a:xfrm>
              <a:off x="6456424" y="3359371"/>
              <a:ext cx="926889" cy="67023"/>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9" name="Straight Connector 128"/>
            <p:cNvCxnSpPr/>
            <p:nvPr/>
          </p:nvCxnSpPr>
          <p:spPr>
            <a:xfrm>
              <a:off x="6740443" y="2929135"/>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130" name="Straight Connector 129"/>
            <p:cNvCxnSpPr/>
            <p:nvPr/>
          </p:nvCxnSpPr>
          <p:spPr>
            <a:xfrm>
              <a:off x="7038315" y="2929135"/>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145" name="Straight Connector 144"/>
            <p:cNvCxnSpPr/>
            <p:nvPr/>
          </p:nvCxnSpPr>
          <p:spPr>
            <a:xfrm>
              <a:off x="6671725" y="2850858"/>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50" name="Straight Connector 149"/>
            <p:cNvCxnSpPr/>
            <p:nvPr/>
          </p:nvCxnSpPr>
          <p:spPr>
            <a:xfrm>
              <a:off x="6671725" y="2823974"/>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53" name="Straight Connector 152"/>
            <p:cNvCxnSpPr/>
            <p:nvPr/>
          </p:nvCxnSpPr>
          <p:spPr>
            <a:xfrm>
              <a:off x="6674358" y="2874772"/>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54" name="Straight Connector 153"/>
            <p:cNvCxnSpPr/>
            <p:nvPr/>
          </p:nvCxnSpPr>
          <p:spPr>
            <a:xfrm>
              <a:off x="6677823" y="2789444"/>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55" name="Straight Connector 154"/>
            <p:cNvCxnSpPr>
              <a:endCxn id="124" idx="0"/>
            </p:cNvCxnSpPr>
            <p:nvPr/>
          </p:nvCxnSpPr>
          <p:spPr>
            <a:xfrm>
              <a:off x="6674358" y="2900421"/>
              <a:ext cx="246878" cy="28714"/>
            </a:xfrm>
            <a:prstGeom prst="line">
              <a:avLst/>
            </a:prstGeom>
          </p:spPr>
          <p:style>
            <a:lnRef idx="1">
              <a:schemeClr val="dk1"/>
            </a:lnRef>
            <a:fillRef idx="0">
              <a:schemeClr val="dk1"/>
            </a:fillRef>
            <a:effectRef idx="0">
              <a:schemeClr val="dk1"/>
            </a:effectRef>
            <a:fontRef idx="minor">
              <a:schemeClr val="tx1"/>
            </a:fontRef>
          </p:style>
        </p:cxnSp>
        <p:cxnSp>
          <p:nvCxnSpPr>
            <p:cNvPr id="156" name="Straight Connector 155"/>
            <p:cNvCxnSpPr/>
            <p:nvPr/>
          </p:nvCxnSpPr>
          <p:spPr>
            <a:xfrm>
              <a:off x="6671725" y="2739712"/>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57" name="Straight Connector 156"/>
            <p:cNvCxnSpPr/>
            <p:nvPr/>
          </p:nvCxnSpPr>
          <p:spPr>
            <a:xfrm>
              <a:off x="6671725" y="2712828"/>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58" name="Straight Connector 157"/>
            <p:cNvCxnSpPr/>
            <p:nvPr/>
          </p:nvCxnSpPr>
          <p:spPr>
            <a:xfrm>
              <a:off x="6674358" y="2763626"/>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59" name="Straight Connector 158"/>
            <p:cNvCxnSpPr/>
            <p:nvPr/>
          </p:nvCxnSpPr>
          <p:spPr>
            <a:xfrm>
              <a:off x="6677823" y="2678298"/>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60" name="Straight Connector 159"/>
            <p:cNvCxnSpPr>
              <a:stCxn id="123" idx="0"/>
            </p:cNvCxnSpPr>
            <p:nvPr/>
          </p:nvCxnSpPr>
          <p:spPr>
            <a:xfrm>
              <a:off x="6899429" y="2664513"/>
              <a:ext cx="228113" cy="15335"/>
            </a:xfrm>
            <a:prstGeom prst="line">
              <a:avLst/>
            </a:prstGeom>
          </p:spPr>
          <p:style>
            <a:lnRef idx="1">
              <a:schemeClr val="dk1"/>
            </a:lnRef>
            <a:fillRef idx="0">
              <a:schemeClr val="dk1"/>
            </a:fillRef>
            <a:effectRef idx="0">
              <a:schemeClr val="dk1"/>
            </a:effectRef>
            <a:fontRef idx="minor">
              <a:schemeClr val="tx1"/>
            </a:fontRef>
          </p:style>
        </p:cxnSp>
        <p:sp>
          <p:nvSpPr>
            <p:cNvPr id="161" name="Rectangle 160"/>
            <p:cNvSpPr/>
            <p:nvPr/>
          </p:nvSpPr>
          <p:spPr>
            <a:xfrm>
              <a:off x="6521504" y="4699970"/>
              <a:ext cx="737099" cy="343961"/>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2" name="Straight Connector 161"/>
            <p:cNvCxnSpPr/>
            <p:nvPr/>
          </p:nvCxnSpPr>
          <p:spPr>
            <a:xfrm>
              <a:off x="6740443" y="4699970"/>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163" name="Straight Connector 162"/>
            <p:cNvCxnSpPr/>
            <p:nvPr/>
          </p:nvCxnSpPr>
          <p:spPr>
            <a:xfrm>
              <a:off x="7038315" y="4699970"/>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164" name="Straight Connector 163"/>
            <p:cNvCxnSpPr/>
            <p:nvPr/>
          </p:nvCxnSpPr>
          <p:spPr>
            <a:xfrm>
              <a:off x="6671725" y="3613722"/>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65" name="Straight Connector 164"/>
            <p:cNvCxnSpPr/>
            <p:nvPr/>
          </p:nvCxnSpPr>
          <p:spPr>
            <a:xfrm>
              <a:off x="6671725" y="3586838"/>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66" name="Straight Connector 165"/>
            <p:cNvCxnSpPr/>
            <p:nvPr/>
          </p:nvCxnSpPr>
          <p:spPr>
            <a:xfrm>
              <a:off x="6674358" y="3637636"/>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67" name="Straight Connector 166"/>
            <p:cNvCxnSpPr/>
            <p:nvPr/>
          </p:nvCxnSpPr>
          <p:spPr>
            <a:xfrm>
              <a:off x="6677823" y="3552308"/>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68" name="Straight Connector 167"/>
            <p:cNvCxnSpPr/>
            <p:nvPr/>
          </p:nvCxnSpPr>
          <p:spPr>
            <a:xfrm>
              <a:off x="6674358" y="3663285"/>
              <a:ext cx="447086" cy="52000"/>
            </a:xfrm>
            <a:prstGeom prst="line">
              <a:avLst/>
            </a:prstGeom>
          </p:spPr>
          <p:style>
            <a:lnRef idx="1">
              <a:schemeClr val="dk1"/>
            </a:lnRef>
            <a:fillRef idx="0">
              <a:schemeClr val="dk1"/>
            </a:fillRef>
            <a:effectRef idx="0">
              <a:schemeClr val="dk1"/>
            </a:effectRef>
            <a:fontRef idx="minor">
              <a:schemeClr val="tx1"/>
            </a:fontRef>
          </p:style>
        </p:cxnSp>
        <p:cxnSp>
          <p:nvCxnSpPr>
            <p:cNvPr id="169" name="Straight Connector 168"/>
            <p:cNvCxnSpPr/>
            <p:nvPr/>
          </p:nvCxnSpPr>
          <p:spPr>
            <a:xfrm>
              <a:off x="6671725" y="3502576"/>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70" name="Straight Connector 169"/>
            <p:cNvCxnSpPr/>
            <p:nvPr/>
          </p:nvCxnSpPr>
          <p:spPr>
            <a:xfrm>
              <a:off x="6671725" y="3475692"/>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71" name="Straight Connector 170"/>
            <p:cNvCxnSpPr/>
            <p:nvPr/>
          </p:nvCxnSpPr>
          <p:spPr>
            <a:xfrm>
              <a:off x="6674358" y="3526490"/>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72" name="Straight Connector 171"/>
            <p:cNvCxnSpPr/>
            <p:nvPr/>
          </p:nvCxnSpPr>
          <p:spPr>
            <a:xfrm>
              <a:off x="6677823" y="3441162"/>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73" name="Straight Connector 172"/>
            <p:cNvCxnSpPr/>
            <p:nvPr/>
          </p:nvCxnSpPr>
          <p:spPr>
            <a:xfrm>
              <a:off x="6899429" y="3427377"/>
              <a:ext cx="228113" cy="15335"/>
            </a:xfrm>
            <a:prstGeom prst="line">
              <a:avLst/>
            </a:prstGeom>
          </p:spPr>
          <p:style>
            <a:lnRef idx="1">
              <a:schemeClr val="dk1"/>
            </a:lnRef>
            <a:fillRef idx="0">
              <a:schemeClr val="dk1"/>
            </a:fillRef>
            <a:effectRef idx="0">
              <a:schemeClr val="dk1"/>
            </a:effectRef>
            <a:fontRef idx="minor">
              <a:schemeClr val="tx1"/>
            </a:fontRef>
          </p:style>
        </p:cxnSp>
        <p:cxnSp>
          <p:nvCxnSpPr>
            <p:cNvPr id="174" name="Straight Connector 173"/>
            <p:cNvCxnSpPr/>
            <p:nvPr/>
          </p:nvCxnSpPr>
          <p:spPr>
            <a:xfrm>
              <a:off x="6671725" y="3885182"/>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75" name="Straight Connector 174"/>
            <p:cNvCxnSpPr/>
            <p:nvPr/>
          </p:nvCxnSpPr>
          <p:spPr>
            <a:xfrm>
              <a:off x="6671725" y="3858298"/>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76" name="Straight Connector 175"/>
            <p:cNvCxnSpPr/>
            <p:nvPr/>
          </p:nvCxnSpPr>
          <p:spPr>
            <a:xfrm>
              <a:off x="6674358" y="3909096"/>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77" name="Straight Connector 176"/>
            <p:cNvCxnSpPr/>
            <p:nvPr/>
          </p:nvCxnSpPr>
          <p:spPr>
            <a:xfrm>
              <a:off x="6677823" y="3823768"/>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78" name="Straight Connector 177"/>
            <p:cNvCxnSpPr/>
            <p:nvPr/>
          </p:nvCxnSpPr>
          <p:spPr>
            <a:xfrm>
              <a:off x="6671725" y="3774036"/>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79" name="Straight Connector 178"/>
            <p:cNvCxnSpPr/>
            <p:nvPr/>
          </p:nvCxnSpPr>
          <p:spPr>
            <a:xfrm>
              <a:off x="6671725" y="3747152"/>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80" name="Straight Connector 179"/>
            <p:cNvCxnSpPr/>
            <p:nvPr/>
          </p:nvCxnSpPr>
          <p:spPr>
            <a:xfrm>
              <a:off x="6674358" y="3797950"/>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81" name="Straight Connector 180"/>
            <p:cNvCxnSpPr/>
            <p:nvPr/>
          </p:nvCxnSpPr>
          <p:spPr>
            <a:xfrm>
              <a:off x="6677823" y="3712622"/>
              <a:ext cx="449719" cy="41640"/>
            </a:xfrm>
            <a:prstGeom prst="line">
              <a:avLst/>
            </a:prstGeom>
          </p:spPr>
          <p:style>
            <a:lnRef idx="1">
              <a:schemeClr val="dk1"/>
            </a:lnRef>
            <a:fillRef idx="0">
              <a:schemeClr val="dk1"/>
            </a:fillRef>
            <a:effectRef idx="0">
              <a:schemeClr val="dk1"/>
            </a:effectRef>
            <a:fontRef idx="minor">
              <a:schemeClr val="tx1"/>
            </a:fontRef>
          </p:style>
        </p:cxnSp>
      </p:grpSp>
      <p:cxnSp>
        <p:nvCxnSpPr>
          <p:cNvPr id="182" name="Straight Connector 181"/>
          <p:cNvCxnSpPr/>
          <p:nvPr/>
        </p:nvCxnSpPr>
        <p:spPr>
          <a:xfrm>
            <a:off x="6660839" y="4256975"/>
            <a:ext cx="449719" cy="352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84" name="Freeform 42"/>
          <p:cNvSpPr>
            <a:spLocks/>
          </p:cNvSpPr>
          <p:nvPr/>
        </p:nvSpPr>
        <p:spPr bwMode="auto">
          <a:xfrm rot="3115469" flipH="1" flipV="1">
            <a:off x="5850997" y="3963497"/>
            <a:ext cx="222126" cy="1287213"/>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185" name="Text Box 41"/>
          <p:cNvSpPr txBox="1">
            <a:spLocks noChangeArrowheads="1"/>
          </p:cNvSpPr>
          <p:nvPr/>
        </p:nvSpPr>
        <p:spPr bwMode="auto">
          <a:xfrm>
            <a:off x="4740969" y="5633403"/>
            <a:ext cx="4289457" cy="830997"/>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2400" dirty="0"/>
              <a:t>3 plies of material</a:t>
            </a:r>
          </a:p>
          <a:p>
            <a:pPr algn="ctr"/>
            <a:r>
              <a:rPr lang="en-US" altLang="en-US" sz="2400" dirty="0"/>
              <a:t>(2 shear planes = Double Shear)</a:t>
            </a:r>
          </a:p>
        </p:txBody>
      </p:sp>
      <p:cxnSp>
        <p:nvCxnSpPr>
          <p:cNvPr id="187" name="Straight Connector 186"/>
          <p:cNvCxnSpPr/>
          <p:nvPr/>
        </p:nvCxnSpPr>
        <p:spPr>
          <a:xfrm>
            <a:off x="6660839" y="4703145"/>
            <a:ext cx="449719" cy="352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88" name="Freeform 42"/>
          <p:cNvSpPr>
            <a:spLocks/>
          </p:cNvSpPr>
          <p:nvPr/>
        </p:nvSpPr>
        <p:spPr bwMode="auto">
          <a:xfrm rot="3115469" flipH="1" flipV="1">
            <a:off x="5712969" y="4246964"/>
            <a:ext cx="635339" cy="1137737"/>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70</a:t>
            </a:fld>
            <a:endParaRPr lang="en-US" altLang="en-US"/>
          </a:p>
        </p:txBody>
      </p:sp>
    </p:spTree>
    <p:extLst>
      <p:ext uri="{BB962C8B-B14F-4D97-AF65-F5344CB8AC3E}">
        <p14:creationId xmlns:p14="http://schemas.microsoft.com/office/powerpoint/2010/main" val="11076038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3548464" cy="3609702"/>
          </a:xfrm>
        </p:spPr>
        <p:txBody>
          <a:bodyPr>
            <a:normAutofit/>
          </a:bodyPr>
          <a:lstStyle/>
          <a:p>
            <a:r>
              <a:rPr lang="en-US" sz="3000" b="1" dirty="0"/>
              <a:t>Bolts</a:t>
            </a:r>
          </a:p>
          <a:p>
            <a:r>
              <a:rPr lang="en-US" b="1" i="1" dirty="0">
                <a:solidFill>
                  <a:schemeClr val="tx2"/>
                </a:solidFill>
              </a:rPr>
              <a:t>5. Bolt Shear</a:t>
            </a:r>
          </a:p>
        </p:txBody>
      </p:sp>
      <p:pic>
        <p:nvPicPr>
          <p:cNvPr id="50" name="Picture 49"/>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tretch>
            <a:fillRect/>
          </a:stretch>
        </p:blipFill>
        <p:spPr>
          <a:xfrm>
            <a:off x="2908093" y="2003139"/>
            <a:ext cx="5398800" cy="4467565"/>
          </a:xfrm>
          <a:prstGeom prst="rect">
            <a:avLst/>
          </a:prstGeom>
        </p:spPr>
      </p:pic>
      <p:sp>
        <p:nvSpPr>
          <p:cNvPr id="3" name="Slide Number Placeholder 2"/>
          <p:cNvSpPr>
            <a:spLocks noGrp="1"/>
          </p:cNvSpPr>
          <p:nvPr>
            <p:ph type="sldNum" sz="quarter" idx="12"/>
          </p:nvPr>
        </p:nvSpPr>
        <p:spPr/>
        <p:txBody>
          <a:bodyPr/>
          <a:lstStyle/>
          <a:p>
            <a:fld id="{9DBAC5ED-916B-4A4B-9960-52DDD2B57D0D}" type="slidenum">
              <a:rPr lang="en-US" altLang="en-US" smtClean="0"/>
              <a:pPr/>
              <a:t>71</a:t>
            </a:fld>
            <a:endParaRPr lang="en-US" altLang="en-US"/>
          </a:p>
        </p:txBody>
      </p:sp>
    </p:spTree>
    <p:extLst>
      <p:ext uri="{BB962C8B-B14F-4D97-AF65-F5344CB8AC3E}">
        <p14:creationId xmlns:p14="http://schemas.microsoft.com/office/powerpoint/2010/main" val="277659908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6013704" cy="3609702"/>
          </a:xfrm>
        </p:spPr>
        <p:txBody>
          <a:bodyPr>
            <a:normAutofit/>
          </a:bodyPr>
          <a:lstStyle/>
          <a:p>
            <a:r>
              <a:rPr lang="en-US" b="1" i="1" dirty="0">
                <a:solidFill>
                  <a:schemeClr val="tx2"/>
                </a:solidFill>
              </a:rPr>
              <a:t>5. Bolt Shear </a:t>
            </a:r>
            <a:r>
              <a:rPr lang="en-US" b="1" dirty="0"/>
              <a:t>(J3.6)</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4234" y="2684146"/>
            <a:ext cx="7181850" cy="1019175"/>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364" y="3981316"/>
            <a:ext cx="8639175" cy="638175"/>
          </a:xfrm>
          <a:prstGeom prst="rect">
            <a:avLst/>
          </a:prstGeom>
        </p:spPr>
      </p:pic>
      <p:sp>
        <p:nvSpPr>
          <p:cNvPr id="5" name="Slide Number Placeholder 4"/>
          <p:cNvSpPr>
            <a:spLocks noGrp="1"/>
          </p:cNvSpPr>
          <p:nvPr>
            <p:ph type="sldNum" sz="quarter" idx="12"/>
          </p:nvPr>
        </p:nvSpPr>
        <p:spPr/>
        <p:txBody>
          <a:bodyPr/>
          <a:lstStyle/>
          <a:p>
            <a:fld id="{9DBAC5ED-916B-4A4B-9960-52DDD2B57D0D}" type="slidenum">
              <a:rPr lang="en-US" altLang="en-US" smtClean="0"/>
              <a:pPr/>
              <a:t>72</a:t>
            </a:fld>
            <a:endParaRPr lang="en-US" altLang="en-US"/>
          </a:p>
        </p:txBody>
      </p:sp>
      <p:cxnSp>
        <p:nvCxnSpPr>
          <p:cNvPr id="7" name="Straight Connector 6"/>
          <p:cNvCxnSpPr/>
          <p:nvPr/>
        </p:nvCxnSpPr>
        <p:spPr>
          <a:xfrm flipH="1" flipV="1">
            <a:off x="4152900" y="4643508"/>
            <a:ext cx="1271663" cy="11726"/>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1922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3" name="Content Placeholder 2"/>
          <p:cNvSpPr>
            <a:spLocks noGrp="1"/>
          </p:cNvSpPr>
          <p:nvPr>
            <p:ph idx="1"/>
          </p:nvPr>
        </p:nvSpPr>
        <p:spPr/>
        <p:txBody>
          <a:bodyPr>
            <a:normAutofit/>
          </a:bodyPr>
          <a:lstStyle/>
          <a:p>
            <a:r>
              <a:rPr lang="en-US" b="1" i="1" dirty="0">
                <a:solidFill>
                  <a:schemeClr val="tx2"/>
                </a:solidFill>
              </a:rPr>
              <a:t>5. Bolt Shear</a:t>
            </a: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73</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096" y="2356711"/>
            <a:ext cx="7029858" cy="4410891"/>
          </a:xfrm>
          <a:prstGeom prst="rect">
            <a:avLst/>
          </a:prstGeom>
        </p:spPr>
      </p:pic>
    </p:spTree>
    <p:extLst>
      <p:ext uri="{BB962C8B-B14F-4D97-AF65-F5344CB8AC3E}">
        <p14:creationId xmlns:p14="http://schemas.microsoft.com/office/powerpoint/2010/main" val="156321601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6613" y="0"/>
            <a:ext cx="6377155" cy="4992217"/>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2279" y="4913294"/>
            <a:ext cx="6357212" cy="1868505"/>
          </a:xfrm>
          <a:prstGeom prst="rect">
            <a:avLst/>
          </a:prstGeom>
        </p:spPr>
      </p:pic>
      <p:sp>
        <p:nvSpPr>
          <p:cNvPr id="2" name="Title 1"/>
          <p:cNvSpPr>
            <a:spLocks noGrp="1"/>
          </p:cNvSpPr>
          <p:nvPr>
            <p:ph type="title"/>
          </p:nvPr>
        </p:nvSpPr>
        <p:spPr/>
        <p:txBody>
          <a:bodyPr/>
          <a:lstStyle/>
          <a:p>
            <a:endParaRPr lang="en-US"/>
          </a:p>
        </p:txBody>
      </p:sp>
      <p:sp>
        <p:nvSpPr>
          <p:cNvPr id="5" name="Content Placeholder 2"/>
          <p:cNvSpPr txBox="1">
            <a:spLocks/>
          </p:cNvSpPr>
          <p:nvPr/>
        </p:nvSpPr>
        <p:spPr>
          <a:xfrm>
            <a:off x="-100040" y="6522367"/>
            <a:ext cx="8158190" cy="495953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2000" dirty="0"/>
              <a:t>(portion of table)</a:t>
            </a:r>
          </a:p>
        </p:txBody>
      </p:sp>
      <p:cxnSp>
        <p:nvCxnSpPr>
          <p:cNvPr id="8" name="Straight Connector 7"/>
          <p:cNvCxnSpPr/>
          <p:nvPr/>
        </p:nvCxnSpPr>
        <p:spPr>
          <a:xfrm flipV="1">
            <a:off x="3135084" y="6422571"/>
            <a:ext cx="859975" cy="182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309254" y="5573485"/>
            <a:ext cx="859971"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6585857" y="5046647"/>
            <a:ext cx="1472293" cy="1530150"/>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Left Brace 14"/>
          <p:cNvSpPr/>
          <p:nvPr/>
        </p:nvSpPr>
        <p:spPr>
          <a:xfrm>
            <a:off x="1349829" y="1872343"/>
            <a:ext cx="676784" cy="2950028"/>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Content Placeholder 2"/>
          <p:cNvSpPr txBox="1">
            <a:spLocks/>
          </p:cNvSpPr>
          <p:nvPr/>
        </p:nvSpPr>
        <p:spPr>
          <a:xfrm>
            <a:off x="-12952" y="3167744"/>
            <a:ext cx="1449869" cy="4649303"/>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2000" dirty="0"/>
              <a:t>Bolt grades</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74</a:t>
            </a:fld>
            <a:endParaRPr lang="en-US" altLang="en-US"/>
          </a:p>
        </p:txBody>
      </p:sp>
    </p:spTree>
    <p:extLst>
      <p:ext uri="{BB962C8B-B14F-4D97-AF65-F5344CB8AC3E}">
        <p14:creationId xmlns:p14="http://schemas.microsoft.com/office/powerpoint/2010/main" val="3901853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3548464" cy="3609702"/>
          </a:xfrm>
        </p:spPr>
        <p:txBody>
          <a:bodyPr>
            <a:normAutofit/>
          </a:bodyPr>
          <a:lstStyle/>
          <a:p>
            <a:r>
              <a:rPr lang="en-US" b="1" i="1" dirty="0">
                <a:solidFill>
                  <a:schemeClr val="tx2"/>
                </a:solidFill>
              </a:rPr>
              <a:t>5. Bolt Shear</a:t>
            </a:r>
            <a:endParaRPr lang="en-US" b="1" dirty="0"/>
          </a:p>
        </p:txBody>
      </p:sp>
      <p:sp>
        <p:nvSpPr>
          <p:cNvPr id="52" name="Text Box 8"/>
          <p:cNvSpPr txBox="1">
            <a:spLocks noChangeArrowheads="1"/>
          </p:cNvSpPr>
          <p:nvPr/>
        </p:nvSpPr>
        <p:spPr bwMode="auto">
          <a:xfrm>
            <a:off x="5171934" y="4821350"/>
            <a:ext cx="3425429" cy="40011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000" b="1" dirty="0"/>
              <a:t>Threads </a:t>
            </a:r>
            <a:r>
              <a:rPr lang="en-US" altLang="en-US" sz="2000" b="1" u="sng" dirty="0"/>
              <a:t>N</a:t>
            </a:r>
            <a:r>
              <a:rPr lang="en-US" altLang="en-US" sz="2000" b="1" dirty="0"/>
              <a:t>ot Excluded</a:t>
            </a:r>
          </a:p>
        </p:txBody>
      </p:sp>
      <p:sp>
        <p:nvSpPr>
          <p:cNvPr id="53" name="Text Box 9"/>
          <p:cNvSpPr txBox="1">
            <a:spLocks noChangeArrowheads="1"/>
          </p:cNvSpPr>
          <p:nvPr/>
        </p:nvSpPr>
        <p:spPr bwMode="auto">
          <a:xfrm>
            <a:off x="507581" y="4821350"/>
            <a:ext cx="3425429" cy="40011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000" b="1" dirty="0"/>
              <a:t>Threads </a:t>
            </a:r>
            <a:r>
              <a:rPr lang="en-US" altLang="en-US" sz="2000" b="1" dirty="0" err="1"/>
              <a:t>e</a:t>
            </a:r>
            <a:r>
              <a:rPr lang="en-US" altLang="en-US" sz="2000" b="1" u="sng" dirty="0" err="1"/>
              <a:t>X</a:t>
            </a:r>
            <a:r>
              <a:rPr lang="en-US" altLang="en-US" sz="2000" b="1" dirty="0" err="1"/>
              <a:t>cluded</a:t>
            </a:r>
            <a:endParaRPr lang="en-US" altLang="en-US" sz="2000" b="1" dirty="0"/>
          </a:p>
        </p:txBody>
      </p:sp>
      <p:sp>
        <p:nvSpPr>
          <p:cNvPr id="8" name="Rectangle 7"/>
          <p:cNvSpPr/>
          <p:nvPr/>
        </p:nvSpPr>
        <p:spPr>
          <a:xfrm>
            <a:off x="763137" y="3803292"/>
            <a:ext cx="2241441" cy="439471"/>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30"/>
          <p:cNvSpPr>
            <a:spLocks noChangeArrowheads="1"/>
          </p:cNvSpPr>
          <p:nvPr/>
        </p:nvSpPr>
        <p:spPr bwMode="auto">
          <a:xfrm>
            <a:off x="1025006" y="3242315"/>
            <a:ext cx="2181487" cy="560615"/>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nvGrpSpPr>
          <p:cNvPr id="10" name="Group 9"/>
          <p:cNvGrpSpPr/>
          <p:nvPr/>
        </p:nvGrpSpPr>
        <p:grpSpPr>
          <a:xfrm>
            <a:off x="1610095" y="2479452"/>
            <a:ext cx="926889" cy="2107272"/>
            <a:chOff x="2687781" y="4627418"/>
            <a:chExt cx="926889" cy="2107272"/>
          </a:xfrm>
        </p:grpSpPr>
        <p:sp>
          <p:nvSpPr>
            <p:cNvPr id="11" name="Rectangle 10"/>
            <p:cNvSpPr/>
            <p:nvPr/>
          </p:nvSpPr>
          <p:spPr>
            <a:xfrm>
              <a:off x="2908771" y="4627418"/>
              <a:ext cx="444030" cy="1763311"/>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752861" y="4892040"/>
              <a:ext cx="799464" cy="436300"/>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687781" y="5322276"/>
              <a:ext cx="926889" cy="67023"/>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p:cNvCxnSpPr/>
            <p:nvPr/>
          </p:nvCxnSpPr>
          <p:spPr>
            <a:xfrm>
              <a:off x="2971800" y="4892040"/>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3269672" y="4892040"/>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2903082" y="481376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2903082" y="4786879"/>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2905715" y="483767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2909180" y="4752349"/>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p:cNvCxnSpPr>
              <a:endCxn id="12" idx="0"/>
            </p:cNvCxnSpPr>
            <p:nvPr/>
          </p:nvCxnSpPr>
          <p:spPr>
            <a:xfrm>
              <a:off x="2905715" y="4863326"/>
              <a:ext cx="246878" cy="28714"/>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2903082" y="470261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2903082" y="467573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2905715" y="472653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2909180" y="464120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Connector 25"/>
            <p:cNvCxnSpPr>
              <a:stCxn id="11" idx="0"/>
            </p:cNvCxnSpPr>
            <p:nvPr/>
          </p:nvCxnSpPr>
          <p:spPr>
            <a:xfrm>
              <a:off x="3130786" y="4627418"/>
              <a:ext cx="228113" cy="15335"/>
            </a:xfrm>
            <a:prstGeom prst="line">
              <a:avLst/>
            </a:prstGeom>
          </p:spPr>
          <p:style>
            <a:lnRef idx="1">
              <a:schemeClr val="dk1"/>
            </a:lnRef>
            <a:fillRef idx="0">
              <a:schemeClr val="dk1"/>
            </a:fillRef>
            <a:effectRef idx="0">
              <a:schemeClr val="dk1"/>
            </a:effectRef>
            <a:fontRef idx="minor">
              <a:schemeClr val="tx1"/>
            </a:fontRef>
          </p:style>
        </p:cxnSp>
        <p:sp>
          <p:nvSpPr>
            <p:cNvPr id="27" name="Rectangle 26"/>
            <p:cNvSpPr/>
            <p:nvPr/>
          </p:nvSpPr>
          <p:spPr>
            <a:xfrm>
              <a:off x="2752861" y="6390729"/>
              <a:ext cx="737099" cy="343961"/>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a:off x="2971800" y="6390729"/>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3269672" y="6390729"/>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2903082" y="557662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2903082" y="554974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2905715" y="560054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2909180" y="551521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2905715" y="5626190"/>
              <a:ext cx="447086" cy="52000"/>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2903082" y="546548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2903082" y="543859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2905715" y="5489395"/>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2909180" y="540406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3130786" y="5390282"/>
              <a:ext cx="228113" cy="15335"/>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a:off x="2903082" y="573694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2903082" y="571005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2905715" y="5760855"/>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a:off x="2909180" y="5675527"/>
              <a:ext cx="449719" cy="41640"/>
            </a:xfrm>
            <a:prstGeom prst="line">
              <a:avLst/>
            </a:prstGeom>
          </p:spPr>
          <p:style>
            <a:lnRef idx="1">
              <a:schemeClr val="dk1"/>
            </a:lnRef>
            <a:fillRef idx="0">
              <a:schemeClr val="dk1"/>
            </a:fillRef>
            <a:effectRef idx="0">
              <a:schemeClr val="dk1"/>
            </a:effectRef>
            <a:fontRef idx="minor">
              <a:schemeClr val="tx1"/>
            </a:fontRef>
          </p:style>
        </p:cxnSp>
      </p:grpSp>
      <p:cxnSp>
        <p:nvCxnSpPr>
          <p:cNvPr id="48" name="Straight Connector 47"/>
          <p:cNvCxnSpPr/>
          <p:nvPr/>
        </p:nvCxnSpPr>
        <p:spPr>
          <a:xfrm>
            <a:off x="1825396" y="3799145"/>
            <a:ext cx="449719" cy="352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49" name="Text Box 41"/>
          <p:cNvSpPr txBox="1">
            <a:spLocks noChangeArrowheads="1"/>
          </p:cNvSpPr>
          <p:nvPr/>
        </p:nvSpPr>
        <p:spPr bwMode="auto">
          <a:xfrm>
            <a:off x="3488341" y="2930148"/>
            <a:ext cx="1983393"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2400" dirty="0"/>
              <a:t>shear plane</a:t>
            </a:r>
          </a:p>
        </p:txBody>
      </p:sp>
      <p:sp>
        <p:nvSpPr>
          <p:cNvPr id="54" name="Freeform 42"/>
          <p:cNvSpPr>
            <a:spLocks/>
          </p:cNvSpPr>
          <p:nvPr/>
        </p:nvSpPr>
        <p:spPr bwMode="auto">
          <a:xfrm rot="3115469">
            <a:off x="2696696" y="2822341"/>
            <a:ext cx="352599" cy="1293842"/>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179" name="Rectangle 178"/>
          <p:cNvSpPr/>
          <p:nvPr/>
        </p:nvSpPr>
        <p:spPr>
          <a:xfrm>
            <a:off x="5584338" y="3803292"/>
            <a:ext cx="2241441" cy="439471"/>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0" name="Rectangle 30"/>
          <p:cNvSpPr>
            <a:spLocks noChangeArrowheads="1"/>
          </p:cNvSpPr>
          <p:nvPr/>
        </p:nvSpPr>
        <p:spPr bwMode="auto">
          <a:xfrm>
            <a:off x="5846207" y="3242315"/>
            <a:ext cx="2181487" cy="560615"/>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178" name="Freeform 42"/>
          <p:cNvSpPr>
            <a:spLocks/>
          </p:cNvSpPr>
          <p:nvPr/>
        </p:nvSpPr>
        <p:spPr bwMode="auto">
          <a:xfrm rot="11525613" flipV="1">
            <a:off x="5049905" y="3406270"/>
            <a:ext cx="1624144" cy="148243"/>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nvGrpSpPr>
          <p:cNvPr id="223" name="Group 222"/>
          <p:cNvGrpSpPr/>
          <p:nvPr/>
        </p:nvGrpSpPr>
        <p:grpSpPr>
          <a:xfrm>
            <a:off x="6431296" y="2479452"/>
            <a:ext cx="926889" cy="2107272"/>
            <a:chOff x="6844951" y="2479452"/>
            <a:chExt cx="926889" cy="2107272"/>
          </a:xfrm>
        </p:grpSpPr>
        <p:grpSp>
          <p:nvGrpSpPr>
            <p:cNvPr id="181" name="Group 180"/>
            <p:cNvGrpSpPr/>
            <p:nvPr/>
          </p:nvGrpSpPr>
          <p:grpSpPr>
            <a:xfrm>
              <a:off x="6844951" y="2479452"/>
              <a:ext cx="926889" cy="2107272"/>
              <a:chOff x="2687781" y="4627418"/>
              <a:chExt cx="926889" cy="2107272"/>
            </a:xfrm>
          </p:grpSpPr>
          <p:sp>
            <p:nvSpPr>
              <p:cNvPr id="182" name="Rectangle 181"/>
              <p:cNvSpPr/>
              <p:nvPr/>
            </p:nvSpPr>
            <p:spPr>
              <a:xfrm>
                <a:off x="2908771" y="4627418"/>
                <a:ext cx="444030" cy="1763311"/>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Rectangle 182"/>
              <p:cNvSpPr/>
              <p:nvPr/>
            </p:nvSpPr>
            <p:spPr>
              <a:xfrm>
                <a:off x="2752861" y="4892040"/>
                <a:ext cx="799464" cy="436300"/>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Rectangle 183"/>
              <p:cNvSpPr/>
              <p:nvPr/>
            </p:nvSpPr>
            <p:spPr>
              <a:xfrm>
                <a:off x="2687781" y="5322276"/>
                <a:ext cx="926889" cy="67023"/>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5" name="Straight Connector 184"/>
              <p:cNvCxnSpPr/>
              <p:nvPr/>
            </p:nvCxnSpPr>
            <p:spPr>
              <a:xfrm>
                <a:off x="2971800" y="4892040"/>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186" name="Straight Connector 185"/>
              <p:cNvCxnSpPr/>
              <p:nvPr/>
            </p:nvCxnSpPr>
            <p:spPr>
              <a:xfrm>
                <a:off x="3269672" y="4892040"/>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187" name="Straight Connector 186"/>
              <p:cNvCxnSpPr/>
              <p:nvPr/>
            </p:nvCxnSpPr>
            <p:spPr>
              <a:xfrm>
                <a:off x="2903082" y="481376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88" name="Straight Connector 187"/>
              <p:cNvCxnSpPr/>
              <p:nvPr/>
            </p:nvCxnSpPr>
            <p:spPr>
              <a:xfrm>
                <a:off x="2903082" y="4786879"/>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89" name="Straight Connector 188"/>
              <p:cNvCxnSpPr/>
              <p:nvPr/>
            </p:nvCxnSpPr>
            <p:spPr>
              <a:xfrm>
                <a:off x="2905715" y="483767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90" name="Straight Connector 189"/>
              <p:cNvCxnSpPr/>
              <p:nvPr/>
            </p:nvCxnSpPr>
            <p:spPr>
              <a:xfrm>
                <a:off x="2909180" y="4752349"/>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91" name="Straight Connector 190"/>
              <p:cNvCxnSpPr>
                <a:endCxn id="183" idx="0"/>
              </p:cNvCxnSpPr>
              <p:nvPr/>
            </p:nvCxnSpPr>
            <p:spPr>
              <a:xfrm>
                <a:off x="2905715" y="4863326"/>
                <a:ext cx="246878" cy="28714"/>
              </a:xfrm>
              <a:prstGeom prst="line">
                <a:avLst/>
              </a:prstGeom>
            </p:spPr>
            <p:style>
              <a:lnRef idx="1">
                <a:schemeClr val="dk1"/>
              </a:lnRef>
              <a:fillRef idx="0">
                <a:schemeClr val="dk1"/>
              </a:fillRef>
              <a:effectRef idx="0">
                <a:schemeClr val="dk1"/>
              </a:effectRef>
              <a:fontRef idx="minor">
                <a:schemeClr val="tx1"/>
              </a:fontRef>
            </p:style>
          </p:cxnSp>
          <p:cxnSp>
            <p:nvCxnSpPr>
              <p:cNvPr id="192" name="Straight Connector 191"/>
              <p:cNvCxnSpPr/>
              <p:nvPr/>
            </p:nvCxnSpPr>
            <p:spPr>
              <a:xfrm>
                <a:off x="2903082" y="470261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93" name="Straight Connector 192"/>
              <p:cNvCxnSpPr/>
              <p:nvPr/>
            </p:nvCxnSpPr>
            <p:spPr>
              <a:xfrm>
                <a:off x="2903082" y="467573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94" name="Straight Connector 193"/>
              <p:cNvCxnSpPr/>
              <p:nvPr/>
            </p:nvCxnSpPr>
            <p:spPr>
              <a:xfrm>
                <a:off x="2905715" y="472653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95" name="Straight Connector 194"/>
              <p:cNvCxnSpPr/>
              <p:nvPr/>
            </p:nvCxnSpPr>
            <p:spPr>
              <a:xfrm>
                <a:off x="2909180" y="464120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96" name="Straight Connector 195"/>
              <p:cNvCxnSpPr>
                <a:stCxn id="182" idx="0"/>
              </p:cNvCxnSpPr>
              <p:nvPr/>
            </p:nvCxnSpPr>
            <p:spPr>
              <a:xfrm>
                <a:off x="3130786" y="4627418"/>
                <a:ext cx="228113" cy="15335"/>
              </a:xfrm>
              <a:prstGeom prst="line">
                <a:avLst/>
              </a:prstGeom>
            </p:spPr>
            <p:style>
              <a:lnRef idx="1">
                <a:schemeClr val="dk1"/>
              </a:lnRef>
              <a:fillRef idx="0">
                <a:schemeClr val="dk1"/>
              </a:fillRef>
              <a:effectRef idx="0">
                <a:schemeClr val="dk1"/>
              </a:effectRef>
              <a:fontRef idx="minor">
                <a:schemeClr val="tx1"/>
              </a:fontRef>
            </p:style>
          </p:cxnSp>
          <p:sp>
            <p:nvSpPr>
              <p:cNvPr id="197" name="Rectangle 196"/>
              <p:cNvSpPr/>
              <p:nvPr/>
            </p:nvSpPr>
            <p:spPr>
              <a:xfrm>
                <a:off x="2752861" y="6390729"/>
                <a:ext cx="737099" cy="343961"/>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8" name="Straight Connector 197"/>
              <p:cNvCxnSpPr/>
              <p:nvPr/>
            </p:nvCxnSpPr>
            <p:spPr>
              <a:xfrm>
                <a:off x="2971800" y="6390729"/>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199" name="Straight Connector 198"/>
              <p:cNvCxnSpPr/>
              <p:nvPr/>
            </p:nvCxnSpPr>
            <p:spPr>
              <a:xfrm>
                <a:off x="3269672" y="6390729"/>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200" name="Straight Connector 199"/>
              <p:cNvCxnSpPr/>
              <p:nvPr/>
            </p:nvCxnSpPr>
            <p:spPr>
              <a:xfrm>
                <a:off x="2903082" y="557662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01" name="Straight Connector 200"/>
              <p:cNvCxnSpPr/>
              <p:nvPr/>
            </p:nvCxnSpPr>
            <p:spPr>
              <a:xfrm>
                <a:off x="2903082" y="554974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02" name="Straight Connector 201"/>
              <p:cNvCxnSpPr/>
              <p:nvPr/>
            </p:nvCxnSpPr>
            <p:spPr>
              <a:xfrm>
                <a:off x="2905715" y="560054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03" name="Straight Connector 202"/>
              <p:cNvCxnSpPr/>
              <p:nvPr/>
            </p:nvCxnSpPr>
            <p:spPr>
              <a:xfrm>
                <a:off x="2909180" y="551521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04" name="Straight Connector 203"/>
              <p:cNvCxnSpPr/>
              <p:nvPr/>
            </p:nvCxnSpPr>
            <p:spPr>
              <a:xfrm>
                <a:off x="2905715" y="5626190"/>
                <a:ext cx="447086" cy="52000"/>
              </a:xfrm>
              <a:prstGeom prst="line">
                <a:avLst/>
              </a:prstGeom>
            </p:spPr>
            <p:style>
              <a:lnRef idx="1">
                <a:schemeClr val="dk1"/>
              </a:lnRef>
              <a:fillRef idx="0">
                <a:schemeClr val="dk1"/>
              </a:fillRef>
              <a:effectRef idx="0">
                <a:schemeClr val="dk1"/>
              </a:effectRef>
              <a:fontRef idx="minor">
                <a:schemeClr val="tx1"/>
              </a:fontRef>
            </p:style>
          </p:cxnSp>
          <p:cxnSp>
            <p:nvCxnSpPr>
              <p:cNvPr id="205" name="Straight Connector 204"/>
              <p:cNvCxnSpPr/>
              <p:nvPr/>
            </p:nvCxnSpPr>
            <p:spPr>
              <a:xfrm>
                <a:off x="2903082" y="546548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06" name="Straight Connector 205"/>
              <p:cNvCxnSpPr/>
              <p:nvPr/>
            </p:nvCxnSpPr>
            <p:spPr>
              <a:xfrm>
                <a:off x="2903082" y="543859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07" name="Straight Connector 206"/>
              <p:cNvCxnSpPr/>
              <p:nvPr/>
            </p:nvCxnSpPr>
            <p:spPr>
              <a:xfrm>
                <a:off x="2905715" y="5489395"/>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08" name="Straight Connector 207"/>
              <p:cNvCxnSpPr/>
              <p:nvPr/>
            </p:nvCxnSpPr>
            <p:spPr>
              <a:xfrm>
                <a:off x="2909180" y="540406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09" name="Straight Connector 208"/>
              <p:cNvCxnSpPr/>
              <p:nvPr/>
            </p:nvCxnSpPr>
            <p:spPr>
              <a:xfrm>
                <a:off x="3130786" y="5390282"/>
                <a:ext cx="228113" cy="15335"/>
              </a:xfrm>
              <a:prstGeom prst="line">
                <a:avLst/>
              </a:prstGeom>
            </p:spPr>
            <p:style>
              <a:lnRef idx="1">
                <a:schemeClr val="dk1"/>
              </a:lnRef>
              <a:fillRef idx="0">
                <a:schemeClr val="dk1"/>
              </a:fillRef>
              <a:effectRef idx="0">
                <a:schemeClr val="dk1"/>
              </a:effectRef>
              <a:fontRef idx="minor">
                <a:schemeClr val="tx1"/>
              </a:fontRef>
            </p:style>
          </p:cxnSp>
          <p:cxnSp>
            <p:nvCxnSpPr>
              <p:cNvPr id="210" name="Straight Connector 209"/>
              <p:cNvCxnSpPr/>
              <p:nvPr/>
            </p:nvCxnSpPr>
            <p:spPr>
              <a:xfrm>
                <a:off x="2903082" y="573694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11" name="Straight Connector 210"/>
              <p:cNvCxnSpPr/>
              <p:nvPr/>
            </p:nvCxnSpPr>
            <p:spPr>
              <a:xfrm>
                <a:off x="2903082" y="571005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12" name="Straight Connector 211"/>
              <p:cNvCxnSpPr/>
              <p:nvPr/>
            </p:nvCxnSpPr>
            <p:spPr>
              <a:xfrm>
                <a:off x="2905715" y="5760855"/>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13" name="Straight Connector 212"/>
              <p:cNvCxnSpPr/>
              <p:nvPr/>
            </p:nvCxnSpPr>
            <p:spPr>
              <a:xfrm>
                <a:off x="2909180" y="5675527"/>
                <a:ext cx="449719" cy="41640"/>
              </a:xfrm>
              <a:prstGeom prst="line">
                <a:avLst/>
              </a:prstGeom>
            </p:spPr>
            <p:style>
              <a:lnRef idx="1">
                <a:schemeClr val="dk1"/>
              </a:lnRef>
              <a:fillRef idx="0">
                <a:schemeClr val="dk1"/>
              </a:fillRef>
              <a:effectRef idx="0">
                <a:schemeClr val="dk1"/>
              </a:effectRef>
              <a:fontRef idx="minor">
                <a:schemeClr val="tx1"/>
              </a:fontRef>
            </p:style>
          </p:cxnSp>
        </p:grpSp>
        <p:cxnSp>
          <p:nvCxnSpPr>
            <p:cNvPr id="214" name="Straight Connector 213"/>
            <p:cNvCxnSpPr/>
            <p:nvPr/>
          </p:nvCxnSpPr>
          <p:spPr>
            <a:xfrm>
              <a:off x="7060252" y="3799145"/>
              <a:ext cx="449719" cy="352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7063498" y="3644539"/>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215" name="Straight Connector 214"/>
            <p:cNvCxnSpPr/>
            <p:nvPr/>
          </p:nvCxnSpPr>
          <p:spPr>
            <a:xfrm>
              <a:off x="7063498" y="3669372"/>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216" name="Straight Connector 215"/>
            <p:cNvCxnSpPr/>
            <p:nvPr/>
          </p:nvCxnSpPr>
          <p:spPr>
            <a:xfrm>
              <a:off x="7063498" y="3712395"/>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217" name="Straight Connector 216"/>
            <p:cNvCxnSpPr/>
            <p:nvPr/>
          </p:nvCxnSpPr>
          <p:spPr>
            <a:xfrm>
              <a:off x="7063498" y="3769831"/>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218" name="Straight Connector 217"/>
            <p:cNvCxnSpPr/>
            <p:nvPr/>
          </p:nvCxnSpPr>
          <p:spPr>
            <a:xfrm>
              <a:off x="7063498" y="3812717"/>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219" name="Straight Connector 218"/>
            <p:cNvCxnSpPr/>
            <p:nvPr/>
          </p:nvCxnSpPr>
          <p:spPr>
            <a:xfrm>
              <a:off x="7063498" y="3857779"/>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220" name="Straight Connector 219"/>
            <p:cNvCxnSpPr/>
            <p:nvPr/>
          </p:nvCxnSpPr>
          <p:spPr>
            <a:xfrm>
              <a:off x="7063498" y="3901505"/>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221" name="Straight Connector 220"/>
            <p:cNvCxnSpPr/>
            <p:nvPr/>
          </p:nvCxnSpPr>
          <p:spPr>
            <a:xfrm>
              <a:off x="7063498" y="3934780"/>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222" name="Straight Connector 221"/>
            <p:cNvCxnSpPr/>
            <p:nvPr/>
          </p:nvCxnSpPr>
          <p:spPr>
            <a:xfrm>
              <a:off x="7063498" y="3976634"/>
              <a:ext cx="452823" cy="43726"/>
            </a:xfrm>
            <a:prstGeom prst="line">
              <a:avLst/>
            </a:prstGeom>
          </p:spPr>
          <p:style>
            <a:lnRef idx="1">
              <a:schemeClr val="dk1"/>
            </a:lnRef>
            <a:fillRef idx="0">
              <a:schemeClr val="dk1"/>
            </a:fillRef>
            <a:effectRef idx="0">
              <a:schemeClr val="dk1"/>
            </a:effectRef>
            <a:fontRef idx="minor">
              <a:schemeClr val="tx1"/>
            </a:fontRef>
          </p:style>
        </p:cxnSp>
      </p:grpSp>
      <p:pic>
        <p:nvPicPr>
          <p:cNvPr id="225" name="Picture 2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6636" y="5236709"/>
            <a:ext cx="1790700" cy="542925"/>
          </a:xfrm>
          <a:prstGeom prst="rect">
            <a:avLst/>
          </a:prstGeom>
        </p:spPr>
      </p:pic>
      <p:pic>
        <p:nvPicPr>
          <p:cNvPr id="226" name="Picture 2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7718" y="5153610"/>
            <a:ext cx="1847850" cy="676275"/>
          </a:xfrm>
          <a:prstGeom prst="rect">
            <a:avLst/>
          </a:prstGeom>
        </p:spPr>
      </p:pic>
      <p:sp>
        <p:nvSpPr>
          <p:cNvPr id="227" name="Rectangle 226"/>
          <p:cNvSpPr/>
          <p:nvPr/>
        </p:nvSpPr>
        <p:spPr>
          <a:xfrm>
            <a:off x="163286" y="5701648"/>
            <a:ext cx="4728355" cy="923330"/>
          </a:xfrm>
          <a:prstGeom prst="rect">
            <a:avLst/>
          </a:prstGeom>
        </p:spPr>
        <p:txBody>
          <a:bodyPr wrap="square">
            <a:spAutoFit/>
          </a:bodyPr>
          <a:lstStyle/>
          <a:p>
            <a:r>
              <a:rPr lang="en-US" i="1" dirty="0"/>
              <a:t>The factor 0.563 accounts for the effect of a shear/tension ratio of 0.625 and a 0.90 length reduction factor.</a:t>
            </a:r>
          </a:p>
        </p:txBody>
      </p:sp>
      <p:sp>
        <p:nvSpPr>
          <p:cNvPr id="228" name="Rectangle 227"/>
          <p:cNvSpPr/>
          <p:nvPr/>
        </p:nvSpPr>
        <p:spPr>
          <a:xfrm>
            <a:off x="4800288" y="5659890"/>
            <a:ext cx="4311054" cy="1200329"/>
          </a:xfrm>
          <a:prstGeom prst="rect">
            <a:avLst/>
          </a:prstGeom>
        </p:spPr>
        <p:txBody>
          <a:bodyPr wrap="square">
            <a:spAutoFit/>
          </a:bodyPr>
          <a:lstStyle/>
          <a:p>
            <a:r>
              <a:rPr lang="en-US" i="1" dirty="0"/>
              <a:t>The factor of 0.45 is 80% of 0.563, which accounts for the reduced area of the threaded portion of the fastener when the threads are not excluded from the shear plane</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75</a:t>
            </a:fld>
            <a:endParaRPr lang="en-US" altLang="en-US"/>
          </a:p>
        </p:txBody>
      </p:sp>
    </p:spTree>
    <p:extLst>
      <p:ext uri="{BB962C8B-B14F-4D97-AF65-F5344CB8AC3E}">
        <p14:creationId xmlns:p14="http://schemas.microsoft.com/office/powerpoint/2010/main" val="314909430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8158190" cy="3609702"/>
          </a:xfrm>
        </p:spPr>
        <p:txBody>
          <a:bodyPr>
            <a:normAutofit/>
          </a:bodyPr>
          <a:lstStyle/>
          <a:p>
            <a:r>
              <a:rPr lang="en-US" sz="3000" b="1" dirty="0"/>
              <a:t>Gusset Plate</a:t>
            </a:r>
          </a:p>
          <a:p>
            <a:r>
              <a:rPr lang="en-US" b="1" i="1" dirty="0">
                <a:solidFill>
                  <a:schemeClr val="tx2"/>
                </a:solidFill>
              </a:rPr>
              <a:t>6. Bearing and </a:t>
            </a:r>
            <a:r>
              <a:rPr lang="en-US" b="1" i="1" dirty="0" err="1">
                <a:solidFill>
                  <a:schemeClr val="tx2"/>
                </a:solidFill>
              </a:rPr>
              <a:t>Tearout</a:t>
            </a:r>
            <a:r>
              <a:rPr lang="en-US" b="1" i="1" dirty="0">
                <a:solidFill>
                  <a:schemeClr val="tx2"/>
                </a:solidFill>
              </a:rPr>
              <a:t> at Bolt Holes</a:t>
            </a:r>
            <a:endParaRPr lang="en-US" i="1" dirty="0"/>
          </a:p>
          <a:p>
            <a:r>
              <a:rPr lang="en-US" dirty="0"/>
              <a:t>J3-6 equations apply but use gusset plate properties (thickness and material strengths) </a:t>
            </a:r>
          </a:p>
        </p:txBody>
      </p:sp>
      <p:grpSp>
        <p:nvGrpSpPr>
          <p:cNvPr id="100" name="Group 99"/>
          <p:cNvGrpSpPr/>
          <p:nvPr/>
        </p:nvGrpSpPr>
        <p:grpSpPr>
          <a:xfrm>
            <a:off x="1208314" y="4237419"/>
            <a:ext cx="3160939" cy="2410873"/>
            <a:chOff x="1208314" y="2712845"/>
            <a:chExt cx="3160939" cy="2410873"/>
          </a:xfrm>
        </p:grpSpPr>
        <p:sp>
          <p:nvSpPr>
            <p:cNvPr id="101" name="Freeform 33"/>
            <p:cNvSpPr>
              <a:spLocks/>
            </p:cNvSpPr>
            <p:nvPr/>
          </p:nvSpPr>
          <p:spPr bwMode="auto">
            <a:xfrm>
              <a:off x="1404272" y="3124215"/>
              <a:ext cx="2964981" cy="1709343"/>
            </a:xfrm>
            <a:custGeom>
              <a:avLst/>
              <a:gdLst>
                <a:gd name="T0" fmla="*/ 432 w 1854"/>
                <a:gd name="T1" fmla="*/ 0 h 1776"/>
                <a:gd name="T2" fmla="*/ 1854 w 1854"/>
                <a:gd name="T3" fmla="*/ 276 h 1776"/>
                <a:gd name="T4" fmla="*/ 1848 w 1854"/>
                <a:gd name="T5" fmla="*/ 1344 h 1776"/>
                <a:gd name="T6" fmla="*/ 432 w 1854"/>
                <a:gd name="T7" fmla="*/ 1776 h 1776"/>
                <a:gd name="T8" fmla="*/ 0 w 1854"/>
                <a:gd name="T9" fmla="*/ 1776 h 1776"/>
                <a:gd name="T10" fmla="*/ 96 w 1854"/>
                <a:gd name="T11" fmla="*/ 1536 h 1776"/>
                <a:gd name="T12" fmla="*/ 48 w 1854"/>
                <a:gd name="T13" fmla="*/ 1344 h 1776"/>
                <a:gd name="T14" fmla="*/ 144 w 1854"/>
                <a:gd name="T15" fmla="*/ 1104 h 1776"/>
                <a:gd name="T16" fmla="*/ 0 w 1854"/>
                <a:gd name="T17" fmla="*/ 816 h 1776"/>
                <a:gd name="T18" fmla="*/ 144 w 1854"/>
                <a:gd name="T19" fmla="*/ 576 h 1776"/>
                <a:gd name="T20" fmla="*/ 0 w 1854"/>
                <a:gd name="T21" fmla="*/ 384 h 1776"/>
                <a:gd name="T22" fmla="*/ 144 w 1854"/>
                <a:gd name="T23" fmla="*/ 0 h 1776"/>
                <a:gd name="T24" fmla="*/ 432 w 1854"/>
                <a:gd name="T25" fmla="*/ 0 h 1776"/>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518 w 10000"/>
                <a:gd name="connsiteY5" fmla="*/ 8649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37 w 10000"/>
                <a:gd name="connsiteY5" fmla="*/ 8610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85 w 10037"/>
                <a:gd name="connsiteY7" fmla="*/ 6332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11 w 10037"/>
                <a:gd name="connsiteY7" fmla="*/ 5907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403 w 10073"/>
                <a:gd name="connsiteY0" fmla="*/ 0 h 10000"/>
                <a:gd name="connsiteX1" fmla="*/ 10073 w 10073"/>
                <a:gd name="connsiteY1" fmla="*/ 1554 h 10000"/>
                <a:gd name="connsiteX2" fmla="*/ 10041 w 10073"/>
                <a:gd name="connsiteY2" fmla="*/ 7568 h 10000"/>
                <a:gd name="connsiteX3" fmla="*/ 2403 w 10073"/>
                <a:gd name="connsiteY3" fmla="*/ 10000 h 10000"/>
                <a:gd name="connsiteX4" fmla="*/ 73 w 10073"/>
                <a:gd name="connsiteY4" fmla="*/ 10000 h 10000"/>
                <a:gd name="connsiteX5" fmla="*/ 110 w 10073"/>
                <a:gd name="connsiteY5" fmla="*/ 8610 h 10000"/>
                <a:gd name="connsiteX6" fmla="*/ 36 w 10073"/>
                <a:gd name="connsiteY6" fmla="*/ 7568 h 10000"/>
                <a:gd name="connsiteX7" fmla="*/ 73 w 10073"/>
                <a:gd name="connsiteY7" fmla="*/ 4595 h 10000"/>
                <a:gd name="connsiteX8" fmla="*/ 850 w 10073"/>
                <a:gd name="connsiteY8" fmla="*/ 3243 h 10000"/>
                <a:gd name="connsiteX9" fmla="*/ 73 w 10073"/>
                <a:gd name="connsiteY9" fmla="*/ 2162 h 10000"/>
                <a:gd name="connsiteX10" fmla="*/ 850 w 10073"/>
                <a:gd name="connsiteY10" fmla="*/ 0 h 10000"/>
                <a:gd name="connsiteX11" fmla="*/ 2403 w 10073"/>
                <a:gd name="connsiteY11" fmla="*/ 0 h 10000"/>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148 w 10148"/>
                <a:gd name="connsiteY9" fmla="*/ 2239 h 10077"/>
                <a:gd name="connsiteX10" fmla="*/ 0 w 10148"/>
                <a:gd name="connsiteY10" fmla="*/ 0 h 10077"/>
                <a:gd name="connsiteX11" fmla="*/ 2478 w 10148"/>
                <a:gd name="connsiteY11"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0 w 10148"/>
                <a:gd name="connsiteY9" fmla="*/ 0 h 10077"/>
                <a:gd name="connsiteX10" fmla="*/ 2478 w 10148"/>
                <a:gd name="connsiteY10"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0 w 10148"/>
                <a:gd name="connsiteY8" fmla="*/ 0 h 10077"/>
                <a:gd name="connsiteX9" fmla="*/ 2478 w 10148"/>
                <a:gd name="connsiteY9" fmla="*/ 77 h 10077"/>
                <a:gd name="connsiteX0" fmla="*/ 2633 w 10303"/>
                <a:gd name="connsiteY0" fmla="*/ 77 h 10077"/>
                <a:gd name="connsiteX1" fmla="*/ 10303 w 10303"/>
                <a:gd name="connsiteY1" fmla="*/ 1631 h 10077"/>
                <a:gd name="connsiteX2" fmla="*/ 10271 w 10303"/>
                <a:gd name="connsiteY2" fmla="*/ 7645 h 10077"/>
                <a:gd name="connsiteX3" fmla="*/ 2633 w 10303"/>
                <a:gd name="connsiteY3" fmla="*/ 10077 h 10077"/>
                <a:gd name="connsiteX4" fmla="*/ 303 w 10303"/>
                <a:gd name="connsiteY4" fmla="*/ 10077 h 10077"/>
                <a:gd name="connsiteX5" fmla="*/ 340 w 10303"/>
                <a:gd name="connsiteY5" fmla="*/ 8687 h 10077"/>
                <a:gd name="connsiteX6" fmla="*/ 266 w 10303"/>
                <a:gd name="connsiteY6" fmla="*/ 7645 h 10077"/>
                <a:gd name="connsiteX7" fmla="*/ 155 w 10303"/>
                <a:gd name="connsiteY7" fmla="*/ 0 h 10077"/>
                <a:gd name="connsiteX8" fmla="*/ 2633 w 10303"/>
                <a:gd name="connsiteY8" fmla="*/ 77 h 10077"/>
                <a:gd name="connsiteX0" fmla="*/ 2614 w 10284"/>
                <a:gd name="connsiteY0" fmla="*/ 77 h 10077"/>
                <a:gd name="connsiteX1" fmla="*/ 10284 w 10284"/>
                <a:gd name="connsiteY1" fmla="*/ 1631 h 10077"/>
                <a:gd name="connsiteX2" fmla="*/ 10252 w 10284"/>
                <a:gd name="connsiteY2" fmla="*/ 7645 h 10077"/>
                <a:gd name="connsiteX3" fmla="*/ 2614 w 10284"/>
                <a:gd name="connsiteY3" fmla="*/ 10077 h 10077"/>
                <a:gd name="connsiteX4" fmla="*/ 284 w 10284"/>
                <a:gd name="connsiteY4" fmla="*/ 10077 h 10077"/>
                <a:gd name="connsiteX5" fmla="*/ 321 w 10284"/>
                <a:gd name="connsiteY5" fmla="*/ 8687 h 10077"/>
                <a:gd name="connsiteX6" fmla="*/ 136 w 10284"/>
                <a:gd name="connsiteY6" fmla="*/ 0 h 10077"/>
                <a:gd name="connsiteX7" fmla="*/ 2614 w 10284"/>
                <a:gd name="connsiteY7" fmla="*/ 77 h 10077"/>
                <a:gd name="connsiteX0" fmla="*/ 2712 w 10382"/>
                <a:gd name="connsiteY0" fmla="*/ 77 h 10077"/>
                <a:gd name="connsiteX1" fmla="*/ 10382 w 10382"/>
                <a:gd name="connsiteY1" fmla="*/ 1631 h 10077"/>
                <a:gd name="connsiteX2" fmla="*/ 10350 w 10382"/>
                <a:gd name="connsiteY2" fmla="*/ 7645 h 10077"/>
                <a:gd name="connsiteX3" fmla="*/ 2712 w 10382"/>
                <a:gd name="connsiteY3" fmla="*/ 10077 h 10077"/>
                <a:gd name="connsiteX4" fmla="*/ 382 w 10382"/>
                <a:gd name="connsiteY4" fmla="*/ 10077 h 10077"/>
                <a:gd name="connsiteX5" fmla="*/ 234 w 10382"/>
                <a:gd name="connsiteY5" fmla="*/ 0 h 10077"/>
                <a:gd name="connsiteX6" fmla="*/ 2712 w 10382"/>
                <a:gd name="connsiteY6" fmla="*/ 77 h 10077"/>
                <a:gd name="connsiteX0" fmla="*/ 2778 w 10448"/>
                <a:gd name="connsiteY0" fmla="*/ 77 h 10116"/>
                <a:gd name="connsiteX1" fmla="*/ 10448 w 10448"/>
                <a:gd name="connsiteY1" fmla="*/ 1631 h 10116"/>
                <a:gd name="connsiteX2" fmla="*/ 10416 w 10448"/>
                <a:gd name="connsiteY2" fmla="*/ 7645 h 10116"/>
                <a:gd name="connsiteX3" fmla="*/ 2778 w 10448"/>
                <a:gd name="connsiteY3" fmla="*/ 10077 h 10116"/>
                <a:gd name="connsiteX4" fmla="*/ 300 w 10448"/>
                <a:gd name="connsiteY4" fmla="*/ 10116 h 10116"/>
                <a:gd name="connsiteX5" fmla="*/ 300 w 10448"/>
                <a:gd name="connsiteY5" fmla="*/ 0 h 10116"/>
                <a:gd name="connsiteX6" fmla="*/ 2778 w 10448"/>
                <a:gd name="connsiteY6" fmla="*/ 77 h 10116"/>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0 w 10148"/>
                <a:gd name="connsiteY4" fmla="*/ 0 h 10077"/>
                <a:gd name="connsiteX5" fmla="*/ 2478 w 10148"/>
                <a:gd name="connsiteY5"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221 w 10148"/>
                <a:gd name="connsiteY4" fmla="*/ 5058 h 10077"/>
                <a:gd name="connsiteX5" fmla="*/ 0 w 10148"/>
                <a:gd name="connsiteY5" fmla="*/ 0 h 10077"/>
                <a:gd name="connsiteX6" fmla="*/ 2478 w 10148"/>
                <a:gd name="connsiteY6" fmla="*/ 77 h 10077"/>
                <a:gd name="connsiteX0" fmla="*/ 2478 w 10148"/>
                <a:gd name="connsiteY0" fmla="*/ 77 h 10155"/>
                <a:gd name="connsiteX1" fmla="*/ 10148 w 10148"/>
                <a:gd name="connsiteY1" fmla="*/ 1631 h 10155"/>
                <a:gd name="connsiteX2" fmla="*/ 10116 w 10148"/>
                <a:gd name="connsiteY2" fmla="*/ 7645 h 10155"/>
                <a:gd name="connsiteX3" fmla="*/ 2478 w 10148"/>
                <a:gd name="connsiteY3" fmla="*/ 10077 h 10155"/>
                <a:gd name="connsiteX4" fmla="*/ 222 w 10148"/>
                <a:gd name="connsiteY4" fmla="*/ 10155 h 10155"/>
                <a:gd name="connsiteX5" fmla="*/ 0 w 10148"/>
                <a:gd name="connsiteY5" fmla="*/ 0 h 10155"/>
                <a:gd name="connsiteX6" fmla="*/ 2478 w 10148"/>
                <a:gd name="connsiteY6" fmla="*/ 77 h 10155"/>
                <a:gd name="connsiteX0" fmla="*/ 2478 w 10148"/>
                <a:gd name="connsiteY0" fmla="*/ 77 h 10155"/>
                <a:gd name="connsiteX1" fmla="*/ 10148 w 10148"/>
                <a:gd name="connsiteY1" fmla="*/ 1631 h 10155"/>
                <a:gd name="connsiteX2" fmla="*/ 10116 w 10148"/>
                <a:gd name="connsiteY2" fmla="*/ 7645 h 10155"/>
                <a:gd name="connsiteX3" fmla="*/ 222 w 10148"/>
                <a:gd name="connsiteY3" fmla="*/ 10155 h 10155"/>
                <a:gd name="connsiteX4" fmla="*/ 0 w 10148"/>
                <a:gd name="connsiteY4" fmla="*/ 0 h 10155"/>
                <a:gd name="connsiteX5" fmla="*/ 2478 w 10148"/>
                <a:gd name="connsiteY5" fmla="*/ 77 h 10155"/>
                <a:gd name="connsiteX0" fmla="*/ 2478 w 10148"/>
                <a:gd name="connsiteY0" fmla="*/ 77 h 7954"/>
                <a:gd name="connsiteX1" fmla="*/ 10148 w 10148"/>
                <a:gd name="connsiteY1" fmla="*/ 1631 h 7954"/>
                <a:gd name="connsiteX2" fmla="*/ 10116 w 10148"/>
                <a:gd name="connsiteY2" fmla="*/ 7645 h 7954"/>
                <a:gd name="connsiteX3" fmla="*/ 185 w 10148"/>
                <a:gd name="connsiteY3" fmla="*/ 7954 h 7954"/>
                <a:gd name="connsiteX4" fmla="*/ 0 w 10148"/>
                <a:gd name="connsiteY4" fmla="*/ 0 h 7954"/>
                <a:gd name="connsiteX5" fmla="*/ 2478 w 10148"/>
                <a:gd name="connsiteY5" fmla="*/ 77 h 7954"/>
                <a:gd name="connsiteX0" fmla="*/ 0 w 10000"/>
                <a:gd name="connsiteY0" fmla="*/ 0 h 10000"/>
                <a:gd name="connsiteX1" fmla="*/ 10000 w 10000"/>
                <a:gd name="connsiteY1" fmla="*/ 2051 h 10000"/>
                <a:gd name="connsiteX2" fmla="*/ 9968 w 10000"/>
                <a:gd name="connsiteY2" fmla="*/ 9612 h 10000"/>
                <a:gd name="connsiteX3" fmla="*/ 182 w 10000"/>
                <a:gd name="connsiteY3" fmla="*/ 10000 h 10000"/>
                <a:gd name="connsiteX4" fmla="*/ 0 w 10000"/>
                <a:gd name="connsiteY4" fmla="*/ 0 h 10000"/>
                <a:gd name="connsiteX0" fmla="*/ 0 w 9927"/>
                <a:gd name="connsiteY0" fmla="*/ 0 h 8010"/>
                <a:gd name="connsiteX1" fmla="*/ 9927 w 9927"/>
                <a:gd name="connsiteY1" fmla="*/ 61 h 8010"/>
                <a:gd name="connsiteX2" fmla="*/ 9895 w 9927"/>
                <a:gd name="connsiteY2" fmla="*/ 7622 h 8010"/>
                <a:gd name="connsiteX3" fmla="*/ 109 w 9927"/>
                <a:gd name="connsiteY3" fmla="*/ 8010 h 8010"/>
                <a:gd name="connsiteX4" fmla="*/ 0 w 9927"/>
                <a:gd name="connsiteY4" fmla="*/ 0 h 8010"/>
                <a:gd name="connsiteX0" fmla="*/ 0 w 10000"/>
                <a:gd name="connsiteY0" fmla="*/ 0 h 9516"/>
                <a:gd name="connsiteX1" fmla="*/ 10000 w 10000"/>
                <a:gd name="connsiteY1" fmla="*/ 76 h 9516"/>
                <a:gd name="connsiteX2" fmla="*/ 9968 w 10000"/>
                <a:gd name="connsiteY2" fmla="*/ 9516 h 9516"/>
                <a:gd name="connsiteX3" fmla="*/ 110 w 10000"/>
                <a:gd name="connsiteY3" fmla="*/ 9455 h 9516"/>
                <a:gd name="connsiteX4" fmla="*/ 0 w 10000"/>
                <a:gd name="connsiteY4" fmla="*/ 0 h 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516">
                  <a:moveTo>
                    <a:pt x="0" y="0"/>
                  </a:moveTo>
                  <a:lnTo>
                    <a:pt x="10000" y="76"/>
                  </a:lnTo>
                  <a:cubicBezTo>
                    <a:pt x="9989" y="3222"/>
                    <a:pt x="9979" y="6368"/>
                    <a:pt x="9968" y="9516"/>
                  </a:cubicBezTo>
                  <a:lnTo>
                    <a:pt x="110" y="9455"/>
                  </a:lnTo>
                  <a:cubicBezTo>
                    <a:pt x="48" y="5294"/>
                    <a:pt x="61" y="4161"/>
                    <a:pt x="0" y="0"/>
                  </a:cubicBezTo>
                  <a:close/>
                </a:path>
              </a:pathLst>
            </a:custGeom>
            <a:gradFill rotWithShape="1">
              <a:gsLst>
                <a:gs pos="0">
                  <a:srgbClr val="DDDDDD"/>
                </a:gs>
                <a:gs pos="100000">
                  <a:srgbClr val="DDDDDD">
                    <a:gamma/>
                    <a:shade val="59608"/>
                    <a:invGamma/>
                  </a:srgbClr>
                </a:gs>
              </a:gsLst>
              <a:path path="rect">
                <a:fillToRect l="50000" t="50000" r="50000" b="50000"/>
              </a:path>
            </a:gradFill>
            <a:ln w="1905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102" name="Group 39"/>
            <p:cNvGrpSpPr>
              <a:grpSpLocks/>
            </p:cNvGrpSpPr>
            <p:nvPr/>
          </p:nvGrpSpPr>
          <p:grpSpPr bwMode="auto">
            <a:xfrm>
              <a:off x="2492828" y="3842657"/>
              <a:ext cx="1295400" cy="228600"/>
              <a:chOff x="1824" y="1488"/>
              <a:chExt cx="816" cy="144"/>
            </a:xfrm>
          </p:grpSpPr>
          <p:sp>
            <p:nvSpPr>
              <p:cNvPr id="118"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19"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0"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103" name="Straight Connector 102"/>
            <p:cNvCxnSpPr/>
            <p:nvPr/>
          </p:nvCxnSpPr>
          <p:spPr>
            <a:xfrm flipH="1" flipV="1">
              <a:off x="1406228" y="2843537"/>
              <a:ext cx="42933" cy="2280181"/>
            </a:xfrm>
            <a:prstGeom prst="line">
              <a:avLst/>
            </a:prstGeom>
            <a:ln w="38100"/>
          </p:spPr>
          <p:style>
            <a:lnRef idx="1">
              <a:schemeClr val="dk1"/>
            </a:lnRef>
            <a:fillRef idx="0">
              <a:schemeClr val="dk1"/>
            </a:fillRef>
            <a:effectRef idx="0">
              <a:schemeClr val="dk1"/>
            </a:effectRef>
            <a:fontRef idx="minor">
              <a:schemeClr val="tx1"/>
            </a:fontRef>
          </p:style>
        </p:cxnSp>
        <p:cxnSp>
          <p:nvCxnSpPr>
            <p:cNvPr id="104" name="Straight Connector 103"/>
            <p:cNvCxnSpPr/>
            <p:nvPr/>
          </p:nvCxnSpPr>
          <p:spPr>
            <a:xfrm flipH="1" flipV="1">
              <a:off x="1208314" y="303817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05" name="Straight Connector 104"/>
            <p:cNvCxnSpPr/>
            <p:nvPr/>
          </p:nvCxnSpPr>
          <p:spPr>
            <a:xfrm flipH="1" flipV="1">
              <a:off x="1208314" y="28867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06" name="Straight Connector 105"/>
            <p:cNvCxnSpPr/>
            <p:nvPr/>
          </p:nvCxnSpPr>
          <p:spPr>
            <a:xfrm flipH="1" flipV="1">
              <a:off x="1208314" y="271284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07" name="Straight Connector 106"/>
            <p:cNvCxnSpPr/>
            <p:nvPr/>
          </p:nvCxnSpPr>
          <p:spPr>
            <a:xfrm flipH="1" flipV="1">
              <a:off x="1208314" y="353785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08" name="Straight Connector 107"/>
            <p:cNvCxnSpPr/>
            <p:nvPr/>
          </p:nvCxnSpPr>
          <p:spPr>
            <a:xfrm flipH="1" flipV="1">
              <a:off x="1208314" y="338645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09" name="Straight Connector 108"/>
            <p:cNvCxnSpPr/>
            <p:nvPr/>
          </p:nvCxnSpPr>
          <p:spPr>
            <a:xfrm flipH="1" flipV="1">
              <a:off x="1208314" y="321253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0" name="Straight Connector 109"/>
            <p:cNvCxnSpPr/>
            <p:nvPr/>
          </p:nvCxnSpPr>
          <p:spPr>
            <a:xfrm flipH="1" flipV="1">
              <a:off x="1208314" y="406895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1" name="Straight Connector 110"/>
            <p:cNvCxnSpPr/>
            <p:nvPr/>
          </p:nvCxnSpPr>
          <p:spPr>
            <a:xfrm flipH="1" flipV="1">
              <a:off x="1208314" y="391755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2" name="Straight Connector 111"/>
            <p:cNvCxnSpPr/>
            <p:nvPr/>
          </p:nvCxnSpPr>
          <p:spPr>
            <a:xfrm flipH="1" flipV="1">
              <a:off x="1208314" y="3743628"/>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3" name="Straight Connector 112"/>
            <p:cNvCxnSpPr/>
            <p:nvPr/>
          </p:nvCxnSpPr>
          <p:spPr>
            <a:xfrm flipH="1" flipV="1">
              <a:off x="1230086" y="456994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4" name="Straight Connector 113"/>
            <p:cNvCxnSpPr/>
            <p:nvPr/>
          </p:nvCxnSpPr>
          <p:spPr>
            <a:xfrm flipH="1" flipV="1">
              <a:off x="1219200" y="441854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5" name="Straight Connector 114"/>
            <p:cNvCxnSpPr/>
            <p:nvPr/>
          </p:nvCxnSpPr>
          <p:spPr>
            <a:xfrm flipH="1" flipV="1">
              <a:off x="1208314" y="424462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6" name="Straight Connector 115"/>
            <p:cNvCxnSpPr/>
            <p:nvPr/>
          </p:nvCxnSpPr>
          <p:spPr>
            <a:xfrm flipH="1" flipV="1">
              <a:off x="1240972" y="49719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7" name="Straight Connector 116"/>
            <p:cNvCxnSpPr/>
            <p:nvPr/>
          </p:nvCxnSpPr>
          <p:spPr>
            <a:xfrm flipH="1" flipV="1">
              <a:off x="1230086" y="4755500"/>
              <a:ext cx="185040" cy="130691"/>
            </a:xfrm>
            <a:prstGeom prst="line">
              <a:avLst/>
            </a:prstGeom>
          </p:spPr>
          <p:style>
            <a:lnRef idx="1">
              <a:schemeClr val="dk1"/>
            </a:lnRef>
            <a:fillRef idx="0">
              <a:schemeClr val="dk1"/>
            </a:fillRef>
            <a:effectRef idx="0">
              <a:schemeClr val="dk1"/>
            </a:effectRef>
            <a:fontRef idx="minor">
              <a:schemeClr val="tx1"/>
            </a:fontRef>
          </p:style>
        </p:cxnSp>
      </p:grpSp>
      <p:cxnSp>
        <p:nvCxnSpPr>
          <p:cNvPr id="121" name="Straight Arrow Connector 120"/>
          <p:cNvCxnSpPr/>
          <p:nvPr/>
        </p:nvCxnSpPr>
        <p:spPr>
          <a:xfrm flipH="1" flipV="1">
            <a:off x="2630263" y="5634359"/>
            <a:ext cx="91165" cy="86218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2" name="Straight Arrow Connector 121"/>
          <p:cNvCxnSpPr/>
          <p:nvPr/>
        </p:nvCxnSpPr>
        <p:spPr>
          <a:xfrm flipV="1">
            <a:off x="2842029" y="5634359"/>
            <a:ext cx="182485" cy="85215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3" name="Straight Arrow Connector 122"/>
          <p:cNvCxnSpPr/>
          <p:nvPr/>
        </p:nvCxnSpPr>
        <p:spPr>
          <a:xfrm flipV="1">
            <a:off x="2925553" y="5571241"/>
            <a:ext cx="625909" cy="99064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24" name="Text Box 43"/>
          <p:cNvSpPr txBox="1">
            <a:spLocks noChangeArrowheads="1"/>
          </p:cNvSpPr>
          <p:nvPr/>
        </p:nvSpPr>
        <p:spPr bwMode="auto">
          <a:xfrm>
            <a:off x="2645230" y="6421251"/>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6</a:t>
            </a:r>
          </a:p>
        </p:txBody>
      </p:sp>
      <p:grpSp>
        <p:nvGrpSpPr>
          <p:cNvPr id="133" name="Group 132"/>
          <p:cNvGrpSpPr/>
          <p:nvPr/>
        </p:nvGrpSpPr>
        <p:grpSpPr>
          <a:xfrm rot="10540543">
            <a:off x="3388595" y="5099215"/>
            <a:ext cx="549517" cy="614877"/>
            <a:chOff x="1016969" y="4005694"/>
            <a:chExt cx="901224" cy="1008417"/>
          </a:xfrm>
        </p:grpSpPr>
        <p:sp>
          <p:nvSpPr>
            <p:cNvPr id="134" name="Arc 133"/>
            <p:cNvSpPr/>
            <p:nvPr/>
          </p:nvSpPr>
          <p:spPr>
            <a:xfrm rot="14340906">
              <a:off x="1070723" y="4166642"/>
              <a:ext cx="1008417" cy="686522"/>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35" name="Arc 134"/>
            <p:cNvSpPr/>
            <p:nvPr/>
          </p:nvSpPr>
          <p:spPr>
            <a:xfrm rot="14340906">
              <a:off x="975829" y="4178354"/>
              <a:ext cx="870962" cy="59294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36" name="Arc 135"/>
            <p:cNvSpPr/>
            <p:nvPr/>
          </p:nvSpPr>
          <p:spPr>
            <a:xfrm rot="14340906">
              <a:off x="877960" y="4178354"/>
              <a:ext cx="870962" cy="59294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137" name="Group 136"/>
          <p:cNvGrpSpPr/>
          <p:nvPr/>
        </p:nvGrpSpPr>
        <p:grpSpPr>
          <a:xfrm rot="10540543">
            <a:off x="2832154" y="5099215"/>
            <a:ext cx="549517" cy="614877"/>
            <a:chOff x="1016969" y="4005694"/>
            <a:chExt cx="901224" cy="1008417"/>
          </a:xfrm>
        </p:grpSpPr>
        <p:sp>
          <p:nvSpPr>
            <p:cNvPr id="138" name="Arc 137"/>
            <p:cNvSpPr/>
            <p:nvPr/>
          </p:nvSpPr>
          <p:spPr>
            <a:xfrm rot="14340906">
              <a:off x="1070723" y="4166642"/>
              <a:ext cx="1008417" cy="686522"/>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39" name="Arc 138"/>
            <p:cNvSpPr/>
            <p:nvPr/>
          </p:nvSpPr>
          <p:spPr>
            <a:xfrm rot="14340906">
              <a:off x="975829" y="4178354"/>
              <a:ext cx="870962" cy="59294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40" name="Arc 139"/>
            <p:cNvSpPr/>
            <p:nvPr/>
          </p:nvSpPr>
          <p:spPr>
            <a:xfrm rot="14340906">
              <a:off x="877960" y="4178354"/>
              <a:ext cx="870962" cy="59294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141" name="Group 140"/>
          <p:cNvGrpSpPr/>
          <p:nvPr/>
        </p:nvGrpSpPr>
        <p:grpSpPr>
          <a:xfrm rot="10540543">
            <a:off x="2332369" y="5099215"/>
            <a:ext cx="549517" cy="614877"/>
            <a:chOff x="1016969" y="4005694"/>
            <a:chExt cx="901224" cy="1008417"/>
          </a:xfrm>
        </p:grpSpPr>
        <p:sp>
          <p:nvSpPr>
            <p:cNvPr id="142" name="Arc 141"/>
            <p:cNvSpPr/>
            <p:nvPr/>
          </p:nvSpPr>
          <p:spPr>
            <a:xfrm rot="14340906">
              <a:off x="1070723" y="4166642"/>
              <a:ext cx="1008417" cy="686522"/>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43" name="Arc 142"/>
            <p:cNvSpPr/>
            <p:nvPr/>
          </p:nvSpPr>
          <p:spPr>
            <a:xfrm rot="14340906">
              <a:off x="975829" y="4178354"/>
              <a:ext cx="870962" cy="59294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44" name="Arc 143"/>
            <p:cNvSpPr/>
            <p:nvPr/>
          </p:nvSpPr>
          <p:spPr>
            <a:xfrm rot="14340906">
              <a:off x="877960" y="4178354"/>
              <a:ext cx="870962" cy="59294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sp>
        <p:nvSpPr>
          <p:cNvPr id="146" name="Freeform 33"/>
          <p:cNvSpPr>
            <a:spLocks/>
          </p:cNvSpPr>
          <p:nvPr/>
        </p:nvSpPr>
        <p:spPr bwMode="auto">
          <a:xfrm>
            <a:off x="5138073" y="4648789"/>
            <a:ext cx="2964981" cy="1709343"/>
          </a:xfrm>
          <a:custGeom>
            <a:avLst/>
            <a:gdLst>
              <a:gd name="T0" fmla="*/ 432 w 1854"/>
              <a:gd name="T1" fmla="*/ 0 h 1776"/>
              <a:gd name="T2" fmla="*/ 1854 w 1854"/>
              <a:gd name="T3" fmla="*/ 276 h 1776"/>
              <a:gd name="T4" fmla="*/ 1848 w 1854"/>
              <a:gd name="T5" fmla="*/ 1344 h 1776"/>
              <a:gd name="T6" fmla="*/ 432 w 1854"/>
              <a:gd name="T7" fmla="*/ 1776 h 1776"/>
              <a:gd name="T8" fmla="*/ 0 w 1854"/>
              <a:gd name="T9" fmla="*/ 1776 h 1776"/>
              <a:gd name="T10" fmla="*/ 96 w 1854"/>
              <a:gd name="T11" fmla="*/ 1536 h 1776"/>
              <a:gd name="T12" fmla="*/ 48 w 1854"/>
              <a:gd name="T13" fmla="*/ 1344 h 1776"/>
              <a:gd name="T14" fmla="*/ 144 w 1854"/>
              <a:gd name="T15" fmla="*/ 1104 h 1776"/>
              <a:gd name="T16" fmla="*/ 0 w 1854"/>
              <a:gd name="T17" fmla="*/ 816 h 1776"/>
              <a:gd name="T18" fmla="*/ 144 w 1854"/>
              <a:gd name="T19" fmla="*/ 576 h 1776"/>
              <a:gd name="T20" fmla="*/ 0 w 1854"/>
              <a:gd name="T21" fmla="*/ 384 h 1776"/>
              <a:gd name="T22" fmla="*/ 144 w 1854"/>
              <a:gd name="T23" fmla="*/ 0 h 1776"/>
              <a:gd name="T24" fmla="*/ 432 w 1854"/>
              <a:gd name="T25" fmla="*/ 0 h 1776"/>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518 w 10000"/>
              <a:gd name="connsiteY5" fmla="*/ 8649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37 w 10000"/>
              <a:gd name="connsiteY5" fmla="*/ 8610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85 w 10037"/>
              <a:gd name="connsiteY7" fmla="*/ 6332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11 w 10037"/>
              <a:gd name="connsiteY7" fmla="*/ 5907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403 w 10073"/>
              <a:gd name="connsiteY0" fmla="*/ 0 h 10000"/>
              <a:gd name="connsiteX1" fmla="*/ 10073 w 10073"/>
              <a:gd name="connsiteY1" fmla="*/ 1554 h 10000"/>
              <a:gd name="connsiteX2" fmla="*/ 10041 w 10073"/>
              <a:gd name="connsiteY2" fmla="*/ 7568 h 10000"/>
              <a:gd name="connsiteX3" fmla="*/ 2403 w 10073"/>
              <a:gd name="connsiteY3" fmla="*/ 10000 h 10000"/>
              <a:gd name="connsiteX4" fmla="*/ 73 w 10073"/>
              <a:gd name="connsiteY4" fmla="*/ 10000 h 10000"/>
              <a:gd name="connsiteX5" fmla="*/ 110 w 10073"/>
              <a:gd name="connsiteY5" fmla="*/ 8610 h 10000"/>
              <a:gd name="connsiteX6" fmla="*/ 36 w 10073"/>
              <a:gd name="connsiteY6" fmla="*/ 7568 h 10000"/>
              <a:gd name="connsiteX7" fmla="*/ 73 w 10073"/>
              <a:gd name="connsiteY7" fmla="*/ 4595 h 10000"/>
              <a:gd name="connsiteX8" fmla="*/ 850 w 10073"/>
              <a:gd name="connsiteY8" fmla="*/ 3243 h 10000"/>
              <a:gd name="connsiteX9" fmla="*/ 73 w 10073"/>
              <a:gd name="connsiteY9" fmla="*/ 2162 h 10000"/>
              <a:gd name="connsiteX10" fmla="*/ 850 w 10073"/>
              <a:gd name="connsiteY10" fmla="*/ 0 h 10000"/>
              <a:gd name="connsiteX11" fmla="*/ 2403 w 10073"/>
              <a:gd name="connsiteY11" fmla="*/ 0 h 10000"/>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148 w 10148"/>
              <a:gd name="connsiteY9" fmla="*/ 2239 h 10077"/>
              <a:gd name="connsiteX10" fmla="*/ 0 w 10148"/>
              <a:gd name="connsiteY10" fmla="*/ 0 h 10077"/>
              <a:gd name="connsiteX11" fmla="*/ 2478 w 10148"/>
              <a:gd name="connsiteY11"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0 w 10148"/>
              <a:gd name="connsiteY9" fmla="*/ 0 h 10077"/>
              <a:gd name="connsiteX10" fmla="*/ 2478 w 10148"/>
              <a:gd name="connsiteY10"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0 w 10148"/>
              <a:gd name="connsiteY8" fmla="*/ 0 h 10077"/>
              <a:gd name="connsiteX9" fmla="*/ 2478 w 10148"/>
              <a:gd name="connsiteY9" fmla="*/ 77 h 10077"/>
              <a:gd name="connsiteX0" fmla="*/ 2633 w 10303"/>
              <a:gd name="connsiteY0" fmla="*/ 77 h 10077"/>
              <a:gd name="connsiteX1" fmla="*/ 10303 w 10303"/>
              <a:gd name="connsiteY1" fmla="*/ 1631 h 10077"/>
              <a:gd name="connsiteX2" fmla="*/ 10271 w 10303"/>
              <a:gd name="connsiteY2" fmla="*/ 7645 h 10077"/>
              <a:gd name="connsiteX3" fmla="*/ 2633 w 10303"/>
              <a:gd name="connsiteY3" fmla="*/ 10077 h 10077"/>
              <a:gd name="connsiteX4" fmla="*/ 303 w 10303"/>
              <a:gd name="connsiteY4" fmla="*/ 10077 h 10077"/>
              <a:gd name="connsiteX5" fmla="*/ 340 w 10303"/>
              <a:gd name="connsiteY5" fmla="*/ 8687 h 10077"/>
              <a:gd name="connsiteX6" fmla="*/ 266 w 10303"/>
              <a:gd name="connsiteY6" fmla="*/ 7645 h 10077"/>
              <a:gd name="connsiteX7" fmla="*/ 155 w 10303"/>
              <a:gd name="connsiteY7" fmla="*/ 0 h 10077"/>
              <a:gd name="connsiteX8" fmla="*/ 2633 w 10303"/>
              <a:gd name="connsiteY8" fmla="*/ 77 h 10077"/>
              <a:gd name="connsiteX0" fmla="*/ 2614 w 10284"/>
              <a:gd name="connsiteY0" fmla="*/ 77 h 10077"/>
              <a:gd name="connsiteX1" fmla="*/ 10284 w 10284"/>
              <a:gd name="connsiteY1" fmla="*/ 1631 h 10077"/>
              <a:gd name="connsiteX2" fmla="*/ 10252 w 10284"/>
              <a:gd name="connsiteY2" fmla="*/ 7645 h 10077"/>
              <a:gd name="connsiteX3" fmla="*/ 2614 w 10284"/>
              <a:gd name="connsiteY3" fmla="*/ 10077 h 10077"/>
              <a:gd name="connsiteX4" fmla="*/ 284 w 10284"/>
              <a:gd name="connsiteY4" fmla="*/ 10077 h 10077"/>
              <a:gd name="connsiteX5" fmla="*/ 321 w 10284"/>
              <a:gd name="connsiteY5" fmla="*/ 8687 h 10077"/>
              <a:gd name="connsiteX6" fmla="*/ 136 w 10284"/>
              <a:gd name="connsiteY6" fmla="*/ 0 h 10077"/>
              <a:gd name="connsiteX7" fmla="*/ 2614 w 10284"/>
              <a:gd name="connsiteY7" fmla="*/ 77 h 10077"/>
              <a:gd name="connsiteX0" fmla="*/ 2712 w 10382"/>
              <a:gd name="connsiteY0" fmla="*/ 77 h 10077"/>
              <a:gd name="connsiteX1" fmla="*/ 10382 w 10382"/>
              <a:gd name="connsiteY1" fmla="*/ 1631 h 10077"/>
              <a:gd name="connsiteX2" fmla="*/ 10350 w 10382"/>
              <a:gd name="connsiteY2" fmla="*/ 7645 h 10077"/>
              <a:gd name="connsiteX3" fmla="*/ 2712 w 10382"/>
              <a:gd name="connsiteY3" fmla="*/ 10077 h 10077"/>
              <a:gd name="connsiteX4" fmla="*/ 382 w 10382"/>
              <a:gd name="connsiteY4" fmla="*/ 10077 h 10077"/>
              <a:gd name="connsiteX5" fmla="*/ 234 w 10382"/>
              <a:gd name="connsiteY5" fmla="*/ 0 h 10077"/>
              <a:gd name="connsiteX6" fmla="*/ 2712 w 10382"/>
              <a:gd name="connsiteY6" fmla="*/ 77 h 10077"/>
              <a:gd name="connsiteX0" fmla="*/ 2778 w 10448"/>
              <a:gd name="connsiteY0" fmla="*/ 77 h 10116"/>
              <a:gd name="connsiteX1" fmla="*/ 10448 w 10448"/>
              <a:gd name="connsiteY1" fmla="*/ 1631 h 10116"/>
              <a:gd name="connsiteX2" fmla="*/ 10416 w 10448"/>
              <a:gd name="connsiteY2" fmla="*/ 7645 h 10116"/>
              <a:gd name="connsiteX3" fmla="*/ 2778 w 10448"/>
              <a:gd name="connsiteY3" fmla="*/ 10077 h 10116"/>
              <a:gd name="connsiteX4" fmla="*/ 300 w 10448"/>
              <a:gd name="connsiteY4" fmla="*/ 10116 h 10116"/>
              <a:gd name="connsiteX5" fmla="*/ 300 w 10448"/>
              <a:gd name="connsiteY5" fmla="*/ 0 h 10116"/>
              <a:gd name="connsiteX6" fmla="*/ 2778 w 10448"/>
              <a:gd name="connsiteY6" fmla="*/ 77 h 10116"/>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0 w 10148"/>
              <a:gd name="connsiteY4" fmla="*/ 0 h 10077"/>
              <a:gd name="connsiteX5" fmla="*/ 2478 w 10148"/>
              <a:gd name="connsiteY5"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221 w 10148"/>
              <a:gd name="connsiteY4" fmla="*/ 5058 h 10077"/>
              <a:gd name="connsiteX5" fmla="*/ 0 w 10148"/>
              <a:gd name="connsiteY5" fmla="*/ 0 h 10077"/>
              <a:gd name="connsiteX6" fmla="*/ 2478 w 10148"/>
              <a:gd name="connsiteY6" fmla="*/ 77 h 10077"/>
              <a:gd name="connsiteX0" fmla="*/ 2478 w 10148"/>
              <a:gd name="connsiteY0" fmla="*/ 77 h 10155"/>
              <a:gd name="connsiteX1" fmla="*/ 10148 w 10148"/>
              <a:gd name="connsiteY1" fmla="*/ 1631 h 10155"/>
              <a:gd name="connsiteX2" fmla="*/ 10116 w 10148"/>
              <a:gd name="connsiteY2" fmla="*/ 7645 h 10155"/>
              <a:gd name="connsiteX3" fmla="*/ 2478 w 10148"/>
              <a:gd name="connsiteY3" fmla="*/ 10077 h 10155"/>
              <a:gd name="connsiteX4" fmla="*/ 222 w 10148"/>
              <a:gd name="connsiteY4" fmla="*/ 10155 h 10155"/>
              <a:gd name="connsiteX5" fmla="*/ 0 w 10148"/>
              <a:gd name="connsiteY5" fmla="*/ 0 h 10155"/>
              <a:gd name="connsiteX6" fmla="*/ 2478 w 10148"/>
              <a:gd name="connsiteY6" fmla="*/ 77 h 10155"/>
              <a:gd name="connsiteX0" fmla="*/ 2478 w 10148"/>
              <a:gd name="connsiteY0" fmla="*/ 77 h 10155"/>
              <a:gd name="connsiteX1" fmla="*/ 10148 w 10148"/>
              <a:gd name="connsiteY1" fmla="*/ 1631 h 10155"/>
              <a:gd name="connsiteX2" fmla="*/ 10116 w 10148"/>
              <a:gd name="connsiteY2" fmla="*/ 7645 h 10155"/>
              <a:gd name="connsiteX3" fmla="*/ 222 w 10148"/>
              <a:gd name="connsiteY3" fmla="*/ 10155 h 10155"/>
              <a:gd name="connsiteX4" fmla="*/ 0 w 10148"/>
              <a:gd name="connsiteY4" fmla="*/ 0 h 10155"/>
              <a:gd name="connsiteX5" fmla="*/ 2478 w 10148"/>
              <a:gd name="connsiteY5" fmla="*/ 77 h 10155"/>
              <a:gd name="connsiteX0" fmla="*/ 2478 w 10148"/>
              <a:gd name="connsiteY0" fmla="*/ 77 h 7954"/>
              <a:gd name="connsiteX1" fmla="*/ 10148 w 10148"/>
              <a:gd name="connsiteY1" fmla="*/ 1631 h 7954"/>
              <a:gd name="connsiteX2" fmla="*/ 10116 w 10148"/>
              <a:gd name="connsiteY2" fmla="*/ 7645 h 7954"/>
              <a:gd name="connsiteX3" fmla="*/ 185 w 10148"/>
              <a:gd name="connsiteY3" fmla="*/ 7954 h 7954"/>
              <a:gd name="connsiteX4" fmla="*/ 0 w 10148"/>
              <a:gd name="connsiteY4" fmla="*/ 0 h 7954"/>
              <a:gd name="connsiteX5" fmla="*/ 2478 w 10148"/>
              <a:gd name="connsiteY5" fmla="*/ 77 h 7954"/>
              <a:gd name="connsiteX0" fmla="*/ 0 w 10000"/>
              <a:gd name="connsiteY0" fmla="*/ 0 h 10000"/>
              <a:gd name="connsiteX1" fmla="*/ 10000 w 10000"/>
              <a:gd name="connsiteY1" fmla="*/ 2051 h 10000"/>
              <a:gd name="connsiteX2" fmla="*/ 9968 w 10000"/>
              <a:gd name="connsiteY2" fmla="*/ 9612 h 10000"/>
              <a:gd name="connsiteX3" fmla="*/ 182 w 10000"/>
              <a:gd name="connsiteY3" fmla="*/ 10000 h 10000"/>
              <a:gd name="connsiteX4" fmla="*/ 0 w 10000"/>
              <a:gd name="connsiteY4" fmla="*/ 0 h 10000"/>
              <a:gd name="connsiteX0" fmla="*/ 0 w 9927"/>
              <a:gd name="connsiteY0" fmla="*/ 0 h 8010"/>
              <a:gd name="connsiteX1" fmla="*/ 9927 w 9927"/>
              <a:gd name="connsiteY1" fmla="*/ 61 h 8010"/>
              <a:gd name="connsiteX2" fmla="*/ 9895 w 9927"/>
              <a:gd name="connsiteY2" fmla="*/ 7622 h 8010"/>
              <a:gd name="connsiteX3" fmla="*/ 109 w 9927"/>
              <a:gd name="connsiteY3" fmla="*/ 8010 h 8010"/>
              <a:gd name="connsiteX4" fmla="*/ 0 w 9927"/>
              <a:gd name="connsiteY4" fmla="*/ 0 h 8010"/>
              <a:gd name="connsiteX0" fmla="*/ 0 w 10000"/>
              <a:gd name="connsiteY0" fmla="*/ 0 h 9516"/>
              <a:gd name="connsiteX1" fmla="*/ 10000 w 10000"/>
              <a:gd name="connsiteY1" fmla="*/ 76 h 9516"/>
              <a:gd name="connsiteX2" fmla="*/ 9968 w 10000"/>
              <a:gd name="connsiteY2" fmla="*/ 9516 h 9516"/>
              <a:gd name="connsiteX3" fmla="*/ 110 w 10000"/>
              <a:gd name="connsiteY3" fmla="*/ 9455 h 9516"/>
              <a:gd name="connsiteX4" fmla="*/ 0 w 10000"/>
              <a:gd name="connsiteY4" fmla="*/ 0 h 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516">
                <a:moveTo>
                  <a:pt x="0" y="0"/>
                </a:moveTo>
                <a:lnTo>
                  <a:pt x="10000" y="76"/>
                </a:lnTo>
                <a:cubicBezTo>
                  <a:pt x="9989" y="3222"/>
                  <a:pt x="9979" y="6368"/>
                  <a:pt x="9968" y="9516"/>
                </a:cubicBezTo>
                <a:lnTo>
                  <a:pt x="110" y="9455"/>
                </a:lnTo>
                <a:cubicBezTo>
                  <a:pt x="48" y="5294"/>
                  <a:pt x="61" y="4161"/>
                  <a:pt x="0" y="0"/>
                </a:cubicBezTo>
                <a:close/>
              </a:path>
            </a:pathLst>
          </a:custGeom>
          <a:gradFill rotWithShape="1">
            <a:gsLst>
              <a:gs pos="0">
                <a:srgbClr val="DDDDDD"/>
              </a:gs>
              <a:gs pos="100000">
                <a:srgbClr val="DDDDDD">
                  <a:gamma/>
                  <a:shade val="59608"/>
                  <a:invGamma/>
                </a:srgbClr>
              </a:gs>
            </a:gsLst>
            <a:path path="rect">
              <a:fillToRect l="50000" t="50000" r="50000" b="50000"/>
            </a:path>
          </a:gradFill>
          <a:ln w="1905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cxnSp>
        <p:nvCxnSpPr>
          <p:cNvPr id="148" name="Straight Connector 147"/>
          <p:cNvCxnSpPr/>
          <p:nvPr/>
        </p:nvCxnSpPr>
        <p:spPr>
          <a:xfrm flipH="1" flipV="1">
            <a:off x="5140029" y="4368111"/>
            <a:ext cx="42933" cy="2280181"/>
          </a:xfrm>
          <a:prstGeom prst="line">
            <a:avLst/>
          </a:prstGeom>
          <a:ln w="38100"/>
        </p:spPr>
        <p:style>
          <a:lnRef idx="1">
            <a:schemeClr val="dk1"/>
          </a:lnRef>
          <a:fillRef idx="0">
            <a:schemeClr val="dk1"/>
          </a:fillRef>
          <a:effectRef idx="0">
            <a:schemeClr val="dk1"/>
          </a:effectRef>
          <a:fontRef idx="minor">
            <a:schemeClr val="tx1"/>
          </a:fontRef>
        </p:style>
      </p:cxnSp>
      <p:cxnSp>
        <p:nvCxnSpPr>
          <p:cNvPr id="149" name="Straight Connector 148"/>
          <p:cNvCxnSpPr/>
          <p:nvPr/>
        </p:nvCxnSpPr>
        <p:spPr>
          <a:xfrm flipH="1" flipV="1">
            <a:off x="4942115" y="4562746"/>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50" name="Straight Connector 149"/>
          <p:cNvCxnSpPr/>
          <p:nvPr/>
        </p:nvCxnSpPr>
        <p:spPr>
          <a:xfrm flipH="1" flipV="1">
            <a:off x="4942115" y="4411341"/>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51" name="Straight Connector 150"/>
          <p:cNvCxnSpPr/>
          <p:nvPr/>
        </p:nvCxnSpPr>
        <p:spPr>
          <a:xfrm flipH="1" flipV="1">
            <a:off x="4942115" y="4237419"/>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52" name="Straight Connector 151"/>
          <p:cNvCxnSpPr/>
          <p:nvPr/>
        </p:nvCxnSpPr>
        <p:spPr>
          <a:xfrm flipH="1" flipV="1">
            <a:off x="4942115" y="5062431"/>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53" name="Straight Connector 152"/>
          <p:cNvCxnSpPr/>
          <p:nvPr/>
        </p:nvCxnSpPr>
        <p:spPr>
          <a:xfrm flipH="1" flipV="1">
            <a:off x="4942115" y="4911026"/>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54" name="Straight Connector 153"/>
          <p:cNvCxnSpPr/>
          <p:nvPr/>
        </p:nvCxnSpPr>
        <p:spPr>
          <a:xfrm flipH="1" flipV="1">
            <a:off x="4942115" y="4737104"/>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55" name="Straight Connector 154"/>
          <p:cNvCxnSpPr/>
          <p:nvPr/>
        </p:nvCxnSpPr>
        <p:spPr>
          <a:xfrm flipH="1" flipV="1">
            <a:off x="4942115" y="5593529"/>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56" name="Straight Connector 155"/>
          <p:cNvCxnSpPr/>
          <p:nvPr/>
        </p:nvCxnSpPr>
        <p:spPr>
          <a:xfrm flipH="1" flipV="1">
            <a:off x="4942115" y="5442124"/>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57" name="Straight Connector 156"/>
          <p:cNvCxnSpPr/>
          <p:nvPr/>
        </p:nvCxnSpPr>
        <p:spPr>
          <a:xfrm flipH="1" flipV="1">
            <a:off x="4942115" y="526820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58" name="Straight Connector 157"/>
          <p:cNvCxnSpPr/>
          <p:nvPr/>
        </p:nvCxnSpPr>
        <p:spPr>
          <a:xfrm flipH="1" flipV="1">
            <a:off x="4963887" y="6094521"/>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59" name="Straight Connector 158"/>
          <p:cNvCxnSpPr/>
          <p:nvPr/>
        </p:nvCxnSpPr>
        <p:spPr>
          <a:xfrm flipH="1" flipV="1">
            <a:off x="4953001" y="5943116"/>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60" name="Straight Connector 159"/>
          <p:cNvCxnSpPr/>
          <p:nvPr/>
        </p:nvCxnSpPr>
        <p:spPr>
          <a:xfrm flipH="1" flipV="1">
            <a:off x="4942115" y="5769194"/>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61" name="Straight Connector 160"/>
          <p:cNvCxnSpPr/>
          <p:nvPr/>
        </p:nvCxnSpPr>
        <p:spPr>
          <a:xfrm flipH="1" flipV="1">
            <a:off x="4974773" y="6496541"/>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62" name="Straight Connector 161"/>
          <p:cNvCxnSpPr/>
          <p:nvPr/>
        </p:nvCxnSpPr>
        <p:spPr>
          <a:xfrm flipH="1" flipV="1">
            <a:off x="4963887" y="6280074"/>
            <a:ext cx="185040" cy="130691"/>
          </a:xfrm>
          <a:prstGeom prst="line">
            <a:avLst/>
          </a:prstGeom>
        </p:spPr>
        <p:style>
          <a:lnRef idx="1">
            <a:schemeClr val="dk1"/>
          </a:lnRef>
          <a:fillRef idx="0">
            <a:schemeClr val="dk1"/>
          </a:fillRef>
          <a:effectRef idx="0">
            <a:schemeClr val="dk1"/>
          </a:effectRef>
          <a:fontRef idx="minor">
            <a:schemeClr val="tx1"/>
          </a:fontRef>
        </p:style>
      </p:cxnSp>
      <p:sp>
        <p:nvSpPr>
          <p:cNvPr id="7" name="Rectangle 6"/>
          <p:cNvSpPr/>
          <p:nvPr/>
        </p:nvSpPr>
        <p:spPr>
          <a:xfrm>
            <a:off x="6346371" y="5367231"/>
            <a:ext cx="1756683" cy="226298"/>
          </a:xfrm>
          <a:prstGeom prst="rect">
            <a:avLst/>
          </a:prstGeom>
          <a:pattFill prst="wdDnDiag">
            <a:fgClr>
              <a:schemeClr val="tx1">
                <a:lumMod val="50000"/>
                <a:lumOff val="50000"/>
              </a:schemeClr>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7" name="Group 39"/>
          <p:cNvGrpSpPr>
            <a:grpSpLocks/>
          </p:cNvGrpSpPr>
          <p:nvPr/>
        </p:nvGrpSpPr>
        <p:grpSpPr bwMode="auto">
          <a:xfrm>
            <a:off x="6226629" y="5367231"/>
            <a:ext cx="1295400" cy="228600"/>
            <a:chOff x="1824" y="1488"/>
            <a:chExt cx="816" cy="144"/>
          </a:xfrm>
        </p:grpSpPr>
        <p:sp>
          <p:nvSpPr>
            <p:cNvPr id="163"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64"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65"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sp>
        <p:nvSpPr>
          <p:cNvPr id="3" name="Slide Number Placeholder 2"/>
          <p:cNvSpPr>
            <a:spLocks noGrp="1"/>
          </p:cNvSpPr>
          <p:nvPr>
            <p:ph type="sldNum" sz="quarter" idx="12"/>
          </p:nvPr>
        </p:nvSpPr>
        <p:spPr/>
        <p:txBody>
          <a:bodyPr/>
          <a:lstStyle/>
          <a:p>
            <a:fld id="{9DBAC5ED-916B-4A4B-9960-52DDD2B57D0D}" type="slidenum">
              <a:rPr lang="en-US" altLang="en-US" smtClean="0"/>
              <a:pPr/>
              <a:t>76</a:t>
            </a:fld>
            <a:endParaRPr lang="en-US" altLang="en-US"/>
          </a:p>
        </p:txBody>
      </p:sp>
    </p:spTree>
    <p:extLst>
      <p:ext uri="{BB962C8B-B14F-4D97-AF65-F5344CB8AC3E}">
        <p14:creationId xmlns:p14="http://schemas.microsoft.com/office/powerpoint/2010/main" val="221957067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8158190" cy="3609702"/>
          </a:xfrm>
        </p:spPr>
        <p:txBody>
          <a:bodyPr>
            <a:normAutofit/>
          </a:bodyPr>
          <a:lstStyle/>
          <a:p>
            <a:r>
              <a:rPr lang="en-US" sz="3000" b="1" dirty="0"/>
              <a:t>Gusset Plate</a:t>
            </a:r>
          </a:p>
          <a:p>
            <a:r>
              <a:rPr lang="en-US" dirty="0"/>
              <a:t>6. Bearing and </a:t>
            </a:r>
            <a:r>
              <a:rPr lang="en-US" dirty="0" err="1"/>
              <a:t>Tearout</a:t>
            </a:r>
            <a:r>
              <a:rPr lang="en-US" dirty="0"/>
              <a:t> at Bolt Holes</a:t>
            </a:r>
          </a:p>
          <a:p>
            <a:r>
              <a:rPr lang="en-US" b="1" i="1" dirty="0">
                <a:solidFill>
                  <a:schemeClr val="tx2"/>
                </a:solidFill>
              </a:rPr>
              <a:t>7. Block Shear</a:t>
            </a:r>
          </a:p>
          <a:p>
            <a:r>
              <a:rPr lang="en-US" dirty="0"/>
              <a:t>J4-5 equation applies but consider any possible block shear patterns and use gusset plate properties</a:t>
            </a:r>
          </a:p>
          <a:p>
            <a:endParaRPr lang="en-US" b="1" i="1" dirty="0">
              <a:solidFill>
                <a:schemeClr val="tx2"/>
              </a:solidFill>
            </a:endParaRPr>
          </a:p>
        </p:txBody>
      </p:sp>
      <p:grpSp>
        <p:nvGrpSpPr>
          <p:cNvPr id="36" name="Group 35"/>
          <p:cNvGrpSpPr/>
          <p:nvPr/>
        </p:nvGrpSpPr>
        <p:grpSpPr>
          <a:xfrm>
            <a:off x="1208314" y="4237419"/>
            <a:ext cx="3160939" cy="2410873"/>
            <a:chOff x="1208314" y="2712845"/>
            <a:chExt cx="3160939" cy="2410873"/>
          </a:xfrm>
        </p:grpSpPr>
        <p:sp>
          <p:nvSpPr>
            <p:cNvPr id="37" name="Freeform 33"/>
            <p:cNvSpPr>
              <a:spLocks/>
            </p:cNvSpPr>
            <p:nvPr/>
          </p:nvSpPr>
          <p:spPr bwMode="auto">
            <a:xfrm>
              <a:off x="1404272" y="3124215"/>
              <a:ext cx="2964981" cy="1709343"/>
            </a:xfrm>
            <a:custGeom>
              <a:avLst/>
              <a:gdLst>
                <a:gd name="T0" fmla="*/ 432 w 1854"/>
                <a:gd name="T1" fmla="*/ 0 h 1776"/>
                <a:gd name="T2" fmla="*/ 1854 w 1854"/>
                <a:gd name="T3" fmla="*/ 276 h 1776"/>
                <a:gd name="T4" fmla="*/ 1848 w 1854"/>
                <a:gd name="T5" fmla="*/ 1344 h 1776"/>
                <a:gd name="T6" fmla="*/ 432 w 1854"/>
                <a:gd name="T7" fmla="*/ 1776 h 1776"/>
                <a:gd name="T8" fmla="*/ 0 w 1854"/>
                <a:gd name="T9" fmla="*/ 1776 h 1776"/>
                <a:gd name="T10" fmla="*/ 96 w 1854"/>
                <a:gd name="T11" fmla="*/ 1536 h 1776"/>
                <a:gd name="T12" fmla="*/ 48 w 1854"/>
                <a:gd name="T13" fmla="*/ 1344 h 1776"/>
                <a:gd name="T14" fmla="*/ 144 w 1854"/>
                <a:gd name="T15" fmla="*/ 1104 h 1776"/>
                <a:gd name="T16" fmla="*/ 0 w 1854"/>
                <a:gd name="T17" fmla="*/ 816 h 1776"/>
                <a:gd name="T18" fmla="*/ 144 w 1854"/>
                <a:gd name="T19" fmla="*/ 576 h 1776"/>
                <a:gd name="T20" fmla="*/ 0 w 1854"/>
                <a:gd name="T21" fmla="*/ 384 h 1776"/>
                <a:gd name="T22" fmla="*/ 144 w 1854"/>
                <a:gd name="T23" fmla="*/ 0 h 1776"/>
                <a:gd name="T24" fmla="*/ 432 w 1854"/>
                <a:gd name="T25" fmla="*/ 0 h 1776"/>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518 w 10000"/>
                <a:gd name="connsiteY5" fmla="*/ 8649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37 w 10000"/>
                <a:gd name="connsiteY5" fmla="*/ 8610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85 w 10037"/>
                <a:gd name="connsiteY7" fmla="*/ 6332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11 w 10037"/>
                <a:gd name="connsiteY7" fmla="*/ 5907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403 w 10073"/>
                <a:gd name="connsiteY0" fmla="*/ 0 h 10000"/>
                <a:gd name="connsiteX1" fmla="*/ 10073 w 10073"/>
                <a:gd name="connsiteY1" fmla="*/ 1554 h 10000"/>
                <a:gd name="connsiteX2" fmla="*/ 10041 w 10073"/>
                <a:gd name="connsiteY2" fmla="*/ 7568 h 10000"/>
                <a:gd name="connsiteX3" fmla="*/ 2403 w 10073"/>
                <a:gd name="connsiteY3" fmla="*/ 10000 h 10000"/>
                <a:gd name="connsiteX4" fmla="*/ 73 w 10073"/>
                <a:gd name="connsiteY4" fmla="*/ 10000 h 10000"/>
                <a:gd name="connsiteX5" fmla="*/ 110 w 10073"/>
                <a:gd name="connsiteY5" fmla="*/ 8610 h 10000"/>
                <a:gd name="connsiteX6" fmla="*/ 36 w 10073"/>
                <a:gd name="connsiteY6" fmla="*/ 7568 h 10000"/>
                <a:gd name="connsiteX7" fmla="*/ 73 w 10073"/>
                <a:gd name="connsiteY7" fmla="*/ 4595 h 10000"/>
                <a:gd name="connsiteX8" fmla="*/ 850 w 10073"/>
                <a:gd name="connsiteY8" fmla="*/ 3243 h 10000"/>
                <a:gd name="connsiteX9" fmla="*/ 73 w 10073"/>
                <a:gd name="connsiteY9" fmla="*/ 2162 h 10000"/>
                <a:gd name="connsiteX10" fmla="*/ 850 w 10073"/>
                <a:gd name="connsiteY10" fmla="*/ 0 h 10000"/>
                <a:gd name="connsiteX11" fmla="*/ 2403 w 10073"/>
                <a:gd name="connsiteY11" fmla="*/ 0 h 10000"/>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148 w 10148"/>
                <a:gd name="connsiteY9" fmla="*/ 2239 h 10077"/>
                <a:gd name="connsiteX10" fmla="*/ 0 w 10148"/>
                <a:gd name="connsiteY10" fmla="*/ 0 h 10077"/>
                <a:gd name="connsiteX11" fmla="*/ 2478 w 10148"/>
                <a:gd name="connsiteY11"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0 w 10148"/>
                <a:gd name="connsiteY9" fmla="*/ 0 h 10077"/>
                <a:gd name="connsiteX10" fmla="*/ 2478 w 10148"/>
                <a:gd name="connsiteY10"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0 w 10148"/>
                <a:gd name="connsiteY8" fmla="*/ 0 h 10077"/>
                <a:gd name="connsiteX9" fmla="*/ 2478 w 10148"/>
                <a:gd name="connsiteY9" fmla="*/ 77 h 10077"/>
                <a:gd name="connsiteX0" fmla="*/ 2633 w 10303"/>
                <a:gd name="connsiteY0" fmla="*/ 77 h 10077"/>
                <a:gd name="connsiteX1" fmla="*/ 10303 w 10303"/>
                <a:gd name="connsiteY1" fmla="*/ 1631 h 10077"/>
                <a:gd name="connsiteX2" fmla="*/ 10271 w 10303"/>
                <a:gd name="connsiteY2" fmla="*/ 7645 h 10077"/>
                <a:gd name="connsiteX3" fmla="*/ 2633 w 10303"/>
                <a:gd name="connsiteY3" fmla="*/ 10077 h 10077"/>
                <a:gd name="connsiteX4" fmla="*/ 303 w 10303"/>
                <a:gd name="connsiteY4" fmla="*/ 10077 h 10077"/>
                <a:gd name="connsiteX5" fmla="*/ 340 w 10303"/>
                <a:gd name="connsiteY5" fmla="*/ 8687 h 10077"/>
                <a:gd name="connsiteX6" fmla="*/ 266 w 10303"/>
                <a:gd name="connsiteY6" fmla="*/ 7645 h 10077"/>
                <a:gd name="connsiteX7" fmla="*/ 155 w 10303"/>
                <a:gd name="connsiteY7" fmla="*/ 0 h 10077"/>
                <a:gd name="connsiteX8" fmla="*/ 2633 w 10303"/>
                <a:gd name="connsiteY8" fmla="*/ 77 h 10077"/>
                <a:gd name="connsiteX0" fmla="*/ 2614 w 10284"/>
                <a:gd name="connsiteY0" fmla="*/ 77 h 10077"/>
                <a:gd name="connsiteX1" fmla="*/ 10284 w 10284"/>
                <a:gd name="connsiteY1" fmla="*/ 1631 h 10077"/>
                <a:gd name="connsiteX2" fmla="*/ 10252 w 10284"/>
                <a:gd name="connsiteY2" fmla="*/ 7645 h 10077"/>
                <a:gd name="connsiteX3" fmla="*/ 2614 w 10284"/>
                <a:gd name="connsiteY3" fmla="*/ 10077 h 10077"/>
                <a:gd name="connsiteX4" fmla="*/ 284 w 10284"/>
                <a:gd name="connsiteY4" fmla="*/ 10077 h 10077"/>
                <a:gd name="connsiteX5" fmla="*/ 321 w 10284"/>
                <a:gd name="connsiteY5" fmla="*/ 8687 h 10077"/>
                <a:gd name="connsiteX6" fmla="*/ 136 w 10284"/>
                <a:gd name="connsiteY6" fmla="*/ 0 h 10077"/>
                <a:gd name="connsiteX7" fmla="*/ 2614 w 10284"/>
                <a:gd name="connsiteY7" fmla="*/ 77 h 10077"/>
                <a:gd name="connsiteX0" fmla="*/ 2712 w 10382"/>
                <a:gd name="connsiteY0" fmla="*/ 77 h 10077"/>
                <a:gd name="connsiteX1" fmla="*/ 10382 w 10382"/>
                <a:gd name="connsiteY1" fmla="*/ 1631 h 10077"/>
                <a:gd name="connsiteX2" fmla="*/ 10350 w 10382"/>
                <a:gd name="connsiteY2" fmla="*/ 7645 h 10077"/>
                <a:gd name="connsiteX3" fmla="*/ 2712 w 10382"/>
                <a:gd name="connsiteY3" fmla="*/ 10077 h 10077"/>
                <a:gd name="connsiteX4" fmla="*/ 382 w 10382"/>
                <a:gd name="connsiteY4" fmla="*/ 10077 h 10077"/>
                <a:gd name="connsiteX5" fmla="*/ 234 w 10382"/>
                <a:gd name="connsiteY5" fmla="*/ 0 h 10077"/>
                <a:gd name="connsiteX6" fmla="*/ 2712 w 10382"/>
                <a:gd name="connsiteY6" fmla="*/ 77 h 10077"/>
                <a:gd name="connsiteX0" fmla="*/ 2778 w 10448"/>
                <a:gd name="connsiteY0" fmla="*/ 77 h 10116"/>
                <a:gd name="connsiteX1" fmla="*/ 10448 w 10448"/>
                <a:gd name="connsiteY1" fmla="*/ 1631 h 10116"/>
                <a:gd name="connsiteX2" fmla="*/ 10416 w 10448"/>
                <a:gd name="connsiteY2" fmla="*/ 7645 h 10116"/>
                <a:gd name="connsiteX3" fmla="*/ 2778 w 10448"/>
                <a:gd name="connsiteY3" fmla="*/ 10077 h 10116"/>
                <a:gd name="connsiteX4" fmla="*/ 300 w 10448"/>
                <a:gd name="connsiteY4" fmla="*/ 10116 h 10116"/>
                <a:gd name="connsiteX5" fmla="*/ 300 w 10448"/>
                <a:gd name="connsiteY5" fmla="*/ 0 h 10116"/>
                <a:gd name="connsiteX6" fmla="*/ 2778 w 10448"/>
                <a:gd name="connsiteY6" fmla="*/ 77 h 10116"/>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0 w 10148"/>
                <a:gd name="connsiteY4" fmla="*/ 0 h 10077"/>
                <a:gd name="connsiteX5" fmla="*/ 2478 w 10148"/>
                <a:gd name="connsiteY5"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221 w 10148"/>
                <a:gd name="connsiteY4" fmla="*/ 5058 h 10077"/>
                <a:gd name="connsiteX5" fmla="*/ 0 w 10148"/>
                <a:gd name="connsiteY5" fmla="*/ 0 h 10077"/>
                <a:gd name="connsiteX6" fmla="*/ 2478 w 10148"/>
                <a:gd name="connsiteY6" fmla="*/ 77 h 10077"/>
                <a:gd name="connsiteX0" fmla="*/ 2478 w 10148"/>
                <a:gd name="connsiteY0" fmla="*/ 77 h 10155"/>
                <a:gd name="connsiteX1" fmla="*/ 10148 w 10148"/>
                <a:gd name="connsiteY1" fmla="*/ 1631 h 10155"/>
                <a:gd name="connsiteX2" fmla="*/ 10116 w 10148"/>
                <a:gd name="connsiteY2" fmla="*/ 7645 h 10155"/>
                <a:gd name="connsiteX3" fmla="*/ 2478 w 10148"/>
                <a:gd name="connsiteY3" fmla="*/ 10077 h 10155"/>
                <a:gd name="connsiteX4" fmla="*/ 222 w 10148"/>
                <a:gd name="connsiteY4" fmla="*/ 10155 h 10155"/>
                <a:gd name="connsiteX5" fmla="*/ 0 w 10148"/>
                <a:gd name="connsiteY5" fmla="*/ 0 h 10155"/>
                <a:gd name="connsiteX6" fmla="*/ 2478 w 10148"/>
                <a:gd name="connsiteY6" fmla="*/ 77 h 10155"/>
                <a:gd name="connsiteX0" fmla="*/ 2478 w 10148"/>
                <a:gd name="connsiteY0" fmla="*/ 77 h 10155"/>
                <a:gd name="connsiteX1" fmla="*/ 10148 w 10148"/>
                <a:gd name="connsiteY1" fmla="*/ 1631 h 10155"/>
                <a:gd name="connsiteX2" fmla="*/ 10116 w 10148"/>
                <a:gd name="connsiteY2" fmla="*/ 7645 h 10155"/>
                <a:gd name="connsiteX3" fmla="*/ 222 w 10148"/>
                <a:gd name="connsiteY3" fmla="*/ 10155 h 10155"/>
                <a:gd name="connsiteX4" fmla="*/ 0 w 10148"/>
                <a:gd name="connsiteY4" fmla="*/ 0 h 10155"/>
                <a:gd name="connsiteX5" fmla="*/ 2478 w 10148"/>
                <a:gd name="connsiteY5" fmla="*/ 77 h 10155"/>
                <a:gd name="connsiteX0" fmla="*/ 2478 w 10148"/>
                <a:gd name="connsiteY0" fmla="*/ 77 h 7954"/>
                <a:gd name="connsiteX1" fmla="*/ 10148 w 10148"/>
                <a:gd name="connsiteY1" fmla="*/ 1631 h 7954"/>
                <a:gd name="connsiteX2" fmla="*/ 10116 w 10148"/>
                <a:gd name="connsiteY2" fmla="*/ 7645 h 7954"/>
                <a:gd name="connsiteX3" fmla="*/ 185 w 10148"/>
                <a:gd name="connsiteY3" fmla="*/ 7954 h 7954"/>
                <a:gd name="connsiteX4" fmla="*/ 0 w 10148"/>
                <a:gd name="connsiteY4" fmla="*/ 0 h 7954"/>
                <a:gd name="connsiteX5" fmla="*/ 2478 w 10148"/>
                <a:gd name="connsiteY5" fmla="*/ 77 h 7954"/>
                <a:gd name="connsiteX0" fmla="*/ 0 w 10000"/>
                <a:gd name="connsiteY0" fmla="*/ 0 h 10000"/>
                <a:gd name="connsiteX1" fmla="*/ 10000 w 10000"/>
                <a:gd name="connsiteY1" fmla="*/ 2051 h 10000"/>
                <a:gd name="connsiteX2" fmla="*/ 9968 w 10000"/>
                <a:gd name="connsiteY2" fmla="*/ 9612 h 10000"/>
                <a:gd name="connsiteX3" fmla="*/ 182 w 10000"/>
                <a:gd name="connsiteY3" fmla="*/ 10000 h 10000"/>
                <a:gd name="connsiteX4" fmla="*/ 0 w 10000"/>
                <a:gd name="connsiteY4" fmla="*/ 0 h 10000"/>
                <a:gd name="connsiteX0" fmla="*/ 0 w 9927"/>
                <a:gd name="connsiteY0" fmla="*/ 0 h 8010"/>
                <a:gd name="connsiteX1" fmla="*/ 9927 w 9927"/>
                <a:gd name="connsiteY1" fmla="*/ 61 h 8010"/>
                <a:gd name="connsiteX2" fmla="*/ 9895 w 9927"/>
                <a:gd name="connsiteY2" fmla="*/ 7622 h 8010"/>
                <a:gd name="connsiteX3" fmla="*/ 109 w 9927"/>
                <a:gd name="connsiteY3" fmla="*/ 8010 h 8010"/>
                <a:gd name="connsiteX4" fmla="*/ 0 w 9927"/>
                <a:gd name="connsiteY4" fmla="*/ 0 h 8010"/>
                <a:gd name="connsiteX0" fmla="*/ 0 w 10000"/>
                <a:gd name="connsiteY0" fmla="*/ 0 h 9516"/>
                <a:gd name="connsiteX1" fmla="*/ 10000 w 10000"/>
                <a:gd name="connsiteY1" fmla="*/ 76 h 9516"/>
                <a:gd name="connsiteX2" fmla="*/ 9968 w 10000"/>
                <a:gd name="connsiteY2" fmla="*/ 9516 h 9516"/>
                <a:gd name="connsiteX3" fmla="*/ 110 w 10000"/>
                <a:gd name="connsiteY3" fmla="*/ 9455 h 9516"/>
                <a:gd name="connsiteX4" fmla="*/ 0 w 10000"/>
                <a:gd name="connsiteY4" fmla="*/ 0 h 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516">
                  <a:moveTo>
                    <a:pt x="0" y="0"/>
                  </a:moveTo>
                  <a:lnTo>
                    <a:pt x="10000" y="76"/>
                  </a:lnTo>
                  <a:cubicBezTo>
                    <a:pt x="9989" y="3222"/>
                    <a:pt x="9979" y="6368"/>
                    <a:pt x="9968" y="9516"/>
                  </a:cubicBezTo>
                  <a:lnTo>
                    <a:pt x="110" y="9455"/>
                  </a:lnTo>
                  <a:cubicBezTo>
                    <a:pt x="48" y="5294"/>
                    <a:pt x="61" y="4161"/>
                    <a:pt x="0" y="0"/>
                  </a:cubicBezTo>
                  <a:close/>
                </a:path>
              </a:pathLst>
            </a:custGeom>
            <a:gradFill rotWithShape="1">
              <a:gsLst>
                <a:gs pos="0">
                  <a:srgbClr val="DDDDDD"/>
                </a:gs>
                <a:gs pos="100000">
                  <a:srgbClr val="DDDDDD">
                    <a:gamma/>
                    <a:shade val="59608"/>
                    <a:invGamma/>
                  </a:srgbClr>
                </a:gs>
              </a:gsLst>
              <a:path path="rect">
                <a:fillToRect l="50000" t="50000" r="50000" b="50000"/>
              </a:path>
            </a:gradFill>
            <a:ln w="1905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38" name="Group 39"/>
            <p:cNvGrpSpPr>
              <a:grpSpLocks/>
            </p:cNvGrpSpPr>
            <p:nvPr/>
          </p:nvGrpSpPr>
          <p:grpSpPr bwMode="auto">
            <a:xfrm>
              <a:off x="2492828" y="3842657"/>
              <a:ext cx="1295400" cy="228600"/>
              <a:chOff x="1824" y="1488"/>
              <a:chExt cx="816" cy="144"/>
            </a:xfrm>
          </p:grpSpPr>
          <p:sp>
            <p:nvSpPr>
              <p:cNvPr id="54"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5"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6"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39" name="Straight Connector 38"/>
            <p:cNvCxnSpPr/>
            <p:nvPr/>
          </p:nvCxnSpPr>
          <p:spPr>
            <a:xfrm flipH="1" flipV="1">
              <a:off x="1406228" y="2843537"/>
              <a:ext cx="42933" cy="2280181"/>
            </a:xfrm>
            <a:prstGeom prst="line">
              <a:avLst/>
            </a:prstGeom>
            <a:ln w="38100"/>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flipH="1" flipV="1">
              <a:off x="1208314" y="303817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flipH="1" flipV="1">
              <a:off x="1208314" y="28867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flipH="1" flipV="1">
              <a:off x="1208314" y="271284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flipH="1" flipV="1">
              <a:off x="1208314" y="353785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flipH="1" flipV="1">
              <a:off x="1208314" y="338645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flipH="1" flipV="1">
              <a:off x="1208314" y="321253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H="1" flipV="1">
              <a:off x="1208314" y="406895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flipH="1" flipV="1">
              <a:off x="1208314" y="391755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flipH="1" flipV="1">
              <a:off x="1208314" y="3743628"/>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H="1" flipV="1">
              <a:off x="1230086" y="456994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H="1" flipV="1">
              <a:off x="1219200" y="441854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H="1" flipV="1">
              <a:off x="1208314" y="424462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H="1" flipV="1">
              <a:off x="1240972" y="49719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H="1" flipV="1">
              <a:off x="1230086" y="4755500"/>
              <a:ext cx="185040" cy="130691"/>
            </a:xfrm>
            <a:prstGeom prst="line">
              <a:avLst/>
            </a:prstGeom>
          </p:spPr>
          <p:style>
            <a:lnRef idx="1">
              <a:schemeClr val="dk1"/>
            </a:lnRef>
            <a:fillRef idx="0">
              <a:schemeClr val="dk1"/>
            </a:fillRef>
            <a:effectRef idx="0">
              <a:schemeClr val="dk1"/>
            </a:effectRef>
            <a:fontRef idx="minor">
              <a:schemeClr val="tx1"/>
            </a:fontRef>
          </p:style>
        </p:cxnSp>
      </p:grpSp>
      <p:cxnSp>
        <p:nvCxnSpPr>
          <p:cNvPr id="57" name="Straight Arrow Connector 56"/>
          <p:cNvCxnSpPr/>
          <p:nvPr/>
        </p:nvCxnSpPr>
        <p:spPr>
          <a:xfrm flipH="1" flipV="1">
            <a:off x="2630263" y="5634359"/>
            <a:ext cx="91165" cy="862182"/>
          </a:xfrm>
          <a:prstGeom prst="straightConnector1">
            <a:avLst/>
          </a:prstGeom>
          <a:ln>
            <a:solidFill>
              <a:srgbClr val="969696"/>
            </a:solidFill>
            <a:tailEnd type="triangle"/>
          </a:ln>
        </p:spPr>
        <p:style>
          <a:lnRef idx="1">
            <a:schemeClr val="dk1"/>
          </a:lnRef>
          <a:fillRef idx="0">
            <a:schemeClr val="dk1"/>
          </a:fillRef>
          <a:effectRef idx="0">
            <a:schemeClr val="dk1"/>
          </a:effectRef>
          <a:fontRef idx="minor">
            <a:schemeClr val="tx1"/>
          </a:fontRef>
        </p:style>
      </p:cxnSp>
      <p:cxnSp>
        <p:nvCxnSpPr>
          <p:cNvPr id="58" name="Straight Arrow Connector 57"/>
          <p:cNvCxnSpPr/>
          <p:nvPr/>
        </p:nvCxnSpPr>
        <p:spPr>
          <a:xfrm flipV="1">
            <a:off x="2842029" y="5634359"/>
            <a:ext cx="182485" cy="852158"/>
          </a:xfrm>
          <a:prstGeom prst="straightConnector1">
            <a:avLst/>
          </a:prstGeom>
          <a:ln>
            <a:solidFill>
              <a:srgbClr val="969696"/>
            </a:solidFill>
            <a:tailEnd type="triangle"/>
          </a:ln>
        </p:spPr>
        <p:style>
          <a:lnRef idx="1">
            <a:schemeClr val="dk1"/>
          </a:lnRef>
          <a:fillRef idx="0">
            <a:schemeClr val="dk1"/>
          </a:fillRef>
          <a:effectRef idx="0">
            <a:schemeClr val="dk1"/>
          </a:effectRef>
          <a:fontRef idx="minor">
            <a:schemeClr val="tx1"/>
          </a:fontRef>
        </p:style>
      </p:cxnSp>
      <p:cxnSp>
        <p:nvCxnSpPr>
          <p:cNvPr id="59" name="Straight Arrow Connector 58"/>
          <p:cNvCxnSpPr/>
          <p:nvPr/>
        </p:nvCxnSpPr>
        <p:spPr>
          <a:xfrm flipV="1">
            <a:off x="2925553" y="5571241"/>
            <a:ext cx="625909" cy="990645"/>
          </a:xfrm>
          <a:prstGeom prst="straightConnector1">
            <a:avLst/>
          </a:prstGeom>
          <a:ln>
            <a:solidFill>
              <a:srgbClr val="969696"/>
            </a:solidFill>
            <a:tailEnd type="triangle"/>
          </a:ln>
        </p:spPr>
        <p:style>
          <a:lnRef idx="1">
            <a:schemeClr val="dk1"/>
          </a:lnRef>
          <a:fillRef idx="0">
            <a:schemeClr val="dk1"/>
          </a:fillRef>
          <a:effectRef idx="0">
            <a:schemeClr val="dk1"/>
          </a:effectRef>
          <a:fontRef idx="minor">
            <a:schemeClr val="tx1"/>
          </a:fontRef>
        </p:style>
      </p:cxnSp>
      <p:sp>
        <p:nvSpPr>
          <p:cNvPr id="60" name="Text Box 43"/>
          <p:cNvSpPr txBox="1">
            <a:spLocks noChangeArrowheads="1"/>
          </p:cNvSpPr>
          <p:nvPr/>
        </p:nvSpPr>
        <p:spPr bwMode="auto">
          <a:xfrm>
            <a:off x="2645230" y="6421251"/>
            <a:ext cx="1524000" cy="396875"/>
          </a:xfrm>
          <a:prstGeom prst="rect">
            <a:avLst/>
          </a:prstGeom>
          <a:noFill/>
          <a:ln w="19050" algn="ctr">
            <a:noFill/>
            <a:miter lim="800000"/>
            <a:headEnd/>
            <a:tailEnd/>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6</a:t>
            </a:r>
          </a:p>
        </p:txBody>
      </p:sp>
      <p:cxnSp>
        <p:nvCxnSpPr>
          <p:cNvPr id="61" name="Straight Connector 60"/>
          <p:cNvCxnSpPr/>
          <p:nvPr/>
        </p:nvCxnSpPr>
        <p:spPr>
          <a:xfrm flipH="1">
            <a:off x="2613934" y="4428182"/>
            <a:ext cx="16329" cy="1062841"/>
          </a:xfrm>
          <a:prstGeom prst="line">
            <a:avLst/>
          </a:prstGeom>
          <a:ln w="28575">
            <a:prstDash val="dash"/>
          </a:ln>
        </p:spPr>
        <p:style>
          <a:lnRef idx="1">
            <a:schemeClr val="dk1"/>
          </a:lnRef>
          <a:fillRef idx="0">
            <a:schemeClr val="dk1"/>
          </a:fillRef>
          <a:effectRef idx="0">
            <a:schemeClr val="dk1"/>
          </a:effectRef>
          <a:fontRef idx="minor">
            <a:schemeClr val="tx1"/>
          </a:fontRef>
        </p:style>
      </p:cxnSp>
      <p:cxnSp>
        <p:nvCxnSpPr>
          <p:cNvPr id="62" name="Straight Connector 61"/>
          <p:cNvCxnSpPr/>
          <p:nvPr/>
        </p:nvCxnSpPr>
        <p:spPr>
          <a:xfrm>
            <a:off x="2579915" y="5473892"/>
            <a:ext cx="2168978" cy="0"/>
          </a:xfrm>
          <a:prstGeom prst="line">
            <a:avLst/>
          </a:prstGeom>
          <a:ln w="28575">
            <a:prstDash val="dash"/>
          </a:ln>
        </p:spPr>
        <p:style>
          <a:lnRef idx="1">
            <a:schemeClr val="dk1"/>
          </a:lnRef>
          <a:fillRef idx="0">
            <a:schemeClr val="dk1"/>
          </a:fillRef>
          <a:effectRef idx="0">
            <a:schemeClr val="dk1"/>
          </a:effectRef>
          <a:fontRef idx="minor">
            <a:schemeClr val="tx1"/>
          </a:fontRef>
        </p:style>
      </p:cxnSp>
      <p:sp>
        <p:nvSpPr>
          <p:cNvPr id="69" name="Text Box 43"/>
          <p:cNvSpPr txBox="1">
            <a:spLocks noChangeArrowheads="1"/>
          </p:cNvSpPr>
          <p:nvPr/>
        </p:nvSpPr>
        <p:spPr bwMode="auto">
          <a:xfrm>
            <a:off x="4769301" y="5275454"/>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7</a:t>
            </a:r>
          </a:p>
        </p:txBody>
      </p:sp>
      <p:sp>
        <p:nvSpPr>
          <p:cNvPr id="70" name="Text Box 43"/>
          <p:cNvSpPr txBox="1">
            <a:spLocks noChangeArrowheads="1"/>
          </p:cNvSpPr>
          <p:nvPr/>
        </p:nvSpPr>
        <p:spPr bwMode="auto">
          <a:xfrm>
            <a:off x="2515258" y="4107509"/>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7</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77</a:t>
            </a:fld>
            <a:endParaRPr lang="en-US" altLang="en-US"/>
          </a:p>
        </p:txBody>
      </p:sp>
    </p:spTree>
    <p:extLst>
      <p:ext uri="{BB962C8B-B14F-4D97-AF65-F5344CB8AC3E}">
        <p14:creationId xmlns:p14="http://schemas.microsoft.com/office/powerpoint/2010/main" val="197154356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8158190" cy="3609702"/>
          </a:xfrm>
        </p:spPr>
        <p:txBody>
          <a:bodyPr>
            <a:normAutofit/>
          </a:bodyPr>
          <a:lstStyle/>
          <a:p>
            <a:r>
              <a:rPr lang="en-US" sz="3000" b="1" dirty="0"/>
              <a:t>Gusset Plate</a:t>
            </a:r>
          </a:p>
          <a:p>
            <a:r>
              <a:rPr lang="en-US" dirty="0"/>
              <a:t>6. Bearing / </a:t>
            </a:r>
            <a:r>
              <a:rPr lang="en-US" dirty="0" err="1"/>
              <a:t>Tearout</a:t>
            </a:r>
            <a:r>
              <a:rPr lang="en-US" dirty="0"/>
              <a:t> at Bolt Holes</a:t>
            </a:r>
          </a:p>
          <a:p>
            <a:r>
              <a:rPr lang="en-US" dirty="0"/>
              <a:t>7. Block Shear</a:t>
            </a:r>
          </a:p>
          <a:p>
            <a:r>
              <a:rPr lang="en-US" b="1" i="1" dirty="0">
                <a:solidFill>
                  <a:schemeClr val="tx2"/>
                </a:solidFill>
              </a:rPr>
              <a:t>8. Tensile Rupture</a:t>
            </a:r>
            <a:r>
              <a:rPr lang="en-US" dirty="0"/>
              <a:t> (use gusset plate properties)</a:t>
            </a:r>
          </a:p>
        </p:txBody>
      </p:sp>
      <p:grpSp>
        <p:nvGrpSpPr>
          <p:cNvPr id="38" name="Group 37"/>
          <p:cNvGrpSpPr/>
          <p:nvPr/>
        </p:nvGrpSpPr>
        <p:grpSpPr>
          <a:xfrm>
            <a:off x="1208314" y="4237419"/>
            <a:ext cx="3160939" cy="2410873"/>
            <a:chOff x="1208314" y="2712845"/>
            <a:chExt cx="3160939" cy="2410873"/>
          </a:xfrm>
        </p:grpSpPr>
        <p:sp>
          <p:nvSpPr>
            <p:cNvPr id="39" name="Freeform 33"/>
            <p:cNvSpPr>
              <a:spLocks/>
            </p:cNvSpPr>
            <p:nvPr/>
          </p:nvSpPr>
          <p:spPr bwMode="auto">
            <a:xfrm>
              <a:off x="1404272" y="3124215"/>
              <a:ext cx="2964981" cy="1709343"/>
            </a:xfrm>
            <a:custGeom>
              <a:avLst/>
              <a:gdLst>
                <a:gd name="T0" fmla="*/ 432 w 1854"/>
                <a:gd name="T1" fmla="*/ 0 h 1776"/>
                <a:gd name="T2" fmla="*/ 1854 w 1854"/>
                <a:gd name="T3" fmla="*/ 276 h 1776"/>
                <a:gd name="T4" fmla="*/ 1848 w 1854"/>
                <a:gd name="T5" fmla="*/ 1344 h 1776"/>
                <a:gd name="T6" fmla="*/ 432 w 1854"/>
                <a:gd name="T7" fmla="*/ 1776 h 1776"/>
                <a:gd name="T8" fmla="*/ 0 w 1854"/>
                <a:gd name="T9" fmla="*/ 1776 h 1776"/>
                <a:gd name="T10" fmla="*/ 96 w 1854"/>
                <a:gd name="T11" fmla="*/ 1536 h 1776"/>
                <a:gd name="T12" fmla="*/ 48 w 1854"/>
                <a:gd name="T13" fmla="*/ 1344 h 1776"/>
                <a:gd name="T14" fmla="*/ 144 w 1854"/>
                <a:gd name="T15" fmla="*/ 1104 h 1776"/>
                <a:gd name="T16" fmla="*/ 0 w 1854"/>
                <a:gd name="T17" fmla="*/ 816 h 1776"/>
                <a:gd name="T18" fmla="*/ 144 w 1854"/>
                <a:gd name="T19" fmla="*/ 576 h 1776"/>
                <a:gd name="T20" fmla="*/ 0 w 1854"/>
                <a:gd name="T21" fmla="*/ 384 h 1776"/>
                <a:gd name="T22" fmla="*/ 144 w 1854"/>
                <a:gd name="T23" fmla="*/ 0 h 1776"/>
                <a:gd name="T24" fmla="*/ 432 w 1854"/>
                <a:gd name="T25" fmla="*/ 0 h 1776"/>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518 w 10000"/>
                <a:gd name="connsiteY5" fmla="*/ 8649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37 w 10000"/>
                <a:gd name="connsiteY5" fmla="*/ 8610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85 w 10037"/>
                <a:gd name="connsiteY7" fmla="*/ 6332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11 w 10037"/>
                <a:gd name="connsiteY7" fmla="*/ 5907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403 w 10073"/>
                <a:gd name="connsiteY0" fmla="*/ 0 h 10000"/>
                <a:gd name="connsiteX1" fmla="*/ 10073 w 10073"/>
                <a:gd name="connsiteY1" fmla="*/ 1554 h 10000"/>
                <a:gd name="connsiteX2" fmla="*/ 10041 w 10073"/>
                <a:gd name="connsiteY2" fmla="*/ 7568 h 10000"/>
                <a:gd name="connsiteX3" fmla="*/ 2403 w 10073"/>
                <a:gd name="connsiteY3" fmla="*/ 10000 h 10000"/>
                <a:gd name="connsiteX4" fmla="*/ 73 w 10073"/>
                <a:gd name="connsiteY4" fmla="*/ 10000 h 10000"/>
                <a:gd name="connsiteX5" fmla="*/ 110 w 10073"/>
                <a:gd name="connsiteY5" fmla="*/ 8610 h 10000"/>
                <a:gd name="connsiteX6" fmla="*/ 36 w 10073"/>
                <a:gd name="connsiteY6" fmla="*/ 7568 h 10000"/>
                <a:gd name="connsiteX7" fmla="*/ 73 w 10073"/>
                <a:gd name="connsiteY7" fmla="*/ 4595 h 10000"/>
                <a:gd name="connsiteX8" fmla="*/ 850 w 10073"/>
                <a:gd name="connsiteY8" fmla="*/ 3243 h 10000"/>
                <a:gd name="connsiteX9" fmla="*/ 73 w 10073"/>
                <a:gd name="connsiteY9" fmla="*/ 2162 h 10000"/>
                <a:gd name="connsiteX10" fmla="*/ 850 w 10073"/>
                <a:gd name="connsiteY10" fmla="*/ 0 h 10000"/>
                <a:gd name="connsiteX11" fmla="*/ 2403 w 10073"/>
                <a:gd name="connsiteY11" fmla="*/ 0 h 10000"/>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148 w 10148"/>
                <a:gd name="connsiteY9" fmla="*/ 2239 h 10077"/>
                <a:gd name="connsiteX10" fmla="*/ 0 w 10148"/>
                <a:gd name="connsiteY10" fmla="*/ 0 h 10077"/>
                <a:gd name="connsiteX11" fmla="*/ 2478 w 10148"/>
                <a:gd name="connsiteY11"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0 w 10148"/>
                <a:gd name="connsiteY9" fmla="*/ 0 h 10077"/>
                <a:gd name="connsiteX10" fmla="*/ 2478 w 10148"/>
                <a:gd name="connsiteY10"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0 w 10148"/>
                <a:gd name="connsiteY8" fmla="*/ 0 h 10077"/>
                <a:gd name="connsiteX9" fmla="*/ 2478 w 10148"/>
                <a:gd name="connsiteY9" fmla="*/ 77 h 10077"/>
                <a:gd name="connsiteX0" fmla="*/ 2633 w 10303"/>
                <a:gd name="connsiteY0" fmla="*/ 77 h 10077"/>
                <a:gd name="connsiteX1" fmla="*/ 10303 w 10303"/>
                <a:gd name="connsiteY1" fmla="*/ 1631 h 10077"/>
                <a:gd name="connsiteX2" fmla="*/ 10271 w 10303"/>
                <a:gd name="connsiteY2" fmla="*/ 7645 h 10077"/>
                <a:gd name="connsiteX3" fmla="*/ 2633 w 10303"/>
                <a:gd name="connsiteY3" fmla="*/ 10077 h 10077"/>
                <a:gd name="connsiteX4" fmla="*/ 303 w 10303"/>
                <a:gd name="connsiteY4" fmla="*/ 10077 h 10077"/>
                <a:gd name="connsiteX5" fmla="*/ 340 w 10303"/>
                <a:gd name="connsiteY5" fmla="*/ 8687 h 10077"/>
                <a:gd name="connsiteX6" fmla="*/ 266 w 10303"/>
                <a:gd name="connsiteY6" fmla="*/ 7645 h 10077"/>
                <a:gd name="connsiteX7" fmla="*/ 155 w 10303"/>
                <a:gd name="connsiteY7" fmla="*/ 0 h 10077"/>
                <a:gd name="connsiteX8" fmla="*/ 2633 w 10303"/>
                <a:gd name="connsiteY8" fmla="*/ 77 h 10077"/>
                <a:gd name="connsiteX0" fmla="*/ 2614 w 10284"/>
                <a:gd name="connsiteY0" fmla="*/ 77 h 10077"/>
                <a:gd name="connsiteX1" fmla="*/ 10284 w 10284"/>
                <a:gd name="connsiteY1" fmla="*/ 1631 h 10077"/>
                <a:gd name="connsiteX2" fmla="*/ 10252 w 10284"/>
                <a:gd name="connsiteY2" fmla="*/ 7645 h 10077"/>
                <a:gd name="connsiteX3" fmla="*/ 2614 w 10284"/>
                <a:gd name="connsiteY3" fmla="*/ 10077 h 10077"/>
                <a:gd name="connsiteX4" fmla="*/ 284 w 10284"/>
                <a:gd name="connsiteY4" fmla="*/ 10077 h 10077"/>
                <a:gd name="connsiteX5" fmla="*/ 321 w 10284"/>
                <a:gd name="connsiteY5" fmla="*/ 8687 h 10077"/>
                <a:gd name="connsiteX6" fmla="*/ 136 w 10284"/>
                <a:gd name="connsiteY6" fmla="*/ 0 h 10077"/>
                <a:gd name="connsiteX7" fmla="*/ 2614 w 10284"/>
                <a:gd name="connsiteY7" fmla="*/ 77 h 10077"/>
                <a:gd name="connsiteX0" fmla="*/ 2712 w 10382"/>
                <a:gd name="connsiteY0" fmla="*/ 77 h 10077"/>
                <a:gd name="connsiteX1" fmla="*/ 10382 w 10382"/>
                <a:gd name="connsiteY1" fmla="*/ 1631 h 10077"/>
                <a:gd name="connsiteX2" fmla="*/ 10350 w 10382"/>
                <a:gd name="connsiteY2" fmla="*/ 7645 h 10077"/>
                <a:gd name="connsiteX3" fmla="*/ 2712 w 10382"/>
                <a:gd name="connsiteY3" fmla="*/ 10077 h 10077"/>
                <a:gd name="connsiteX4" fmla="*/ 382 w 10382"/>
                <a:gd name="connsiteY4" fmla="*/ 10077 h 10077"/>
                <a:gd name="connsiteX5" fmla="*/ 234 w 10382"/>
                <a:gd name="connsiteY5" fmla="*/ 0 h 10077"/>
                <a:gd name="connsiteX6" fmla="*/ 2712 w 10382"/>
                <a:gd name="connsiteY6" fmla="*/ 77 h 10077"/>
                <a:gd name="connsiteX0" fmla="*/ 2778 w 10448"/>
                <a:gd name="connsiteY0" fmla="*/ 77 h 10116"/>
                <a:gd name="connsiteX1" fmla="*/ 10448 w 10448"/>
                <a:gd name="connsiteY1" fmla="*/ 1631 h 10116"/>
                <a:gd name="connsiteX2" fmla="*/ 10416 w 10448"/>
                <a:gd name="connsiteY2" fmla="*/ 7645 h 10116"/>
                <a:gd name="connsiteX3" fmla="*/ 2778 w 10448"/>
                <a:gd name="connsiteY3" fmla="*/ 10077 h 10116"/>
                <a:gd name="connsiteX4" fmla="*/ 300 w 10448"/>
                <a:gd name="connsiteY4" fmla="*/ 10116 h 10116"/>
                <a:gd name="connsiteX5" fmla="*/ 300 w 10448"/>
                <a:gd name="connsiteY5" fmla="*/ 0 h 10116"/>
                <a:gd name="connsiteX6" fmla="*/ 2778 w 10448"/>
                <a:gd name="connsiteY6" fmla="*/ 77 h 10116"/>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0 w 10148"/>
                <a:gd name="connsiteY4" fmla="*/ 0 h 10077"/>
                <a:gd name="connsiteX5" fmla="*/ 2478 w 10148"/>
                <a:gd name="connsiteY5"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221 w 10148"/>
                <a:gd name="connsiteY4" fmla="*/ 5058 h 10077"/>
                <a:gd name="connsiteX5" fmla="*/ 0 w 10148"/>
                <a:gd name="connsiteY5" fmla="*/ 0 h 10077"/>
                <a:gd name="connsiteX6" fmla="*/ 2478 w 10148"/>
                <a:gd name="connsiteY6" fmla="*/ 77 h 10077"/>
                <a:gd name="connsiteX0" fmla="*/ 2478 w 10148"/>
                <a:gd name="connsiteY0" fmla="*/ 77 h 10155"/>
                <a:gd name="connsiteX1" fmla="*/ 10148 w 10148"/>
                <a:gd name="connsiteY1" fmla="*/ 1631 h 10155"/>
                <a:gd name="connsiteX2" fmla="*/ 10116 w 10148"/>
                <a:gd name="connsiteY2" fmla="*/ 7645 h 10155"/>
                <a:gd name="connsiteX3" fmla="*/ 2478 w 10148"/>
                <a:gd name="connsiteY3" fmla="*/ 10077 h 10155"/>
                <a:gd name="connsiteX4" fmla="*/ 222 w 10148"/>
                <a:gd name="connsiteY4" fmla="*/ 10155 h 10155"/>
                <a:gd name="connsiteX5" fmla="*/ 0 w 10148"/>
                <a:gd name="connsiteY5" fmla="*/ 0 h 10155"/>
                <a:gd name="connsiteX6" fmla="*/ 2478 w 10148"/>
                <a:gd name="connsiteY6" fmla="*/ 77 h 10155"/>
                <a:gd name="connsiteX0" fmla="*/ 2478 w 10148"/>
                <a:gd name="connsiteY0" fmla="*/ 77 h 10155"/>
                <a:gd name="connsiteX1" fmla="*/ 10148 w 10148"/>
                <a:gd name="connsiteY1" fmla="*/ 1631 h 10155"/>
                <a:gd name="connsiteX2" fmla="*/ 10116 w 10148"/>
                <a:gd name="connsiteY2" fmla="*/ 7645 h 10155"/>
                <a:gd name="connsiteX3" fmla="*/ 222 w 10148"/>
                <a:gd name="connsiteY3" fmla="*/ 10155 h 10155"/>
                <a:gd name="connsiteX4" fmla="*/ 0 w 10148"/>
                <a:gd name="connsiteY4" fmla="*/ 0 h 10155"/>
                <a:gd name="connsiteX5" fmla="*/ 2478 w 10148"/>
                <a:gd name="connsiteY5" fmla="*/ 77 h 10155"/>
                <a:gd name="connsiteX0" fmla="*/ 2478 w 10148"/>
                <a:gd name="connsiteY0" fmla="*/ 77 h 7954"/>
                <a:gd name="connsiteX1" fmla="*/ 10148 w 10148"/>
                <a:gd name="connsiteY1" fmla="*/ 1631 h 7954"/>
                <a:gd name="connsiteX2" fmla="*/ 10116 w 10148"/>
                <a:gd name="connsiteY2" fmla="*/ 7645 h 7954"/>
                <a:gd name="connsiteX3" fmla="*/ 185 w 10148"/>
                <a:gd name="connsiteY3" fmla="*/ 7954 h 7954"/>
                <a:gd name="connsiteX4" fmla="*/ 0 w 10148"/>
                <a:gd name="connsiteY4" fmla="*/ 0 h 7954"/>
                <a:gd name="connsiteX5" fmla="*/ 2478 w 10148"/>
                <a:gd name="connsiteY5" fmla="*/ 77 h 7954"/>
                <a:gd name="connsiteX0" fmla="*/ 0 w 10000"/>
                <a:gd name="connsiteY0" fmla="*/ 0 h 10000"/>
                <a:gd name="connsiteX1" fmla="*/ 10000 w 10000"/>
                <a:gd name="connsiteY1" fmla="*/ 2051 h 10000"/>
                <a:gd name="connsiteX2" fmla="*/ 9968 w 10000"/>
                <a:gd name="connsiteY2" fmla="*/ 9612 h 10000"/>
                <a:gd name="connsiteX3" fmla="*/ 182 w 10000"/>
                <a:gd name="connsiteY3" fmla="*/ 10000 h 10000"/>
                <a:gd name="connsiteX4" fmla="*/ 0 w 10000"/>
                <a:gd name="connsiteY4" fmla="*/ 0 h 10000"/>
                <a:gd name="connsiteX0" fmla="*/ 0 w 9927"/>
                <a:gd name="connsiteY0" fmla="*/ 0 h 8010"/>
                <a:gd name="connsiteX1" fmla="*/ 9927 w 9927"/>
                <a:gd name="connsiteY1" fmla="*/ 61 h 8010"/>
                <a:gd name="connsiteX2" fmla="*/ 9895 w 9927"/>
                <a:gd name="connsiteY2" fmla="*/ 7622 h 8010"/>
                <a:gd name="connsiteX3" fmla="*/ 109 w 9927"/>
                <a:gd name="connsiteY3" fmla="*/ 8010 h 8010"/>
                <a:gd name="connsiteX4" fmla="*/ 0 w 9927"/>
                <a:gd name="connsiteY4" fmla="*/ 0 h 8010"/>
                <a:gd name="connsiteX0" fmla="*/ 0 w 10000"/>
                <a:gd name="connsiteY0" fmla="*/ 0 h 9516"/>
                <a:gd name="connsiteX1" fmla="*/ 10000 w 10000"/>
                <a:gd name="connsiteY1" fmla="*/ 76 h 9516"/>
                <a:gd name="connsiteX2" fmla="*/ 9968 w 10000"/>
                <a:gd name="connsiteY2" fmla="*/ 9516 h 9516"/>
                <a:gd name="connsiteX3" fmla="*/ 110 w 10000"/>
                <a:gd name="connsiteY3" fmla="*/ 9455 h 9516"/>
                <a:gd name="connsiteX4" fmla="*/ 0 w 10000"/>
                <a:gd name="connsiteY4" fmla="*/ 0 h 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516">
                  <a:moveTo>
                    <a:pt x="0" y="0"/>
                  </a:moveTo>
                  <a:lnTo>
                    <a:pt x="10000" y="76"/>
                  </a:lnTo>
                  <a:cubicBezTo>
                    <a:pt x="9989" y="3222"/>
                    <a:pt x="9979" y="6368"/>
                    <a:pt x="9968" y="9516"/>
                  </a:cubicBezTo>
                  <a:lnTo>
                    <a:pt x="110" y="9455"/>
                  </a:lnTo>
                  <a:cubicBezTo>
                    <a:pt x="48" y="5294"/>
                    <a:pt x="61" y="4161"/>
                    <a:pt x="0" y="0"/>
                  </a:cubicBezTo>
                  <a:close/>
                </a:path>
              </a:pathLst>
            </a:custGeom>
            <a:gradFill rotWithShape="1">
              <a:gsLst>
                <a:gs pos="0">
                  <a:srgbClr val="DDDDDD"/>
                </a:gs>
                <a:gs pos="100000">
                  <a:srgbClr val="DDDDDD">
                    <a:gamma/>
                    <a:shade val="59608"/>
                    <a:invGamma/>
                  </a:srgbClr>
                </a:gs>
              </a:gsLst>
              <a:path path="rect">
                <a:fillToRect l="50000" t="50000" r="50000" b="50000"/>
              </a:path>
            </a:gradFill>
            <a:ln w="1905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40" name="Group 39"/>
            <p:cNvGrpSpPr>
              <a:grpSpLocks/>
            </p:cNvGrpSpPr>
            <p:nvPr/>
          </p:nvGrpSpPr>
          <p:grpSpPr bwMode="auto">
            <a:xfrm>
              <a:off x="2492828" y="3842657"/>
              <a:ext cx="1295400" cy="228600"/>
              <a:chOff x="1824" y="1488"/>
              <a:chExt cx="816" cy="144"/>
            </a:xfrm>
          </p:grpSpPr>
          <p:sp>
            <p:nvSpPr>
              <p:cNvPr id="56"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7"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8"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41" name="Straight Connector 40"/>
            <p:cNvCxnSpPr/>
            <p:nvPr/>
          </p:nvCxnSpPr>
          <p:spPr>
            <a:xfrm flipH="1" flipV="1">
              <a:off x="1406228" y="2843537"/>
              <a:ext cx="42933" cy="2280181"/>
            </a:xfrm>
            <a:prstGeom prst="line">
              <a:avLst/>
            </a:prstGeom>
            <a:ln w="38100"/>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flipH="1" flipV="1">
              <a:off x="1208314" y="303817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flipH="1" flipV="1">
              <a:off x="1208314" y="28867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flipH="1" flipV="1">
              <a:off x="1208314" y="271284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flipH="1" flipV="1">
              <a:off x="1208314" y="353785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H="1" flipV="1">
              <a:off x="1208314" y="338645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flipH="1" flipV="1">
              <a:off x="1208314" y="321253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flipH="1" flipV="1">
              <a:off x="1208314" y="406895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H="1" flipV="1">
              <a:off x="1208314" y="391755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H="1" flipV="1">
              <a:off x="1208314" y="3743628"/>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H="1" flipV="1">
              <a:off x="1230086" y="456994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H="1" flipV="1">
              <a:off x="1219200" y="441854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H="1" flipV="1">
              <a:off x="1208314" y="424462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flipH="1" flipV="1">
              <a:off x="1240972" y="49719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flipH="1" flipV="1">
              <a:off x="1230086" y="4755500"/>
              <a:ext cx="185040" cy="130691"/>
            </a:xfrm>
            <a:prstGeom prst="line">
              <a:avLst/>
            </a:prstGeom>
          </p:spPr>
          <p:style>
            <a:lnRef idx="1">
              <a:schemeClr val="dk1"/>
            </a:lnRef>
            <a:fillRef idx="0">
              <a:schemeClr val="dk1"/>
            </a:fillRef>
            <a:effectRef idx="0">
              <a:schemeClr val="dk1"/>
            </a:effectRef>
            <a:fontRef idx="minor">
              <a:schemeClr val="tx1"/>
            </a:fontRef>
          </p:style>
        </p:cxnSp>
      </p:grpSp>
      <p:cxnSp>
        <p:nvCxnSpPr>
          <p:cNvPr id="59" name="Straight Arrow Connector 58"/>
          <p:cNvCxnSpPr/>
          <p:nvPr/>
        </p:nvCxnSpPr>
        <p:spPr>
          <a:xfrm flipH="1" flipV="1">
            <a:off x="2630263" y="5634359"/>
            <a:ext cx="91165" cy="862182"/>
          </a:xfrm>
          <a:prstGeom prst="straightConnector1">
            <a:avLst/>
          </a:prstGeom>
          <a:ln>
            <a:solidFill>
              <a:srgbClr val="969696"/>
            </a:solidFill>
            <a:tailEnd type="triangle"/>
          </a:ln>
        </p:spPr>
        <p:style>
          <a:lnRef idx="1">
            <a:schemeClr val="dk1"/>
          </a:lnRef>
          <a:fillRef idx="0">
            <a:schemeClr val="dk1"/>
          </a:fillRef>
          <a:effectRef idx="0">
            <a:schemeClr val="dk1"/>
          </a:effectRef>
          <a:fontRef idx="minor">
            <a:schemeClr val="tx1"/>
          </a:fontRef>
        </p:style>
      </p:cxnSp>
      <p:cxnSp>
        <p:nvCxnSpPr>
          <p:cNvPr id="60" name="Straight Arrow Connector 59"/>
          <p:cNvCxnSpPr/>
          <p:nvPr/>
        </p:nvCxnSpPr>
        <p:spPr>
          <a:xfrm flipV="1">
            <a:off x="2842029" y="5634359"/>
            <a:ext cx="182485" cy="852158"/>
          </a:xfrm>
          <a:prstGeom prst="straightConnector1">
            <a:avLst/>
          </a:prstGeom>
          <a:ln>
            <a:solidFill>
              <a:srgbClr val="969696"/>
            </a:solidFill>
            <a:tailEnd type="triangle"/>
          </a:ln>
        </p:spPr>
        <p:style>
          <a:lnRef idx="1">
            <a:schemeClr val="dk1"/>
          </a:lnRef>
          <a:fillRef idx="0">
            <a:schemeClr val="dk1"/>
          </a:fillRef>
          <a:effectRef idx="0">
            <a:schemeClr val="dk1"/>
          </a:effectRef>
          <a:fontRef idx="minor">
            <a:schemeClr val="tx1"/>
          </a:fontRef>
        </p:style>
      </p:cxnSp>
      <p:cxnSp>
        <p:nvCxnSpPr>
          <p:cNvPr id="61" name="Straight Arrow Connector 60"/>
          <p:cNvCxnSpPr/>
          <p:nvPr/>
        </p:nvCxnSpPr>
        <p:spPr>
          <a:xfrm flipV="1">
            <a:off x="2925553" y="5571241"/>
            <a:ext cx="625909" cy="990645"/>
          </a:xfrm>
          <a:prstGeom prst="straightConnector1">
            <a:avLst/>
          </a:prstGeom>
          <a:ln>
            <a:solidFill>
              <a:srgbClr val="969696"/>
            </a:solidFill>
            <a:tailEnd type="triangle"/>
          </a:ln>
        </p:spPr>
        <p:style>
          <a:lnRef idx="1">
            <a:schemeClr val="dk1"/>
          </a:lnRef>
          <a:fillRef idx="0">
            <a:schemeClr val="dk1"/>
          </a:fillRef>
          <a:effectRef idx="0">
            <a:schemeClr val="dk1"/>
          </a:effectRef>
          <a:fontRef idx="minor">
            <a:schemeClr val="tx1"/>
          </a:fontRef>
        </p:style>
      </p:cxnSp>
      <p:sp>
        <p:nvSpPr>
          <p:cNvPr id="62" name="Text Box 43"/>
          <p:cNvSpPr txBox="1">
            <a:spLocks noChangeArrowheads="1"/>
          </p:cNvSpPr>
          <p:nvPr/>
        </p:nvSpPr>
        <p:spPr bwMode="auto">
          <a:xfrm>
            <a:off x="2645230" y="6421251"/>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6</a:t>
            </a:r>
          </a:p>
        </p:txBody>
      </p:sp>
      <p:cxnSp>
        <p:nvCxnSpPr>
          <p:cNvPr id="63" name="Straight Connector 62"/>
          <p:cNvCxnSpPr/>
          <p:nvPr/>
        </p:nvCxnSpPr>
        <p:spPr>
          <a:xfrm>
            <a:off x="2613934" y="4368110"/>
            <a:ext cx="0" cy="1122913"/>
          </a:xfrm>
          <a:prstGeom prst="line">
            <a:avLst/>
          </a:prstGeom>
          <a:ln w="28575">
            <a:solidFill>
              <a:srgbClr val="969696"/>
            </a:solidFill>
            <a:prstDash val="dash"/>
          </a:ln>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2579915" y="5473892"/>
            <a:ext cx="2168978" cy="0"/>
          </a:xfrm>
          <a:prstGeom prst="line">
            <a:avLst/>
          </a:prstGeom>
          <a:ln w="28575">
            <a:solidFill>
              <a:srgbClr val="969696"/>
            </a:solidFill>
            <a:prstDash val="dash"/>
          </a:ln>
        </p:spPr>
        <p:style>
          <a:lnRef idx="1">
            <a:schemeClr val="dk1"/>
          </a:lnRef>
          <a:fillRef idx="0">
            <a:schemeClr val="dk1"/>
          </a:fillRef>
          <a:effectRef idx="0">
            <a:schemeClr val="dk1"/>
          </a:effectRef>
          <a:fontRef idx="minor">
            <a:schemeClr val="tx1"/>
          </a:fontRef>
        </p:style>
      </p:cxnSp>
      <p:sp>
        <p:nvSpPr>
          <p:cNvPr id="65" name="Text Box 43"/>
          <p:cNvSpPr txBox="1">
            <a:spLocks noChangeArrowheads="1"/>
          </p:cNvSpPr>
          <p:nvPr/>
        </p:nvSpPr>
        <p:spPr bwMode="auto">
          <a:xfrm>
            <a:off x="2425514" y="4004991"/>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8</a:t>
            </a:r>
          </a:p>
        </p:txBody>
      </p:sp>
      <p:cxnSp>
        <p:nvCxnSpPr>
          <p:cNvPr id="66" name="Straight Connector 65"/>
          <p:cNvCxnSpPr/>
          <p:nvPr/>
        </p:nvCxnSpPr>
        <p:spPr>
          <a:xfrm>
            <a:off x="2559506" y="4368110"/>
            <a:ext cx="0" cy="2280182"/>
          </a:xfrm>
          <a:prstGeom prst="line">
            <a:avLst/>
          </a:prstGeom>
          <a:ln w="28575">
            <a:prstDash val="dash"/>
          </a:ln>
        </p:spPr>
        <p:style>
          <a:lnRef idx="1">
            <a:schemeClr val="dk1"/>
          </a:lnRef>
          <a:fillRef idx="0">
            <a:schemeClr val="dk1"/>
          </a:fillRef>
          <a:effectRef idx="0">
            <a:schemeClr val="dk1"/>
          </a:effectRef>
          <a:fontRef idx="minor">
            <a:schemeClr val="tx1"/>
          </a:fontRef>
        </p:style>
      </p:cxnSp>
      <p:sp>
        <p:nvSpPr>
          <p:cNvPr id="67" name="Text Box 43"/>
          <p:cNvSpPr txBox="1">
            <a:spLocks noChangeArrowheads="1"/>
          </p:cNvSpPr>
          <p:nvPr/>
        </p:nvSpPr>
        <p:spPr bwMode="auto">
          <a:xfrm>
            <a:off x="2425514" y="6486517"/>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8</a:t>
            </a:r>
          </a:p>
        </p:txBody>
      </p:sp>
      <p:sp>
        <p:nvSpPr>
          <p:cNvPr id="71" name="Text Box 43"/>
          <p:cNvSpPr txBox="1">
            <a:spLocks noChangeArrowheads="1"/>
          </p:cNvSpPr>
          <p:nvPr/>
        </p:nvSpPr>
        <p:spPr bwMode="auto">
          <a:xfrm>
            <a:off x="4769301" y="5275454"/>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7</a:t>
            </a:r>
          </a:p>
        </p:txBody>
      </p:sp>
      <p:sp>
        <p:nvSpPr>
          <p:cNvPr id="74" name="Text Box 43"/>
          <p:cNvSpPr txBox="1">
            <a:spLocks noChangeArrowheads="1"/>
          </p:cNvSpPr>
          <p:nvPr/>
        </p:nvSpPr>
        <p:spPr bwMode="auto">
          <a:xfrm>
            <a:off x="2705803" y="4089964"/>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7</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78</a:t>
            </a:fld>
            <a:endParaRPr lang="en-US" altLang="en-US"/>
          </a:p>
        </p:txBody>
      </p:sp>
    </p:spTree>
    <p:extLst>
      <p:ext uri="{BB962C8B-B14F-4D97-AF65-F5344CB8AC3E}">
        <p14:creationId xmlns:p14="http://schemas.microsoft.com/office/powerpoint/2010/main" val="358878708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8158190" cy="3609702"/>
          </a:xfrm>
        </p:spPr>
        <p:txBody>
          <a:bodyPr>
            <a:normAutofit/>
          </a:bodyPr>
          <a:lstStyle/>
          <a:p>
            <a:r>
              <a:rPr lang="en-US" sz="3000" b="1" dirty="0"/>
              <a:t>Gusset Plate</a:t>
            </a:r>
          </a:p>
          <a:p>
            <a:r>
              <a:rPr lang="en-US" dirty="0"/>
              <a:t>6. Bearing / </a:t>
            </a:r>
            <a:r>
              <a:rPr lang="en-US" dirty="0" err="1"/>
              <a:t>Tearout</a:t>
            </a:r>
            <a:r>
              <a:rPr lang="en-US" dirty="0"/>
              <a:t> at Bolt Holes</a:t>
            </a:r>
          </a:p>
          <a:p>
            <a:r>
              <a:rPr lang="en-US" dirty="0"/>
              <a:t>7. Block Shear</a:t>
            </a:r>
          </a:p>
          <a:p>
            <a:r>
              <a:rPr lang="en-US" dirty="0"/>
              <a:t>8. Tensile Rupture</a:t>
            </a:r>
          </a:p>
        </p:txBody>
      </p:sp>
      <p:grpSp>
        <p:nvGrpSpPr>
          <p:cNvPr id="72" name="Group 71"/>
          <p:cNvGrpSpPr/>
          <p:nvPr/>
        </p:nvGrpSpPr>
        <p:grpSpPr>
          <a:xfrm>
            <a:off x="1208314" y="4237419"/>
            <a:ext cx="3160939" cy="2410873"/>
            <a:chOff x="1208314" y="2712845"/>
            <a:chExt cx="3160939" cy="2410873"/>
          </a:xfrm>
        </p:grpSpPr>
        <p:sp>
          <p:nvSpPr>
            <p:cNvPr id="73" name="Freeform 33"/>
            <p:cNvSpPr>
              <a:spLocks/>
            </p:cNvSpPr>
            <p:nvPr/>
          </p:nvSpPr>
          <p:spPr bwMode="auto">
            <a:xfrm>
              <a:off x="1404272" y="3124215"/>
              <a:ext cx="2964981" cy="1709343"/>
            </a:xfrm>
            <a:custGeom>
              <a:avLst/>
              <a:gdLst>
                <a:gd name="T0" fmla="*/ 432 w 1854"/>
                <a:gd name="T1" fmla="*/ 0 h 1776"/>
                <a:gd name="T2" fmla="*/ 1854 w 1854"/>
                <a:gd name="T3" fmla="*/ 276 h 1776"/>
                <a:gd name="T4" fmla="*/ 1848 w 1854"/>
                <a:gd name="T5" fmla="*/ 1344 h 1776"/>
                <a:gd name="T6" fmla="*/ 432 w 1854"/>
                <a:gd name="T7" fmla="*/ 1776 h 1776"/>
                <a:gd name="T8" fmla="*/ 0 w 1854"/>
                <a:gd name="T9" fmla="*/ 1776 h 1776"/>
                <a:gd name="T10" fmla="*/ 96 w 1854"/>
                <a:gd name="T11" fmla="*/ 1536 h 1776"/>
                <a:gd name="T12" fmla="*/ 48 w 1854"/>
                <a:gd name="T13" fmla="*/ 1344 h 1776"/>
                <a:gd name="T14" fmla="*/ 144 w 1854"/>
                <a:gd name="T15" fmla="*/ 1104 h 1776"/>
                <a:gd name="T16" fmla="*/ 0 w 1854"/>
                <a:gd name="T17" fmla="*/ 816 h 1776"/>
                <a:gd name="T18" fmla="*/ 144 w 1854"/>
                <a:gd name="T19" fmla="*/ 576 h 1776"/>
                <a:gd name="T20" fmla="*/ 0 w 1854"/>
                <a:gd name="T21" fmla="*/ 384 h 1776"/>
                <a:gd name="T22" fmla="*/ 144 w 1854"/>
                <a:gd name="T23" fmla="*/ 0 h 1776"/>
                <a:gd name="T24" fmla="*/ 432 w 1854"/>
                <a:gd name="T25" fmla="*/ 0 h 1776"/>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518 w 10000"/>
                <a:gd name="connsiteY5" fmla="*/ 8649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37 w 10000"/>
                <a:gd name="connsiteY5" fmla="*/ 8610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85 w 10037"/>
                <a:gd name="connsiteY7" fmla="*/ 6332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11 w 10037"/>
                <a:gd name="connsiteY7" fmla="*/ 5907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403 w 10073"/>
                <a:gd name="connsiteY0" fmla="*/ 0 h 10000"/>
                <a:gd name="connsiteX1" fmla="*/ 10073 w 10073"/>
                <a:gd name="connsiteY1" fmla="*/ 1554 h 10000"/>
                <a:gd name="connsiteX2" fmla="*/ 10041 w 10073"/>
                <a:gd name="connsiteY2" fmla="*/ 7568 h 10000"/>
                <a:gd name="connsiteX3" fmla="*/ 2403 w 10073"/>
                <a:gd name="connsiteY3" fmla="*/ 10000 h 10000"/>
                <a:gd name="connsiteX4" fmla="*/ 73 w 10073"/>
                <a:gd name="connsiteY4" fmla="*/ 10000 h 10000"/>
                <a:gd name="connsiteX5" fmla="*/ 110 w 10073"/>
                <a:gd name="connsiteY5" fmla="*/ 8610 h 10000"/>
                <a:gd name="connsiteX6" fmla="*/ 36 w 10073"/>
                <a:gd name="connsiteY6" fmla="*/ 7568 h 10000"/>
                <a:gd name="connsiteX7" fmla="*/ 73 w 10073"/>
                <a:gd name="connsiteY7" fmla="*/ 4595 h 10000"/>
                <a:gd name="connsiteX8" fmla="*/ 850 w 10073"/>
                <a:gd name="connsiteY8" fmla="*/ 3243 h 10000"/>
                <a:gd name="connsiteX9" fmla="*/ 73 w 10073"/>
                <a:gd name="connsiteY9" fmla="*/ 2162 h 10000"/>
                <a:gd name="connsiteX10" fmla="*/ 850 w 10073"/>
                <a:gd name="connsiteY10" fmla="*/ 0 h 10000"/>
                <a:gd name="connsiteX11" fmla="*/ 2403 w 10073"/>
                <a:gd name="connsiteY11" fmla="*/ 0 h 10000"/>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148 w 10148"/>
                <a:gd name="connsiteY9" fmla="*/ 2239 h 10077"/>
                <a:gd name="connsiteX10" fmla="*/ 0 w 10148"/>
                <a:gd name="connsiteY10" fmla="*/ 0 h 10077"/>
                <a:gd name="connsiteX11" fmla="*/ 2478 w 10148"/>
                <a:gd name="connsiteY11"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0 w 10148"/>
                <a:gd name="connsiteY9" fmla="*/ 0 h 10077"/>
                <a:gd name="connsiteX10" fmla="*/ 2478 w 10148"/>
                <a:gd name="connsiteY10"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0 w 10148"/>
                <a:gd name="connsiteY8" fmla="*/ 0 h 10077"/>
                <a:gd name="connsiteX9" fmla="*/ 2478 w 10148"/>
                <a:gd name="connsiteY9" fmla="*/ 77 h 10077"/>
                <a:gd name="connsiteX0" fmla="*/ 2633 w 10303"/>
                <a:gd name="connsiteY0" fmla="*/ 77 h 10077"/>
                <a:gd name="connsiteX1" fmla="*/ 10303 w 10303"/>
                <a:gd name="connsiteY1" fmla="*/ 1631 h 10077"/>
                <a:gd name="connsiteX2" fmla="*/ 10271 w 10303"/>
                <a:gd name="connsiteY2" fmla="*/ 7645 h 10077"/>
                <a:gd name="connsiteX3" fmla="*/ 2633 w 10303"/>
                <a:gd name="connsiteY3" fmla="*/ 10077 h 10077"/>
                <a:gd name="connsiteX4" fmla="*/ 303 w 10303"/>
                <a:gd name="connsiteY4" fmla="*/ 10077 h 10077"/>
                <a:gd name="connsiteX5" fmla="*/ 340 w 10303"/>
                <a:gd name="connsiteY5" fmla="*/ 8687 h 10077"/>
                <a:gd name="connsiteX6" fmla="*/ 266 w 10303"/>
                <a:gd name="connsiteY6" fmla="*/ 7645 h 10077"/>
                <a:gd name="connsiteX7" fmla="*/ 155 w 10303"/>
                <a:gd name="connsiteY7" fmla="*/ 0 h 10077"/>
                <a:gd name="connsiteX8" fmla="*/ 2633 w 10303"/>
                <a:gd name="connsiteY8" fmla="*/ 77 h 10077"/>
                <a:gd name="connsiteX0" fmla="*/ 2614 w 10284"/>
                <a:gd name="connsiteY0" fmla="*/ 77 h 10077"/>
                <a:gd name="connsiteX1" fmla="*/ 10284 w 10284"/>
                <a:gd name="connsiteY1" fmla="*/ 1631 h 10077"/>
                <a:gd name="connsiteX2" fmla="*/ 10252 w 10284"/>
                <a:gd name="connsiteY2" fmla="*/ 7645 h 10077"/>
                <a:gd name="connsiteX3" fmla="*/ 2614 w 10284"/>
                <a:gd name="connsiteY3" fmla="*/ 10077 h 10077"/>
                <a:gd name="connsiteX4" fmla="*/ 284 w 10284"/>
                <a:gd name="connsiteY4" fmla="*/ 10077 h 10077"/>
                <a:gd name="connsiteX5" fmla="*/ 321 w 10284"/>
                <a:gd name="connsiteY5" fmla="*/ 8687 h 10077"/>
                <a:gd name="connsiteX6" fmla="*/ 136 w 10284"/>
                <a:gd name="connsiteY6" fmla="*/ 0 h 10077"/>
                <a:gd name="connsiteX7" fmla="*/ 2614 w 10284"/>
                <a:gd name="connsiteY7" fmla="*/ 77 h 10077"/>
                <a:gd name="connsiteX0" fmla="*/ 2712 w 10382"/>
                <a:gd name="connsiteY0" fmla="*/ 77 h 10077"/>
                <a:gd name="connsiteX1" fmla="*/ 10382 w 10382"/>
                <a:gd name="connsiteY1" fmla="*/ 1631 h 10077"/>
                <a:gd name="connsiteX2" fmla="*/ 10350 w 10382"/>
                <a:gd name="connsiteY2" fmla="*/ 7645 h 10077"/>
                <a:gd name="connsiteX3" fmla="*/ 2712 w 10382"/>
                <a:gd name="connsiteY3" fmla="*/ 10077 h 10077"/>
                <a:gd name="connsiteX4" fmla="*/ 382 w 10382"/>
                <a:gd name="connsiteY4" fmla="*/ 10077 h 10077"/>
                <a:gd name="connsiteX5" fmla="*/ 234 w 10382"/>
                <a:gd name="connsiteY5" fmla="*/ 0 h 10077"/>
                <a:gd name="connsiteX6" fmla="*/ 2712 w 10382"/>
                <a:gd name="connsiteY6" fmla="*/ 77 h 10077"/>
                <a:gd name="connsiteX0" fmla="*/ 2778 w 10448"/>
                <a:gd name="connsiteY0" fmla="*/ 77 h 10116"/>
                <a:gd name="connsiteX1" fmla="*/ 10448 w 10448"/>
                <a:gd name="connsiteY1" fmla="*/ 1631 h 10116"/>
                <a:gd name="connsiteX2" fmla="*/ 10416 w 10448"/>
                <a:gd name="connsiteY2" fmla="*/ 7645 h 10116"/>
                <a:gd name="connsiteX3" fmla="*/ 2778 w 10448"/>
                <a:gd name="connsiteY3" fmla="*/ 10077 h 10116"/>
                <a:gd name="connsiteX4" fmla="*/ 300 w 10448"/>
                <a:gd name="connsiteY4" fmla="*/ 10116 h 10116"/>
                <a:gd name="connsiteX5" fmla="*/ 300 w 10448"/>
                <a:gd name="connsiteY5" fmla="*/ 0 h 10116"/>
                <a:gd name="connsiteX6" fmla="*/ 2778 w 10448"/>
                <a:gd name="connsiteY6" fmla="*/ 77 h 10116"/>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0 w 10148"/>
                <a:gd name="connsiteY4" fmla="*/ 0 h 10077"/>
                <a:gd name="connsiteX5" fmla="*/ 2478 w 10148"/>
                <a:gd name="connsiteY5"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221 w 10148"/>
                <a:gd name="connsiteY4" fmla="*/ 5058 h 10077"/>
                <a:gd name="connsiteX5" fmla="*/ 0 w 10148"/>
                <a:gd name="connsiteY5" fmla="*/ 0 h 10077"/>
                <a:gd name="connsiteX6" fmla="*/ 2478 w 10148"/>
                <a:gd name="connsiteY6" fmla="*/ 77 h 10077"/>
                <a:gd name="connsiteX0" fmla="*/ 2478 w 10148"/>
                <a:gd name="connsiteY0" fmla="*/ 77 h 10155"/>
                <a:gd name="connsiteX1" fmla="*/ 10148 w 10148"/>
                <a:gd name="connsiteY1" fmla="*/ 1631 h 10155"/>
                <a:gd name="connsiteX2" fmla="*/ 10116 w 10148"/>
                <a:gd name="connsiteY2" fmla="*/ 7645 h 10155"/>
                <a:gd name="connsiteX3" fmla="*/ 2478 w 10148"/>
                <a:gd name="connsiteY3" fmla="*/ 10077 h 10155"/>
                <a:gd name="connsiteX4" fmla="*/ 222 w 10148"/>
                <a:gd name="connsiteY4" fmla="*/ 10155 h 10155"/>
                <a:gd name="connsiteX5" fmla="*/ 0 w 10148"/>
                <a:gd name="connsiteY5" fmla="*/ 0 h 10155"/>
                <a:gd name="connsiteX6" fmla="*/ 2478 w 10148"/>
                <a:gd name="connsiteY6" fmla="*/ 77 h 10155"/>
                <a:gd name="connsiteX0" fmla="*/ 2478 w 10148"/>
                <a:gd name="connsiteY0" fmla="*/ 77 h 10155"/>
                <a:gd name="connsiteX1" fmla="*/ 10148 w 10148"/>
                <a:gd name="connsiteY1" fmla="*/ 1631 h 10155"/>
                <a:gd name="connsiteX2" fmla="*/ 10116 w 10148"/>
                <a:gd name="connsiteY2" fmla="*/ 7645 h 10155"/>
                <a:gd name="connsiteX3" fmla="*/ 222 w 10148"/>
                <a:gd name="connsiteY3" fmla="*/ 10155 h 10155"/>
                <a:gd name="connsiteX4" fmla="*/ 0 w 10148"/>
                <a:gd name="connsiteY4" fmla="*/ 0 h 10155"/>
                <a:gd name="connsiteX5" fmla="*/ 2478 w 10148"/>
                <a:gd name="connsiteY5" fmla="*/ 77 h 10155"/>
                <a:gd name="connsiteX0" fmla="*/ 2478 w 10148"/>
                <a:gd name="connsiteY0" fmla="*/ 77 h 7954"/>
                <a:gd name="connsiteX1" fmla="*/ 10148 w 10148"/>
                <a:gd name="connsiteY1" fmla="*/ 1631 h 7954"/>
                <a:gd name="connsiteX2" fmla="*/ 10116 w 10148"/>
                <a:gd name="connsiteY2" fmla="*/ 7645 h 7954"/>
                <a:gd name="connsiteX3" fmla="*/ 185 w 10148"/>
                <a:gd name="connsiteY3" fmla="*/ 7954 h 7954"/>
                <a:gd name="connsiteX4" fmla="*/ 0 w 10148"/>
                <a:gd name="connsiteY4" fmla="*/ 0 h 7954"/>
                <a:gd name="connsiteX5" fmla="*/ 2478 w 10148"/>
                <a:gd name="connsiteY5" fmla="*/ 77 h 7954"/>
                <a:gd name="connsiteX0" fmla="*/ 0 w 10000"/>
                <a:gd name="connsiteY0" fmla="*/ 0 h 10000"/>
                <a:gd name="connsiteX1" fmla="*/ 10000 w 10000"/>
                <a:gd name="connsiteY1" fmla="*/ 2051 h 10000"/>
                <a:gd name="connsiteX2" fmla="*/ 9968 w 10000"/>
                <a:gd name="connsiteY2" fmla="*/ 9612 h 10000"/>
                <a:gd name="connsiteX3" fmla="*/ 182 w 10000"/>
                <a:gd name="connsiteY3" fmla="*/ 10000 h 10000"/>
                <a:gd name="connsiteX4" fmla="*/ 0 w 10000"/>
                <a:gd name="connsiteY4" fmla="*/ 0 h 10000"/>
                <a:gd name="connsiteX0" fmla="*/ 0 w 9927"/>
                <a:gd name="connsiteY0" fmla="*/ 0 h 8010"/>
                <a:gd name="connsiteX1" fmla="*/ 9927 w 9927"/>
                <a:gd name="connsiteY1" fmla="*/ 61 h 8010"/>
                <a:gd name="connsiteX2" fmla="*/ 9895 w 9927"/>
                <a:gd name="connsiteY2" fmla="*/ 7622 h 8010"/>
                <a:gd name="connsiteX3" fmla="*/ 109 w 9927"/>
                <a:gd name="connsiteY3" fmla="*/ 8010 h 8010"/>
                <a:gd name="connsiteX4" fmla="*/ 0 w 9927"/>
                <a:gd name="connsiteY4" fmla="*/ 0 h 8010"/>
                <a:gd name="connsiteX0" fmla="*/ 0 w 10000"/>
                <a:gd name="connsiteY0" fmla="*/ 0 h 9516"/>
                <a:gd name="connsiteX1" fmla="*/ 10000 w 10000"/>
                <a:gd name="connsiteY1" fmla="*/ 76 h 9516"/>
                <a:gd name="connsiteX2" fmla="*/ 9968 w 10000"/>
                <a:gd name="connsiteY2" fmla="*/ 9516 h 9516"/>
                <a:gd name="connsiteX3" fmla="*/ 110 w 10000"/>
                <a:gd name="connsiteY3" fmla="*/ 9455 h 9516"/>
                <a:gd name="connsiteX4" fmla="*/ 0 w 10000"/>
                <a:gd name="connsiteY4" fmla="*/ 0 h 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516">
                  <a:moveTo>
                    <a:pt x="0" y="0"/>
                  </a:moveTo>
                  <a:lnTo>
                    <a:pt x="10000" y="76"/>
                  </a:lnTo>
                  <a:cubicBezTo>
                    <a:pt x="9989" y="3222"/>
                    <a:pt x="9979" y="6368"/>
                    <a:pt x="9968" y="9516"/>
                  </a:cubicBezTo>
                  <a:lnTo>
                    <a:pt x="110" y="9455"/>
                  </a:lnTo>
                  <a:cubicBezTo>
                    <a:pt x="48" y="5294"/>
                    <a:pt x="61" y="4161"/>
                    <a:pt x="0" y="0"/>
                  </a:cubicBezTo>
                  <a:close/>
                </a:path>
              </a:pathLst>
            </a:custGeom>
            <a:gradFill rotWithShape="1">
              <a:gsLst>
                <a:gs pos="0">
                  <a:srgbClr val="DDDDDD"/>
                </a:gs>
                <a:gs pos="100000">
                  <a:srgbClr val="DDDDDD">
                    <a:gamma/>
                    <a:shade val="59608"/>
                    <a:invGamma/>
                  </a:srgbClr>
                </a:gs>
              </a:gsLst>
              <a:path path="rect">
                <a:fillToRect l="50000" t="50000" r="50000" b="50000"/>
              </a:path>
            </a:gradFill>
            <a:ln w="1905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75" name="Group 39"/>
            <p:cNvGrpSpPr>
              <a:grpSpLocks/>
            </p:cNvGrpSpPr>
            <p:nvPr/>
          </p:nvGrpSpPr>
          <p:grpSpPr bwMode="auto">
            <a:xfrm>
              <a:off x="2492828" y="3842657"/>
              <a:ext cx="1295400" cy="228600"/>
              <a:chOff x="1824" y="1488"/>
              <a:chExt cx="816" cy="144"/>
            </a:xfrm>
          </p:grpSpPr>
          <p:sp>
            <p:nvSpPr>
              <p:cNvPr id="91"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2"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3"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76" name="Straight Connector 75"/>
            <p:cNvCxnSpPr/>
            <p:nvPr/>
          </p:nvCxnSpPr>
          <p:spPr>
            <a:xfrm flipH="1" flipV="1">
              <a:off x="1406228" y="2843537"/>
              <a:ext cx="42933" cy="2280181"/>
            </a:xfrm>
            <a:prstGeom prst="line">
              <a:avLst/>
            </a:prstGeom>
            <a:ln w="38100"/>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flipH="1" flipV="1">
              <a:off x="1208314" y="303817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flipH="1" flipV="1">
              <a:off x="1208314" y="28867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flipH="1" flipV="1">
              <a:off x="1208314" y="271284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flipH="1" flipV="1">
              <a:off x="1208314" y="353785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flipH="1" flipV="1">
              <a:off x="1208314" y="338645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82" name="Straight Connector 81"/>
            <p:cNvCxnSpPr/>
            <p:nvPr/>
          </p:nvCxnSpPr>
          <p:spPr>
            <a:xfrm flipH="1" flipV="1">
              <a:off x="1208314" y="321253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flipH="1" flipV="1">
              <a:off x="1208314" y="406895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84" name="Straight Connector 83"/>
            <p:cNvCxnSpPr/>
            <p:nvPr/>
          </p:nvCxnSpPr>
          <p:spPr>
            <a:xfrm flipH="1" flipV="1">
              <a:off x="1208314" y="391755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flipH="1" flipV="1">
              <a:off x="1208314" y="3743628"/>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flipH="1" flipV="1">
              <a:off x="1230086" y="456994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H="1" flipV="1">
              <a:off x="1219200" y="441854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flipH="1" flipV="1">
              <a:off x="1208314" y="424462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a:xfrm flipH="1" flipV="1">
              <a:off x="1240972" y="49719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a:xfrm flipH="1" flipV="1">
              <a:off x="1230086" y="4755500"/>
              <a:ext cx="185040" cy="130691"/>
            </a:xfrm>
            <a:prstGeom prst="line">
              <a:avLst/>
            </a:prstGeom>
          </p:spPr>
          <p:style>
            <a:lnRef idx="1">
              <a:schemeClr val="dk1"/>
            </a:lnRef>
            <a:fillRef idx="0">
              <a:schemeClr val="dk1"/>
            </a:fillRef>
            <a:effectRef idx="0">
              <a:schemeClr val="dk1"/>
            </a:effectRef>
            <a:fontRef idx="minor">
              <a:schemeClr val="tx1"/>
            </a:fontRef>
          </p:style>
        </p:cxnSp>
      </p:grpSp>
      <p:cxnSp>
        <p:nvCxnSpPr>
          <p:cNvPr id="96" name="Straight Arrow Connector 95"/>
          <p:cNvCxnSpPr/>
          <p:nvPr/>
        </p:nvCxnSpPr>
        <p:spPr>
          <a:xfrm flipH="1" flipV="1">
            <a:off x="2630263" y="5634359"/>
            <a:ext cx="91165" cy="862182"/>
          </a:xfrm>
          <a:prstGeom prst="straightConnector1">
            <a:avLst/>
          </a:prstGeom>
          <a:ln>
            <a:solidFill>
              <a:srgbClr val="969696"/>
            </a:solidFill>
            <a:tailEnd type="triangle"/>
          </a:ln>
        </p:spPr>
        <p:style>
          <a:lnRef idx="1">
            <a:schemeClr val="dk1"/>
          </a:lnRef>
          <a:fillRef idx="0">
            <a:schemeClr val="dk1"/>
          </a:fillRef>
          <a:effectRef idx="0">
            <a:schemeClr val="dk1"/>
          </a:effectRef>
          <a:fontRef idx="minor">
            <a:schemeClr val="tx1"/>
          </a:fontRef>
        </p:style>
      </p:cxnSp>
      <p:cxnSp>
        <p:nvCxnSpPr>
          <p:cNvPr id="97" name="Straight Arrow Connector 96"/>
          <p:cNvCxnSpPr/>
          <p:nvPr/>
        </p:nvCxnSpPr>
        <p:spPr>
          <a:xfrm flipV="1">
            <a:off x="2842029" y="5634359"/>
            <a:ext cx="182485" cy="852158"/>
          </a:xfrm>
          <a:prstGeom prst="straightConnector1">
            <a:avLst/>
          </a:prstGeom>
          <a:ln>
            <a:solidFill>
              <a:srgbClr val="969696"/>
            </a:solidFill>
            <a:tailEnd type="triangle"/>
          </a:ln>
        </p:spPr>
        <p:style>
          <a:lnRef idx="1">
            <a:schemeClr val="dk1"/>
          </a:lnRef>
          <a:fillRef idx="0">
            <a:schemeClr val="dk1"/>
          </a:fillRef>
          <a:effectRef idx="0">
            <a:schemeClr val="dk1"/>
          </a:effectRef>
          <a:fontRef idx="minor">
            <a:schemeClr val="tx1"/>
          </a:fontRef>
        </p:style>
      </p:cxnSp>
      <p:cxnSp>
        <p:nvCxnSpPr>
          <p:cNvPr id="98" name="Straight Arrow Connector 97"/>
          <p:cNvCxnSpPr/>
          <p:nvPr/>
        </p:nvCxnSpPr>
        <p:spPr>
          <a:xfrm flipV="1">
            <a:off x="2925553" y="5571241"/>
            <a:ext cx="625909" cy="990645"/>
          </a:xfrm>
          <a:prstGeom prst="straightConnector1">
            <a:avLst/>
          </a:prstGeom>
          <a:ln>
            <a:solidFill>
              <a:srgbClr val="969696"/>
            </a:solidFill>
            <a:tailEnd type="triangle"/>
          </a:ln>
        </p:spPr>
        <p:style>
          <a:lnRef idx="1">
            <a:schemeClr val="dk1"/>
          </a:lnRef>
          <a:fillRef idx="0">
            <a:schemeClr val="dk1"/>
          </a:fillRef>
          <a:effectRef idx="0">
            <a:schemeClr val="dk1"/>
          </a:effectRef>
          <a:fontRef idx="minor">
            <a:schemeClr val="tx1"/>
          </a:fontRef>
        </p:style>
      </p:cxnSp>
      <p:sp>
        <p:nvSpPr>
          <p:cNvPr id="99" name="Text Box 43"/>
          <p:cNvSpPr txBox="1">
            <a:spLocks noChangeArrowheads="1"/>
          </p:cNvSpPr>
          <p:nvPr/>
        </p:nvSpPr>
        <p:spPr bwMode="auto">
          <a:xfrm>
            <a:off x="2645230" y="6421251"/>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6</a:t>
            </a:r>
          </a:p>
        </p:txBody>
      </p:sp>
      <p:cxnSp>
        <p:nvCxnSpPr>
          <p:cNvPr id="29" name="Straight Connector 28"/>
          <p:cNvCxnSpPr/>
          <p:nvPr/>
        </p:nvCxnSpPr>
        <p:spPr>
          <a:xfrm>
            <a:off x="2613934" y="4368110"/>
            <a:ext cx="0" cy="1122913"/>
          </a:xfrm>
          <a:prstGeom prst="line">
            <a:avLst/>
          </a:prstGeom>
          <a:ln w="28575">
            <a:solidFill>
              <a:srgbClr val="969696"/>
            </a:solidFill>
            <a:prstDash val="dash"/>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2579915" y="5473892"/>
            <a:ext cx="2168978" cy="0"/>
          </a:xfrm>
          <a:prstGeom prst="line">
            <a:avLst/>
          </a:prstGeom>
          <a:ln w="28575">
            <a:solidFill>
              <a:srgbClr val="969696"/>
            </a:solidFill>
            <a:prstDash val="dash"/>
          </a:ln>
        </p:spPr>
        <p:style>
          <a:lnRef idx="1">
            <a:schemeClr val="dk1"/>
          </a:lnRef>
          <a:fillRef idx="0">
            <a:schemeClr val="dk1"/>
          </a:fillRef>
          <a:effectRef idx="0">
            <a:schemeClr val="dk1"/>
          </a:effectRef>
          <a:fontRef idx="minor">
            <a:schemeClr val="tx1"/>
          </a:fontRef>
        </p:style>
      </p:cxnSp>
      <p:sp>
        <p:nvSpPr>
          <p:cNvPr id="34" name="Text Box 43"/>
          <p:cNvSpPr txBox="1">
            <a:spLocks noChangeArrowheads="1"/>
          </p:cNvSpPr>
          <p:nvPr/>
        </p:nvSpPr>
        <p:spPr bwMode="auto">
          <a:xfrm>
            <a:off x="4772026" y="5312767"/>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7</a:t>
            </a:r>
          </a:p>
        </p:txBody>
      </p:sp>
      <p:sp>
        <p:nvSpPr>
          <p:cNvPr id="35" name="Text Box 43"/>
          <p:cNvSpPr txBox="1">
            <a:spLocks noChangeArrowheads="1"/>
          </p:cNvSpPr>
          <p:nvPr/>
        </p:nvSpPr>
        <p:spPr bwMode="auto">
          <a:xfrm>
            <a:off x="2425514" y="4004991"/>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8</a:t>
            </a:r>
          </a:p>
        </p:txBody>
      </p:sp>
      <p:cxnSp>
        <p:nvCxnSpPr>
          <p:cNvPr id="33" name="Straight Connector 32"/>
          <p:cNvCxnSpPr/>
          <p:nvPr/>
        </p:nvCxnSpPr>
        <p:spPr>
          <a:xfrm>
            <a:off x="2559506" y="4368110"/>
            <a:ext cx="0" cy="2280182"/>
          </a:xfrm>
          <a:prstGeom prst="line">
            <a:avLst/>
          </a:prstGeom>
          <a:ln w="28575">
            <a:solidFill>
              <a:srgbClr val="969696"/>
            </a:solidFill>
            <a:prstDash val="dash"/>
          </a:ln>
        </p:spPr>
        <p:style>
          <a:lnRef idx="1">
            <a:schemeClr val="dk1"/>
          </a:lnRef>
          <a:fillRef idx="0">
            <a:schemeClr val="dk1"/>
          </a:fillRef>
          <a:effectRef idx="0">
            <a:schemeClr val="dk1"/>
          </a:effectRef>
          <a:fontRef idx="minor">
            <a:schemeClr val="tx1"/>
          </a:fontRef>
        </p:style>
      </p:cxnSp>
      <p:sp>
        <p:nvSpPr>
          <p:cNvPr id="36" name="Text Box 43"/>
          <p:cNvSpPr txBox="1">
            <a:spLocks noChangeArrowheads="1"/>
          </p:cNvSpPr>
          <p:nvPr/>
        </p:nvSpPr>
        <p:spPr bwMode="auto">
          <a:xfrm>
            <a:off x="2425514" y="6486517"/>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8</a:t>
            </a:r>
          </a:p>
        </p:txBody>
      </p:sp>
      <p:sp>
        <p:nvSpPr>
          <p:cNvPr id="3" name="Rectangle 2"/>
          <p:cNvSpPr/>
          <p:nvPr/>
        </p:nvSpPr>
        <p:spPr>
          <a:xfrm>
            <a:off x="4678462" y="3467797"/>
            <a:ext cx="4247824" cy="830997"/>
          </a:xfrm>
          <a:prstGeom prst="rect">
            <a:avLst/>
          </a:prstGeom>
        </p:spPr>
        <p:txBody>
          <a:bodyPr wrap="square">
            <a:spAutoFit/>
          </a:bodyPr>
          <a:lstStyle/>
          <a:p>
            <a:r>
              <a:rPr lang="en-US" sz="2400" b="1" i="1" dirty="0">
                <a:solidFill>
                  <a:schemeClr val="tx2"/>
                </a:solidFill>
              </a:rPr>
              <a:t>9. Tensile Yielding </a:t>
            </a:r>
            <a:br>
              <a:rPr lang="en-US" sz="2400" b="1" i="1" dirty="0">
                <a:solidFill>
                  <a:schemeClr val="tx2"/>
                </a:solidFill>
              </a:rPr>
            </a:br>
            <a:r>
              <a:rPr lang="en-US" sz="2400" b="1" i="1" dirty="0">
                <a:solidFill>
                  <a:schemeClr val="tx2"/>
                </a:solidFill>
              </a:rPr>
              <a:t>    </a:t>
            </a:r>
            <a:r>
              <a:rPr lang="en-US" sz="2400" dirty="0"/>
              <a:t>(use gusset plate properties)</a:t>
            </a:r>
          </a:p>
        </p:txBody>
      </p:sp>
      <p:cxnSp>
        <p:nvCxnSpPr>
          <p:cNvPr id="37" name="Straight Connector 36"/>
          <p:cNvCxnSpPr/>
          <p:nvPr/>
        </p:nvCxnSpPr>
        <p:spPr>
          <a:xfrm>
            <a:off x="1906363" y="4368110"/>
            <a:ext cx="0" cy="2280182"/>
          </a:xfrm>
          <a:prstGeom prst="line">
            <a:avLst/>
          </a:prstGeom>
          <a:ln w="28575">
            <a:prstDash val="dash"/>
          </a:ln>
        </p:spPr>
        <p:style>
          <a:lnRef idx="1">
            <a:schemeClr val="dk1"/>
          </a:lnRef>
          <a:fillRef idx="0">
            <a:schemeClr val="dk1"/>
          </a:fillRef>
          <a:effectRef idx="0">
            <a:schemeClr val="dk1"/>
          </a:effectRef>
          <a:fontRef idx="minor">
            <a:schemeClr val="tx1"/>
          </a:fontRef>
        </p:style>
      </p:cxnSp>
      <p:sp>
        <p:nvSpPr>
          <p:cNvPr id="38" name="Text Box 43"/>
          <p:cNvSpPr txBox="1">
            <a:spLocks noChangeArrowheads="1"/>
          </p:cNvSpPr>
          <p:nvPr/>
        </p:nvSpPr>
        <p:spPr bwMode="auto">
          <a:xfrm>
            <a:off x="1760780" y="4004991"/>
            <a:ext cx="440861"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en-US" sz="2000" dirty="0"/>
              <a:t>9</a:t>
            </a:r>
          </a:p>
        </p:txBody>
      </p:sp>
      <p:sp>
        <p:nvSpPr>
          <p:cNvPr id="39" name="Text Box 43"/>
          <p:cNvSpPr txBox="1">
            <a:spLocks noChangeArrowheads="1"/>
          </p:cNvSpPr>
          <p:nvPr/>
        </p:nvSpPr>
        <p:spPr bwMode="auto">
          <a:xfrm>
            <a:off x="1760780" y="6486517"/>
            <a:ext cx="440861"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en-US" sz="2000" dirty="0"/>
              <a:t>9</a:t>
            </a:r>
          </a:p>
        </p:txBody>
      </p:sp>
      <p:sp>
        <p:nvSpPr>
          <p:cNvPr id="40" name="Text Box 43"/>
          <p:cNvSpPr txBox="1">
            <a:spLocks noChangeArrowheads="1"/>
          </p:cNvSpPr>
          <p:nvPr/>
        </p:nvSpPr>
        <p:spPr bwMode="auto">
          <a:xfrm>
            <a:off x="2705803" y="4089964"/>
            <a:ext cx="15240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solidFill>
                  <a:schemeClr val="bg1">
                    <a:lumMod val="50000"/>
                  </a:schemeClr>
                </a:solidFill>
              </a:rPr>
              <a:t>7</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79</a:t>
            </a:fld>
            <a:endParaRPr lang="en-US" altLang="en-US"/>
          </a:p>
        </p:txBody>
      </p:sp>
    </p:spTree>
    <p:extLst>
      <p:ext uri="{BB962C8B-B14F-4D97-AF65-F5344CB8AC3E}">
        <p14:creationId xmlns:p14="http://schemas.microsoft.com/office/powerpoint/2010/main" val="4585282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Load path</a:t>
            </a:r>
          </a:p>
        </p:txBody>
      </p:sp>
      <p:sp>
        <p:nvSpPr>
          <p:cNvPr id="3" name="Content Placeholder 2"/>
          <p:cNvSpPr>
            <a:spLocks noGrp="1"/>
          </p:cNvSpPr>
          <p:nvPr>
            <p:ph idx="1"/>
          </p:nvPr>
        </p:nvSpPr>
        <p:spPr>
          <a:xfrm>
            <a:off x="768096" y="1898469"/>
            <a:ext cx="7831894" cy="4959531"/>
          </a:xfrm>
          <a:noFill/>
        </p:spPr>
        <p:txBody>
          <a:bodyPr>
            <a:normAutofit/>
          </a:bodyPr>
          <a:lstStyle/>
          <a:p>
            <a:r>
              <a:rPr lang="en-US" dirty="0"/>
              <a:t>Connections have their own load path as well.</a:t>
            </a:r>
          </a:p>
          <a:p>
            <a:endParaRPr lang="en-US" dirty="0"/>
          </a:p>
          <a:p>
            <a:r>
              <a:rPr lang="en-US" dirty="0"/>
              <a:t>For example: </a:t>
            </a:r>
          </a:p>
          <a:p>
            <a:r>
              <a:rPr lang="en-US" dirty="0"/>
              <a:t>- beam to the bolts</a:t>
            </a:r>
          </a:p>
          <a:p>
            <a:r>
              <a:rPr lang="en-US" dirty="0"/>
              <a:t>- bolts to the connection plate</a:t>
            </a:r>
          </a:p>
          <a:p>
            <a:r>
              <a:rPr lang="en-US" dirty="0"/>
              <a:t>- connection plate to welds</a:t>
            </a:r>
          </a:p>
          <a:p>
            <a:r>
              <a:rPr lang="en-US" dirty="0"/>
              <a:t>- welds to supporting beam</a:t>
            </a:r>
          </a:p>
          <a:p>
            <a:endParaRPr lang="en-US" dirty="0"/>
          </a:p>
          <a:p>
            <a:r>
              <a:rPr lang="en-US" dirty="0"/>
              <a:t>All must be adequately design to ensure structural integrity.</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a:t>
            </a:fld>
            <a:endParaRPr lang="en-US" altLang="en-US"/>
          </a:p>
        </p:txBody>
      </p:sp>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1207" y="2511708"/>
            <a:ext cx="4217043" cy="3162782"/>
          </a:xfrm>
          <a:prstGeom prst="rect">
            <a:avLst/>
          </a:prstGeom>
        </p:spPr>
      </p:pic>
    </p:spTree>
    <p:extLst>
      <p:ext uri="{BB962C8B-B14F-4D97-AF65-F5344CB8AC3E}">
        <p14:creationId xmlns:p14="http://schemas.microsoft.com/office/powerpoint/2010/main" val="180527699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4033008" cy="3609702"/>
          </a:xfrm>
        </p:spPr>
        <p:txBody>
          <a:bodyPr>
            <a:normAutofit/>
          </a:bodyPr>
          <a:lstStyle/>
          <a:p>
            <a:r>
              <a:rPr lang="en-US" sz="3000" b="1" dirty="0"/>
              <a:t>Weld</a:t>
            </a:r>
          </a:p>
          <a:p>
            <a:r>
              <a:rPr lang="en-US" b="1" i="1" dirty="0">
                <a:solidFill>
                  <a:schemeClr val="tx2"/>
                </a:solidFill>
              </a:rPr>
              <a:t>10. Tension Rupture in Weld</a:t>
            </a:r>
          </a:p>
          <a:p>
            <a:r>
              <a:rPr lang="en-US" dirty="0"/>
              <a:t>Shear failure on the effective throat of the weld.</a:t>
            </a:r>
          </a:p>
        </p:txBody>
      </p:sp>
      <p:sp>
        <p:nvSpPr>
          <p:cNvPr id="94" name="Text Box 41"/>
          <p:cNvSpPr txBox="1">
            <a:spLocks noChangeArrowheads="1"/>
          </p:cNvSpPr>
          <p:nvPr/>
        </p:nvSpPr>
        <p:spPr bwMode="auto">
          <a:xfrm>
            <a:off x="5852252" y="4347436"/>
            <a:ext cx="33528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weld</a:t>
            </a:r>
          </a:p>
        </p:txBody>
      </p:sp>
      <p:sp>
        <p:nvSpPr>
          <p:cNvPr id="6" name="Rectangle 5"/>
          <p:cNvSpPr/>
          <p:nvPr/>
        </p:nvSpPr>
        <p:spPr>
          <a:xfrm>
            <a:off x="5083609" y="5921201"/>
            <a:ext cx="2943241" cy="143804"/>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1" name="Straight Connector 100"/>
          <p:cNvCxnSpPr/>
          <p:nvPr/>
        </p:nvCxnSpPr>
        <p:spPr>
          <a:xfrm flipV="1">
            <a:off x="5072929" y="5585732"/>
            <a:ext cx="0" cy="751580"/>
          </a:xfrm>
          <a:prstGeom prst="line">
            <a:avLst/>
          </a:prstGeom>
          <a:ln w="38100"/>
        </p:spPr>
        <p:style>
          <a:lnRef idx="1">
            <a:schemeClr val="dk1"/>
          </a:lnRef>
          <a:fillRef idx="0">
            <a:schemeClr val="dk1"/>
          </a:fillRef>
          <a:effectRef idx="0">
            <a:schemeClr val="dk1"/>
          </a:effectRef>
          <a:fontRef idx="minor">
            <a:schemeClr val="tx1"/>
          </a:fontRef>
        </p:style>
      </p:cxnSp>
      <p:sp>
        <p:nvSpPr>
          <p:cNvPr id="103" name="Freeform 33"/>
          <p:cNvSpPr>
            <a:spLocks/>
          </p:cNvSpPr>
          <p:nvPr/>
        </p:nvSpPr>
        <p:spPr bwMode="auto">
          <a:xfrm>
            <a:off x="4957231" y="2254415"/>
            <a:ext cx="2964981" cy="1709343"/>
          </a:xfrm>
          <a:custGeom>
            <a:avLst/>
            <a:gdLst>
              <a:gd name="T0" fmla="*/ 432 w 1854"/>
              <a:gd name="T1" fmla="*/ 0 h 1776"/>
              <a:gd name="T2" fmla="*/ 1854 w 1854"/>
              <a:gd name="T3" fmla="*/ 276 h 1776"/>
              <a:gd name="T4" fmla="*/ 1848 w 1854"/>
              <a:gd name="T5" fmla="*/ 1344 h 1776"/>
              <a:gd name="T6" fmla="*/ 432 w 1854"/>
              <a:gd name="T7" fmla="*/ 1776 h 1776"/>
              <a:gd name="T8" fmla="*/ 0 w 1854"/>
              <a:gd name="T9" fmla="*/ 1776 h 1776"/>
              <a:gd name="T10" fmla="*/ 96 w 1854"/>
              <a:gd name="T11" fmla="*/ 1536 h 1776"/>
              <a:gd name="T12" fmla="*/ 48 w 1854"/>
              <a:gd name="T13" fmla="*/ 1344 h 1776"/>
              <a:gd name="T14" fmla="*/ 144 w 1854"/>
              <a:gd name="T15" fmla="*/ 1104 h 1776"/>
              <a:gd name="T16" fmla="*/ 0 w 1854"/>
              <a:gd name="T17" fmla="*/ 816 h 1776"/>
              <a:gd name="T18" fmla="*/ 144 w 1854"/>
              <a:gd name="T19" fmla="*/ 576 h 1776"/>
              <a:gd name="T20" fmla="*/ 0 w 1854"/>
              <a:gd name="T21" fmla="*/ 384 h 1776"/>
              <a:gd name="T22" fmla="*/ 144 w 1854"/>
              <a:gd name="T23" fmla="*/ 0 h 1776"/>
              <a:gd name="T24" fmla="*/ 432 w 1854"/>
              <a:gd name="T25" fmla="*/ 0 h 1776"/>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518 w 10000"/>
              <a:gd name="connsiteY5" fmla="*/ 8649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30 w 10000"/>
              <a:gd name="connsiteY0" fmla="*/ 0 h 10000"/>
              <a:gd name="connsiteX1" fmla="*/ 10000 w 10000"/>
              <a:gd name="connsiteY1" fmla="*/ 1554 h 10000"/>
              <a:gd name="connsiteX2" fmla="*/ 9968 w 10000"/>
              <a:gd name="connsiteY2" fmla="*/ 7568 h 10000"/>
              <a:gd name="connsiteX3" fmla="*/ 2330 w 10000"/>
              <a:gd name="connsiteY3" fmla="*/ 10000 h 10000"/>
              <a:gd name="connsiteX4" fmla="*/ 0 w 10000"/>
              <a:gd name="connsiteY4" fmla="*/ 10000 h 10000"/>
              <a:gd name="connsiteX5" fmla="*/ 37 w 10000"/>
              <a:gd name="connsiteY5" fmla="*/ 8610 h 10000"/>
              <a:gd name="connsiteX6" fmla="*/ 259 w 10000"/>
              <a:gd name="connsiteY6" fmla="*/ 7568 h 10000"/>
              <a:gd name="connsiteX7" fmla="*/ 148 w 10000"/>
              <a:gd name="connsiteY7" fmla="*/ 6332 h 10000"/>
              <a:gd name="connsiteX8" fmla="*/ 0 w 10000"/>
              <a:gd name="connsiteY8" fmla="*/ 4595 h 10000"/>
              <a:gd name="connsiteX9" fmla="*/ 777 w 10000"/>
              <a:gd name="connsiteY9" fmla="*/ 3243 h 10000"/>
              <a:gd name="connsiteX10" fmla="*/ 0 w 10000"/>
              <a:gd name="connsiteY10" fmla="*/ 2162 h 10000"/>
              <a:gd name="connsiteX11" fmla="*/ 777 w 10000"/>
              <a:gd name="connsiteY11" fmla="*/ 0 h 10000"/>
              <a:gd name="connsiteX12" fmla="*/ 2330 w 10000"/>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85 w 10037"/>
              <a:gd name="connsiteY7" fmla="*/ 6332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367 w 10037"/>
              <a:gd name="connsiteY0" fmla="*/ 0 h 10000"/>
              <a:gd name="connsiteX1" fmla="*/ 10037 w 10037"/>
              <a:gd name="connsiteY1" fmla="*/ 1554 h 10000"/>
              <a:gd name="connsiteX2" fmla="*/ 10005 w 10037"/>
              <a:gd name="connsiteY2" fmla="*/ 7568 h 10000"/>
              <a:gd name="connsiteX3" fmla="*/ 2367 w 10037"/>
              <a:gd name="connsiteY3" fmla="*/ 10000 h 10000"/>
              <a:gd name="connsiteX4" fmla="*/ 37 w 10037"/>
              <a:gd name="connsiteY4" fmla="*/ 10000 h 10000"/>
              <a:gd name="connsiteX5" fmla="*/ 74 w 10037"/>
              <a:gd name="connsiteY5" fmla="*/ 8610 h 10000"/>
              <a:gd name="connsiteX6" fmla="*/ 0 w 10037"/>
              <a:gd name="connsiteY6" fmla="*/ 7568 h 10000"/>
              <a:gd name="connsiteX7" fmla="*/ 111 w 10037"/>
              <a:gd name="connsiteY7" fmla="*/ 5907 h 10000"/>
              <a:gd name="connsiteX8" fmla="*/ 37 w 10037"/>
              <a:gd name="connsiteY8" fmla="*/ 4595 h 10000"/>
              <a:gd name="connsiteX9" fmla="*/ 814 w 10037"/>
              <a:gd name="connsiteY9" fmla="*/ 3243 h 10000"/>
              <a:gd name="connsiteX10" fmla="*/ 37 w 10037"/>
              <a:gd name="connsiteY10" fmla="*/ 2162 h 10000"/>
              <a:gd name="connsiteX11" fmla="*/ 814 w 10037"/>
              <a:gd name="connsiteY11" fmla="*/ 0 h 10000"/>
              <a:gd name="connsiteX12" fmla="*/ 2367 w 10037"/>
              <a:gd name="connsiteY12" fmla="*/ 0 h 10000"/>
              <a:gd name="connsiteX0" fmla="*/ 2403 w 10073"/>
              <a:gd name="connsiteY0" fmla="*/ 0 h 10000"/>
              <a:gd name="connsiteX1" fmla="*/ 10073 w 10073"/>
              <a:gd name="connsiteY1" fmla="*/ 1554 h 10000"/>
              <a:gd name="connsiteX2" fmla="*/ 10041 w 10073"/>
              <a:gd name="connsiteY2" fmla="*/ 7568 h 10000"/>
              <a:gd name="connsiteX3" fmla="*/ 2403 w 10073"/>
              <a:gd name="connsiteY3" fmla="*/ 10000 h 10000"/>
              <a:gd name="connsiteX4" fmla="*/ 73 w 10073"/>
              <a:gd name="connsiteY4" fmla="*/ 10000 h 10000"/>
              <a:gd name="connsiteX5" fmla="*/ 110 w 10073"/>
              <a:gd name="connsiteY5" fmla="*/ 8610 h 10000"/>
              <a:gd name="connsiteX6" fmla="*/ 36 w 10073"/>
              <a:gd name="connsiteY6" fmla="*/ 7568 h 10000"/>
              <a:gd name="connsiteX7" fmla="*/ 73 w 10073"/>
              <a:gd name="connsiteY7" fmla="*/ 4595 h 10000"/>
              <a:gd name="connsiteX8" fmla="*/ 850 w 10073"/>
              <a:gd name="connsiteY8" fmla="*/ 3243 h 10000"/>
              <a:gd name="connsiteX9" fmla="*/ 73 w 10073"/>
              <a:gd name="connsiteY9" fmla="*/ 2162 h 10000"/>
              <a:gd name="connsiteX10" fmla="*/ 850 w 10073"/>
              <a:gd name="connsiteY10" fmla="*/ 0 h 10000"/>
              <a:gd name="connsiteX11" fmla="*/ 2403 w 10073"/>
              <a:gd name="connsiteY11" fmla="*/ 0 h 10000"/>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148 w 10148"/>
              <a:gd name="connsiteY9" fmla="*/ 2239 h 10077"/>
              <a:gd name="connsiteX10" fmla="*/ 0 w 10148"/>
              <a:gd name="connsiteY10" fmla="*/ 0 h 10077"/>
              <a:gd name="connsiteX11" fmla="*/ 2478 w 10148"/>
              <a:gd name="connsiteY11"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925 w 10148"/>
              <a:gd name="connsiteY8" fmla="*/ 3320 h 10077"/>
              <a:gd name="connsiteX9" fmla="*/ 0 w 10148"/>
              <a:gd name="connsiteY9" fmla="*/ 0 h 10077"/>
              <a:gd name="connsiteX10" fmla="*/ 2478 w 10148"/>
              <a:gd name="connsiteY10"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48 w 10148"/>
              <a:gd name="connsiteY4" fmla="*/ 10077 h 10077"/>
              <a:gd name="connsiteX5" fmla="*/ 185 w 10148"/>
              <a:gd name="connsiteY5" fmla="*/ 8687 h 10077"/>
              <a:gd name="connsiteX6" fmla="*/ 111 w 10148"/>
              <a:gd name="connsiteY6" fmla="*/ 7645 h 10077"/>
              <a:gd name="connsiteX7" fmla="*/ 148 w 10148"/>
              <a:gd name="connsiteY7" fmla="*/ 4672 h 10077"/>
              <a:gd name="connsiteX8" fmla="*/ 0 w 10148"/>
              <a:gd name="connsiteY8" fmla="*/ 0 h 10077"/>
              <a:gd name="connsiteX9" fmla="*/ 2478 w 10148"/>
              <a:gd name="connsiteY9" fmla="*/ 77 h 10077"/>
              <a:gd name="connsiteX0" fmla="*/ 2633 w 10303"/>
              <a:gd name="connsiteY0" fmla="*/ 77 h 10077"/>
              <a:gd name="connsiteX1" fmla="*/ 10303 w 10303"/>
              <a:gd name="connsiteY1" fmla="*/ 1631 h 10077"/>
              <a:gd name="connsiteX2" fmla="*/ 10271 w 10303"/>
              <a:gd name="connsiteY2" fmla="*/ 7645 h 10077"/>
              <a:gd name="connsiteX3" fmla="*/ 2633 w 10303"/>
              <a:gd name="connsiteY3" fmla="*/ 10077 h 10077"/>
              <a:gd name="connsiteX4" fmla="*/ 303 w 10303"/>
              <a:gd name="connsiteY4" fmla="*/ 10077 h 10077"/>
              <a:gd name="connsiteX5" fmla="*/ 340 w 10303"/>
              <a:gd name="connsiteY5" fmla="*/ 8687 h 10077"/>
              <a:gd name="connsiteX6" fmla="*/ 266 w 10303"/>
              <a:gd name="connsiteY6" fmla="*/ 7645 h 10077"/>
              <a:gd name="connsiteX7" fmla="*/ 155 w 10303"/>
              <a:gd name="connsiteY7" fmla="*/ 0 h 10077"/>
              <a:gd name="connsiteX8" fmla="*/ 2633 w 10303"/>
              <a:gd name="connsiteY8" fmla="*/ 77 h 10077"/>
              <a:gd name="connsiteX0" fmla="*/ 2614 w 10284"/>
              <a:gd name="connsiteY0" fmla="*/ 77 h 10077"/>
              <a:gd name="connsiteX1" fmla="*/ 10284 w 10284"/>
              <a:gd name="connsiteY1" fmla="*/ 1631 h 10077"/>
              <a:gd name="connsiteX2" fmla="*/ 10252 w 10284"/>
              <a:gd name="connsiteY2" fmla="*/ 7645 h 10077"/>
              <a:gd name="connsiteX3" fmla="*/ 2614 w 10284"/>
              <a:gd name="connsiteY3" fmla="*/ 10077 h 10077"/>
              <a:gd name="connsiteX4" fmla="*/ 284 w 10284"/>
              <a:gd name="connsiteY4" fmla="*/ 10077 h 10077"/>
              <a:gd name="connsiteX5" fmla="*/ 321 w 10284"/>
              <a:gd name="connsiteY5" fmla="*/ 8687 h 10077"/>
              <a:gd name="connsiteX6" fmla="*/ 136 w 10284"/>
              <a:gd name="connsiteY6" fmla="*/ 0 h 10077"/>
              <a:gd name="connsiteX7" fmla="*/ 2614 w 10284"/>
              <a:gd name="connsiteY7" fmla="*/ 77 h 10077"/>
              <a:gd name="connsiteX0" fmla="*/ 2712 w 10382"/>
              <a:gd name="connsiteY0" fmla="*/ 77 h 10077"/>
              <a:gd name="connsiteX1" fmla="*/ 10382 w 10382"/>
              <a:gd name="connsiteY1" fmla="*/ 1631 h 10077"/>
              <a:gd name="connsiteX2" fmla="*/ 10350 w 10382"/>
              <a:gd name="connsiteY2" fmla="*/ 7645 h 10077"/>
              <a:gd name="connsiteX3" fmla="*/ 2712 w 10382"/>
              <a:gd name="connsiteY3" fmla="*/ 10077 h 10077"/>
              <a:gd name="connsiteX4" fmla="*/ 382 w 10382"/>
              <a:gd name="connsiteY4" fmla="*/ 10077 h 10077"/>
              <a:gd name="connsiteX5" fmla="*/ 234 w 10382"/>
              <a:gd name="connsiteY5" fmla="*/ 0 h 10077"/>
              <a:gd name="connsiteX6" fmla="*/ 2712 w 10382"/>
              <a:gd name="connsiteY6" fmla="*/ 77 h 10077"/>
              <a:gd name="connsiteX0" fmla="*/ 2778 w 10448"/>
              <a:gd name="connsiteY0" fmla="*/ 77 h 10116"/>
              <a:gd name="connsiteX1" fmla="*/ 10448 w 10448"/>
              <a:gd name="connsiteY1" fmla="*/ 1631 h 10116"/>
              <a:gd name="connsiteX2" fmla="*/ 10416 w 10448"/>
              <a:gd name="connsiteY2" fmla="*/ 7645 h 10116"/>
              <a:gd name="connsiteX3" fmla="*/ 2778 w 10448"/>
              <a:gd name="connsiteY3" fmla="*/ 10077 h 10116"/>
              <a:gd name="connsiteX4" fmla="*/ 300 w 10448"/>
              <a:gd name="connsiteY4" fmla="*/ 10116 h 10116"/>
              <a:gd name="connsiteX5" fmla="*/ 300 w 10448"/>
              <a:gd name="connsiteY5" fmla="*/ 0 h 10116"/>
              <a:gd name="connsiteX6" fmla="*/ 2778 w 10448"/>
              <a:gd name="connsiteY6" fmla="*/ 77 h 10116"/>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0 w 10148"/>
              <a:gd name="connsiteY4" fmla="*/ 0 h 10077"/>
              <a:gd name="connsiteX5" fmla="*/ 2478 w 10148"/>
              <a:gd name="connsiteY5" fmla="*/ 77 h 10077"/>
              <a:gd name="connsiteX0" fmla="*/ 2478 w 10148"/>
              <a:gd name="connsiteY0" fmla="*/ 77 h 10077"/>
              <a:gd name="connsiteX1" fmla="*/ 10148 w 10148"/>
              <a:gd name="connsiteY1" fmla="*/ 1631 h 10077"/>
              <a:gd name="connsiteX2" fmla="*/ 10116 w 10148"/>
              <a:gd name="connsiteY2" fmla="*/ 7645 h 10077"/>
              <a:gd name="connsiteX3" fmla="*/ 2478 w 10148"/>
              <a:gd name="connsiteY3" fmla="*/ 10077 h 10077"/>
              <a:gd name="connsiteX4" fmla="*/ 1221 w 10148"/>
              <a:gd name="connsiteY4" fmla="*/ 5058 h 10077"/>
              <a:gd name="connsiteX5" fmla="*/ 0 w 10148"/>
              <a:gd name="connsiteY5" fmla="*/ 0 h 10077"/>
              <a:gd name="connsiteX6" fmla="*/ 2478 w 10148"/>
              <a:gd name="connsiteY6" fmla="*/ 77 h 10077"/>
              <a:gd name="connsiteX0" fmla="*/ 2478 w 10148"/>
              <a:gd name="connsiteY0" fmla="*/ 77 h 10155"/>
              <a:gd name="connsiteX1" fmla="*/ 10148 w 10148"/>
              <a:gd name="connsiteY1" fmla="*/ 1631 h 10155"/>
              <a:gd name="connsiteX2" fmla="*/ 10116 w 10148"/>
              <a:gd name="connsiteY2" fmla="*/ 7645 h 10155"/>
              <a:gd name="connsiteX3" fmla="*/ 2478 w 10148"/>
              <a:gd name="connsiteY3" fmla="*/ 10077 h 10155"/>
              <a:gd name="connsiteX4" fmla="*/ 222 w 10148"/>
              <a:gd name="connsiteY4" fmla="*/ 10155 h 10155"/>
              <a:gd name="connsiteX5" fmla="*/ 0 w 10148"/>
              <a:gd name="connsiteY5" fmla="*/ 0 h 10155"/>
              <a:gd name="connsiteX6" fmla="*/ 2478 w 10148"/>
              <a:gd name="connsiteY6" fmla="*/ 77 h 10155"/>
              <a:gd name="connsiteX0" fmla="*/ 2478 w 10148"/>
              <a:gd name="connsiteY0" fmla="*/ 77 h 10155"/>
              <a:gd name="connsiteX1" fmla="*/ 10148 w 10148"/>
              <a:gd name="connsiteY1" fmla="*/ 1631 h 10155"/>
              <a:gd name="connsiteX2" fmla="*/ 10116 w 10148"/>
              <a:gd name="connsiteY2" fmla="*/ 7645 h 10155"/>
              <a:gd name="connsiteX3" fmla="*/ 222 w 10148"/>
              <a:gd name="connsiteY3" fmla="*/ 10155 h 10155"/>
              <a:gd name="connsiteX4" fmla="*/ 0 w 10148"/>
              <a:gd name="connsiteY4" fmla="*/ 0 h 10155"/>
              <a:gd name="connsiteX5" fmla="*/ 2478 w 10148"/>
              <a:gd name="connsiteY5" fmla="*/ 77 h 10155"/>
              <a:gd name="connsiteX0" fmla="*/ 2478 w 10148"/>
              <a:gd name="connsiteY0" fmla="*/ 77 h 7954"/>
              <a:gd name="connsiteX1" fmla="*/ 10148 w 10148"/>
              <a:gd name="connsiteY1" fmla="*/ 1631 h 7954"/>
              <a:gd name="connsiteX2" fmla="*/ 10116 w 10148"/>
              <a:gd name="connsiteY2" fmla="*/ 7645 h 7954"/>
              <a:gd name="connsiteX3" fmla="*/ 185 w 10148"/>
              <a:gd name="connsiteY3" fmla="*/ 7954 h 7954"/>
              <a:gd name="connsiteX4" fmla="*/ 0 w 10148"/>
              <a:gd name="connsiteY4" fmla="*/ 0 h 7954"/>
              <a:gd name="connsiteX5" fmla="*/ 2478 w 10148"/>
              <a:gd name="connsiteY5" fmla="*/ 77 h 7954"/>
              <a:gd name="connsiteX0" fmla="*/ 0 w 10000"/>
              <a:gd name="connsiteY0" fmla="*/ 0 h 10000"/>
              <a:gd name="connsiteX1" fmla="*/ 10000 w 10000"/>
              <a:gd name="connsiteY1" fmla="*/ 2051 h 10000"/>
              <a:gd name="connsiteX2" fmla="*/ 9968 w 10000"/>
              <a:gd name="connsiteY2" fmla="*/ 9612 h 10000"/>
              <a:gd name="connsiteX3" fmla="*/ 182 w 10000"/>
              <a:gd name="connsiteY3" fmla="*/ 10000 h 10000"/>
              <a:gd name="connsiteX4" fmla="*/ 0 w 10000"/>
              <a:gd name="connsiteY4" fmla="*/ 0 h 10000"/>
              <a:gd name="connsiteX0" fmla="*/ 0 w 9927"/>
              <a:gd name="connsiteY0" fmla="*/ 0 h 8010"/>
              <a:gd name="connsiteX1" fmla="*/ 9927 w 9927"/>
              <a:gd name="connsiteY1" fmla="*/ 61 h 8010"/>
              <a:gd name="connsiteX2" fmla="*/ 9895 w 9927"/>
              <a:gd name="connsiteY2" fmla="*/ 7622 h 8010"/>
              <a:gd name="connsiteX3" fmla="*/ 109 w 9927"/>
              <a:gd name="connsiteY3" fmla="*/ 8010 h 8010"/>
              <a:gd name="connsiteX4" fmla="*/ 0 w 9927"/>
              <a:gd name="connsiteY4" fmla="*/ 0 h 8010"/>
              <a:gd name="connsiteX0" fmla="*/ 0 w 10000"/>
              <a:gd name="connsiteY0" fmla="*/ 0 h 9516"/>
              <a:gd name="connsiteX1" fmla="*/ 10000 w 10000"/>
              <a:gd name="connsiteY1" fmla="*/ 76 h 9516"/>
              <a:gd name="connsiteX2" fmla="*/ 9968 w 10000"/>
              <a:gd name="connsiteY2" fmla="*/ 9516 h 9516"/>
              <a:gd name="connsiteX3" fmla="*/ 110 w 10000"/>
              <a:gd name="connsiteY3" fmla="*/ 9455 h 9516"/>
              <a:gd name="connsiteX4" fmla="*/ 0 w 10000"/>
              <a:gd name="connsiteY4" fmla="*/ 0 h 9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516">
                <a:moveTo>
                  <a:pt x="0" y="0"/>
                </a:moveTo>
                <a:lnTo>
                  <a:pt x="10000" y="76"/>
                </a:lnTo>
                <a:cubicBezTo>
                  <a:pt x="9989" y="3222"/>
                  <a:pt x="9979" y="6368"/>
                  <a:pt x="9968" y="9516"/>
                </a:cubicBezTo>
                <a:lnTo>
                  <a:pt x="110" y="9455"/>
                </a:lnTo>
                <a:cubicBezTo>
                  <a:pt x="48" y="5294"/>
                  <a:pt x="61" y="4161"/>
                  <a:pt x="0" y="0"/>
                </a:cubicBezTo>
                <a:close/>
              </a:path>
            </a:pathLst>
          </a:custGeom>
          <a:gradFill rotWithShape="1">
            <a:gsLst>
              <a:gs pos="0">
                <a:srgbClr val="DDDDDD"/>
              </a:gs>
              <a:gs pos="100000">
                <a:srgbClr val="DDDDDD">
                  <a:gamma/>
                  <a:shade val="59608"/>
                  <a:invGamma/>
                </a:srgbClr>
              </a:gs>
            </a:gsLst>
            <a:path path="rect">
              <a:fillToRect l="50000" t="50000" r="50000" b="50000"/>
            </a:path>
          </a:gradFill>
          <a:ln w="19050" cap="flat"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104" name="Group 32"/>
          <p:cNvGrpSpPr>
            <a:grpSpLocks/>
          </p:cNvGrpSpPr>
          <p:nvPr/>
        </p:nvGrpSpPr>
        <p:grpSpPr bwMode="auto">
          <a:xfrm>
            <a:off x="5664787" y="2668057"/>
            <a:ext cx="3098213" cy="990600"/>
            <a:chOff x="1584" y="1344"/>
            <a:chExt cx="2832" cy="624"/>
          </a:xfrm>
        </p:grpSpPr>
        <p:sp>
          <p:nvSpPr>
            <p:cNvPr id="124"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5"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105" name="Group 39"/>
          <p:cNvGrpSpPr>
            <a:grpSpLocks/>
          </p:cNvGrpSpPr>
          <p:nvPr/>
        </p:nvGrpSpPr>
        <p:grpSpPr bwMode="auto">
          <a:xfrm>
            <a:off x="6045787" y="2972857"/>
            <a:ext cx="1295400" cy="228600"/>
            <a:chOff x="1824" y="1488"/>
            <a:chExt cx="816" cy="144"/>
          </a:xfrm>
        </p:grpSpPr>
        <p:sp>
          <p:nvSpPr>
            <p:cNvPr id="121"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2"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3"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106" name="Straight Connector 105"/>
          <p:cNvCxnSpPr/>
          <p:nvPr/>
        </p:nvCxnSpPr>
        <p:spPr>
          <a:xfrm flipH="1" flipV="1">
            <a:off x="4959187" y="1973737"/>
            <a:ext cx="42933" cy="2280181"/>
          </a:xfrm>
          <a:prstGeom prst="line">
            <a:avLst/>
          </a:prstGeom>
          <a:ln w="38100"/>
        </p:spPr>
        <p:style>
          <a:lnRef idx="1">
            <a:schemeClr val="dk1"/>
          </a:lnRef>
          <a:fillRef idx="0">
            <a:schemeClr val="dk1"/>
          </a:fillRef>
          <a:effectRef idx="0">
            <a:schemeClr val="dk1"/>
          </a:effectRef>
          <a:fontRef idx="minor">
            <a:schemeClr val="tx1"/>
          </a:fontRef>
        </p:style>
      </p:cxnSp>
      <p:cxnSp>
        <p:nvCxnSpPr>
          <p:cNvPr id="107" name="Straight Connector 106"/>
          <p:cNvCxnSpPr/>
          <p:nvPr/>
        </p:nvCxnSpPr>
        <p:spPr>
          <a:xfrm flipH="1" flipV="1">
            <a:off x="4761273" y="216837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08" name="Straight Connector 107"/>
          <p:cNvCxnSpPr/>
          <p:nvPr/>
        </p:nvCxnSpPr>
        <p:spPr>
          <a:xfrm flipH="1" flipV="1">
            <a:off x="4761273" y="20169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09" name="Straight Connector 108"/>
          <p:cNvCxnSpPr/>
          <p:nvPr/>
        </p:nvCxnSpPr>
        <p:spPr>
          <a:xfrm flipH="1" flipV="1">
            <a:off x="4761273" y="184304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0" name="Straight Connector 109"/>
          <p:cNvCxnSpPr/>
          <p:nvPr/>
        </p:nvCxnSpPr>
        <p:spPr>
          <a:xfrm flipH="1" flipV="1">
            <a:off x="4761273" y="266805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1" name="Straight Connector 110"/>
          <p:cNvCxnSpPr/>
          <p:nvPr/>
        </p:nvCxnSpPr>
        <p:spPr>
          <a:xfrm flipH="1" flipV="1">
            <a:off x="4761273" y="251665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2" name="Straight Connector 111"/>
          <p:cNvCxnSpPr/>
          <p:nvPr/>
        </p:nvCxnSpPr>
        <p:spPr>
          <a:xfrm flipH="1" flipV="1">
            <a:off x="4761273" y="234273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3" name="Straight Connector 112"/>
          <p:cNvCxnSpPr/>
          <p:nvPr/>
        </p:nvCxnSpPr>
        <p:spPr>
          <a:xfrm flipH="1" flipV="1">
            <a:off x="4761273" y="3199155"/>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4" name="Straight Connector 113"/>
          <p:cNvCxnSpPr/>
          <p:nvPr/>
        </p:nvCxnSpPr>
        <p:spPr>
          <a:xfrm flipH="1" flipV="1">
            <a:off x="4761273" y="304775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5" name="Straight Connector 114"/>
          <p:cNvCxnSpPr/>
          <p:nvPr/>
        </p:nvCxnSpPr>
        <p:spPr>
          <a:xfrm flipH="1" flipV="1">
            <a:off x="4761273" y="2873828"/>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6" name="Straight Connector 115"/>
          <p:cNvCxnSpPr/>
          <p:nvPr/>
        </p:nvCxnSpPr>
        <p:spPr>
          <a:xfrm flipH="1" flipV="1">
            <a:off x="4783045" y="370014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7" name="Straight Connector 116"/>
          <p:cNvCxnSpPr/>
          <p:nvPr/>
        </p:nvCxnSpPr>
        <p:spPr>
          <a:xfrm flipH="1" flipV="1">
            <a:off x="4772159" y="3548742"/>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8" name="Straight Connector 117"/>
          <p:cNvCxnSpPr/>
          <p:nvPr/>
        </p:nvCxnSpPr>
        <p:spPr>
          <a:xfrm flipH="1" flipV="1">
            <a:off x="4761273" y="3374820"/>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19" name="Straight Connector 118"/>
          <p:cNvCxnSpPr/>
          <p:nvPr/>
        </p:nvCxnSpPr>
        <p:spPr>
          <a:xfrm flipH="1" flipV="1">
            <a:off x="4793931" y="4102167"/>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20" name="Straight Connector 119"/>
          <p:cNvCxnSpPr/>
          <p:nvPr/>
        </p:nvCxnSpPr>
        <p:spPr>
          <a:xfrm flipH="1" flipV="1">
            <a:off x="4783045" y="3885700"/>
            <a:ext cx="185040" cy="130691"/>
          </a:xfrm>
          <a:prstGeom prst="line">
            <a:avLst/>
          </a:prstGeom>
        </p:spPr>
        <p:style>
          <a:lnRef idx="1">
            <a:schemeClr val="dk1"/>
          </a:lnRef>
          <a:fillRef idx="0">
            <a:schemeClr val="dk1"/>
          </a:fillRef>
          <a:effectRef idx="0">
            <a:schemeClr val="dk1"/>
          </a:effectRef>
          <a:fontRef idx="minor">
            <a:schemeClr val="tx1"/>
          </a:fontRef>
        </p:style>
      </p:cxnSp>
      <p:sp>
        <p:nvSpPr>
          <p:cNvPr id="95" name="Freeform 42"/>
          <p:cNvSpPr>
            <a:spLocks/>
          </p:cNvSpPr>
          <p:nvPr/>
        </p:nvSpPr>
        <p:spPr bwMode="auto">
          <a:xfrm rot="5824561">
            <a:off x="5178949" y="3447027"/>
            <a:ext cx="691884" cy="1135672"/>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nvGrpSpPr>
          <p:cNvPr id="126" name="Group 32"/>
          <p:cNvGrpSpPr>
            <a:grpSpLocks/>
          </p:cNvGrpSpPr>
          <p:nvPr/>
        </p:nvGrpSpPr>
        <p:grpSpPr bwMode="auto">
          <a:xfrm>
            <a:off x="5664787" y="4932776"/>
            <a:ext cx="3098213" cy="990600"/>
            <a:chOff x="1584" y="1344"/>
            <a:chExt cx="2832" cy="624"/>
          </a:xfrm>
        </p:grpSpPr>
        <p:sp>
          <p:nvSpPr>
            <p:cNvPr id="127"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8" name="Line 31"/>
            <p:cNvSpPr>
              <a:spLocks noChangeShapeType="1"/>
            </p:cNvSpPr>
            <p:nvPr/>
          </p:nvSpPr>
          <p:spPr bwMode="auto">
            <a:xfrm>
              <a:off x="1584" y="1872"/>
              <a:ext cx="2832" cy="0"/>
            </a:xfrm>
            <a:prstGeom prst="line">
              <a:avLst/>
            </a:prstGeom>
            <a:noFill/>
            <a:ln w="28575">
              <a:solidFill>
                <a:schemeClr val="tx1"/>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sp>
        <p:nvSpPr>
          <p:cNvPr id="11" name="Freeform 10"/>
          <p:cNvSpPr/>
          <p:nvPr/>
        </p:nvSpPr>
        <p:spPr>
          <a:xfrm>
            <a:off x="5075960" y="5727988"/>
            <a:ext cx="180975" cy="198294"/>
          </a:xfrm>
          <a:custGeom>
            <a:avLst/>
            <a:gdLst>
              <a:gd name="connsiteX0" fmla="*/ 180975 w 180975"/>
              <a:gd name="connsiteY0" fmla="*/ 142875 h 152400"/>
              <a:gd name="connsiteX1" fmla="*/ 28575 w 180975"/>
              <a:gd name="connsiteY1" fmla="*/ 152400 h 152400"/>
              <a:gd name="connsiteX2" fmla="*/ 0 w 180975"/>
              <a:gd name="connsiteY2" fmla="*/ 0 h 152400"/>
              <a:gd name="connsiteX3" fmla="*/ 180975 w 180975"/>
              <a:gd name="connsiteY3" fmla="*/ 142875 h 152400"/>
              <a:gd name="connsiteX0" fmla="*/ 208684 w 208684"/>
              <a:gd name="connsiteY0" fmla="*/ 163657 h 163657"/>
              <a:gd name="connsiteX1" fmla="*/ 28575 w 208684"/>
              <a:gd name="connsiteY1" fmla="*/ 152400 h 163657"/>
              <a:gd name="connsiteX2" fmla="*/ 0 w 208684"/>
              <a:gd name="connsiteY2" fmla="*/ 0 h 163657"/>
              <a:gd name="connsiteX3" fmla="*/ 208684 w 208684"/>
              <a:gd name="connsiteY3" fmla="*/ 163657 h 163657"/>
              <a:gd name="connsiteX0" fmla="*/ 180975 w 180975"/>
              <a:gd name="connsiteY0" fmla="*/ 198294 h 198294"/>
              <a:gd name="connsiteX1" fmla="*/ 866 w 180975"/>
              <a:gd name="connsiteY1" fmla="*/ 187037 h 198294"/>
              <a:gd name="connsiteX2" fmla="*/ 0 w 180975"/>
              <a:gd name="connsiteY2" fmla="*/ 0 h 198294"/>
              <a:gd name="connsiteX3" fmla="*/ 180975 w 180975"/>
              <a:gd name="connsiteY3" fmla="*/ 198294 h 198294"/>
            </a:gdLst>
            <a:ahLst/>
            <a:cxnLst>
              <a:cxn ang="0">
                <a:pos x="connsiteX0" y="connsiteY0"/>
              </a:cxn>
              <a:cxn ang="0">
                <a:pos x="connsiteX1" y="connsiteY1"/>
              </a:cxn>
              <a:cxn ang="0">
                <a:pos x="connsiteX2" y="connsiteY2"/>
              </a:cxn>
              <a:cxn ang="0">
                <a:pos x="connsiteX3" y="connsiteY3"/>
              </a:cxn>
            </a:cxnLst>
            <a:rect l="l" t="t" r="r" b="b"/>
            <a:pathLst>
              <a:path w="180975" h="198294">
                <a:moveTo>
                  <a:pt x="180975" y="198294"/>
                </a:moveTo>
                <a:lnTo>
                  <a:pt x="866" y="187037"/>
                </a:lnTo>
                <a:cubicBezTo>
                  <a:pt x="577" y="124691"/>
                  <a:pt x="289" y="62346"/>
                  <a:pt x="0" y="0"/>
                </a:cubicBezTo>
                <a:lnTo>
                  <a:pt x="180975" y="198294"/>
                </a:ln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9" name="Freeform 128"/>
          <p:cNvSpPr/>
          <p:nvPr/>
        </p:nvSpPr>
        <p:spPr>
          <a:xfrm>
            <a:off x="5075960" y="6062909"/>
            <a:ext cx="180975" cy="187037"/>
          </a:xfrm>
          <a:custGeom>
            <a:avLst/>
            <a:gdLst>
              <a:gd name="connsiteX0" fmla="*/ 180975 w 180975"/>
              <a:gd name="connsiteY0" fmla="*/ 142875 h 152400"/>
              <a:gd name="connsiteX1" fmla="*/ 28575 w 180975"/>
              <a:gd name="connsiteY1" fmla="*/ 152400 h 152400"/>
              <a:gd name="connsiteX2" fmla="*/ 0 w 180975"/>
              <a:gd name="connsiteY2" fmla="*/ 0 h 152400"/>
              <a:gd name="connsiteX3" fmla="*/ 180975 w 180975"/>
              <a:gd name="connsiteY3" fmla="*/ 142875 h 152400"/>
              <a:gd name="connsiteX0" fmla="*/ 208684 w 208684"/>
              <a:gd name="connsiteY0" fmla="*/ 163657 h 163657"/>
              <a:gd name="connsiteX1" fmla="*/ 28575 w 208684"/>
              <a:gd name="connsiteY1" fmla="*/ 152400 h 163657"/>
              <a:gd name="connsiteX2" fmla="*/ 0 w 208684"/>
              <a:gd name="connsiteY2" fmla="*/ 0 h 163657"/>
              <a:gd name="connsiteX3" fmla="*/ 208684 w 208684"/>
              <a:gd name="connsiteY3" fmla="*/ 163657 h 163657"/>
              <a:gd name="connsiteX0" fmla="*/ 180975 w 180975"/>
              <a:gd name="connsiteY0" fmla="*/ 198294 h 198294"/>
              <a:gd name="connsiteX1" fmla="*/ 866 w 180975"/>
              <a:gd name="connsiteY1" fmla="*/ 187037 h 198294"/>
              <a:gd name="connsiteX2" fmla="*/ 0 w 180975"/>
              <a:gd name="connsiteY2" fmla="*/ 0 h 198294"/>
              <a:gd name="connsiteX3" fmla="*/ 180975 w 180975"/>
              <a:gd name="connsiteY3" fmla="*/ 198294 h 198294"/>
              <a:gd name="connsiteX0" fmla="*/ 180975 w 180975"/>
              <a:gd name="connsiteY0" fmla="*/ 32039 h 187037"/>
              <a:gd name="connsiteX1" fmla="*/ 866 w 180975"/>
              <a:gd name="connsiteY1" fmla="*/ 187037 h 187037"/>
              <a:gd name="connsiteX2" fmla="*/ 0 w 180975"/>
              <a:gd name="connsiteY2" fmla="*/ 0 h 187037"/>
              <a:gd name="connsiteX3" fmla="*/ 180975 w 180975"/>
              <a:gd name="connsiteY3" fmla="*/ 32039 h 187037"/>
              <a:gd name="connsiteX0" fmla="*/ 180975 w 180975"/>
              <a:gd name="connsiteY0" fmla="*/ 4330 h 187037"/>
              <a:gd name="connsiteX1" fmla="*/ 866 w 180975"/>
              <a:gd name="connsiteY1" fmla="*/ 187037 h 187037"/>
              <a:gd name="connsiteX2" fmla="*/ 0 w 180975"/>
              <a:gd name="connsiteY2" fmla="*/ 0 h 187037"/>
              <a:gd name="connsiteX3" fmla="*/ 180975 w 180975"/>
              <a:gd name="connsiteY3" fmla="*/ 4330 h 187037"/>
            </a:gdLst>
            <a:ahLst/>
            <a:cxnLst>
              <a:cxn ang="0">
                <a:pos x="connsiteX0" y="connsiteY0"/>
              </a:cxn>
              <a:cxn ang="0">
                <a:pos x="connsiteX1" y="connsiteY1"/>
              </a:cxn>
              <a:cxn ang="0">
                <a:pos x="connsiteX2" y="connsiteY2"/>
              </a:cxn>
              <a:cxn ang="0">
                <a:pos x="connsiteX3" y="connsiteY3"/>
              </a:cxn>
            </a:cxnLst>
            <a:rect l="l" t="t" r="r" b="b"/>
            <a:pathLst>
              <a:path w="180975" h="187037">
                <a:moveTo>
                  <a:pt x="180975" y="4330"/>
                </a:moveTo>
                <a:lnTo>
                  <a:pt x="866" y="187037"/>
                </a:lnTo>
                <a:cubicBezTo>
                  <a:pt x="577" y="124691"/>
                  <a:pt x="289" y="62346"/>
                  <a:pt x="0" y="0"/>
                </a:cubicBezTo>
                <a:lnTo>
                  <a:pt x="180975" y="4330"/>
                </a:ln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0" name="Rectangle 129"/>
          <p:cNvSpPr/>
          <p:nvPr/>
        </p:nvSpPr>
        <p:spPr>
          <a:xfrm>
            <a:off x="6045787" y="5622471"/>
            <a:ext cx="228600" cy="657603"/>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985164" y="5585732"/>
            <a:ext cx="339436" cy="185244"/>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Rectangle 130"/>
          <p:cNvSpPr/>
          <p:nvPr/>
        </p:nvSpPr>
        <p:spPr>
          <a:xfrm>
            <a:off x="5985164" y="6079917"/>
            <a:ext cx="339436" cy="185244"/>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Rectangle 133"/>
          <p:cNvSpPr/>
          <p:nvPr/>
        </p:nvSpPr>
        <p:spPr>
          <a:xfrm>
            <a:off x="6579187" y="5622471"/>
            <a:ext cx="228600" cy="657603"/>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Rectangle 134"/>
          <p:cNvSpPr/>
          <p:nvPr/>
        </p:nvSpPr>
        <p:spPr>
          <a:xfrm>
            <a:off x="6518564" y="5585732"/>
            <a:ext cx="339436" cy="185244"/>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35"/>
          <p:cNvSpPr/>
          <p:nvPr/>
        </p:nvSpPr>
        <p:spPr>
          <a:xfrm>
            <a:off x="6518564" y="6079917"/>
            <a:ext cx="339436" cy="185244"/>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p:cNvSpPr/>
          <p:nvPr/>
        </p:nvSpPr>
        <p:spPr>
          <a:xfrm>
            <a:off x="7112587" y="5622471"/>
            <a:ext cx="228600" cy="657603"/>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Rectangle 137"/>
          <p:cNvSpPr/>
          <p:nvPr/>
        </p:nvSpPr>
        <p:spPr>
          <a:xfrm>
            <a:off x="7051964" y="5585732"/>
            <a:ext cx="339436" cy="185244"/>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Rectangle 138"/>
          <p:cNvSpPr/>
          <p:nvPr/>
        </p:nvSpPr>
        <p:spPr>
          <a:xfrm>
            <a:off x="7051964" y="6079917"/>
            <a:ext cx="339436" cy="185244"/>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0" name="Straight Connector 139"/>
          <p:cNvCxnSpPr/>
          <p:nvPr/>
        </p:nvCxnSpPr>
        <p:spPr>
          <a:xfrm flipH="1" flipV="1">
            <a:off x="4866048" y="5840903"/>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41" name="Straight Connector 140"/>
          <p:cNvCxnSpPr/>
          <p:nvPr/>
        </p:nvCxnSpPr>
        <p:spPr>
          <a:xfrm flipH="1" flipV="1">
            <a:off x="4866048" y="5689498"/>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42" name="Straight Connector 141"/>
          <p:cNvCxnSpPr/>
          <p:nvPr/>
        </p:nvCxnSpPr>
        <p:spPr>
          <a:xfrm flipH="1" flipV="1">
            <a:off x="4866048" y="5515576"/>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43" name="Straight Connector 142"/>
          <p:cNvCxnSpPr/>
          <p:nvPr/>
        </p:nvCxnSpPr>
        <p:spPr>
          <a:xfrm flipH="1" flipV="1">
            <a:off x="4856523" y="6153238"/>
            <a:ext cx="185040" cy="130691"/>
          </a:xfrm>
          <a:prstGeom prst="line">
            <a:avLst/>
          </a:prstGeom>
        </p:spPr>
        <p:style>
          <a:lnRef idx="1">
            <a:schemeClr val="dk1"/>
          </a:lnRef>
          <a:fillRef idx="0">
            <a:schemeClr val="dk1"/>
          </a:fillRef>
          <a:effectRef idx="0">
            <a:schemeClr val="dk1"/>
          </a:effectRef>
          <a:fontRef idx="minor">
            <a:schemeClr val="tx1"/>
          </a:fontRef>
        </p:style>
      </p:cxnSp>
      <p:cxnSp>
        <p:nvCxnSpPr>
          <p:cNvPr id="144" name="Straight Connector 143"/>
          <p:cNvCxnSpPr/>
          <p:nvPr/>
        </p:nvCxnSpPr>
        <p:spPr>
          <a:xfrm flipH="1" flipV="1">
            <a:off x="4856523" y="6001833"/>
            <a:ext cx="185040" cy="130691"/>
          </a:xfrm>
          <a:prstGeom prst="line">
            <a:avLst/>
          </a:prstGeom>
        </p:spPr>
        <p:style>
          <a:lnRef idx="1">
            <a:schemeClr val="dk1"/>
          </a:lnRef>
          <a:fillRef idx="0">
            <a:schemeClr val="dk1"/>
          </a:fillRef>
          <a:effectRef idx="0">
            <a:schemeClr val="dk1"/>
          </a:effectRef>
          <a:fontRef idx="minor">
            <a:schemeClr val="tx1"/>
          </a:fontRef>
        </p:style>
      </p:cxnSp>
      <p:sp>
        <p:nvSpPr>
          <p:cNvPr id="146" name="Text Box 41"/>
          <p:cNvSpPr txBox="1">
            <a:spLocks noChangeArrowheads="1"/>
          </p:cNvSpPr>
          <p:nvPr/>
        </p:nvSpPr>
        <p:spPr bwMode="auto">
          <a:xfrm>
            <a:off x="3699164" y="5041748"/>
            <a:ext cx="3352800" cy="3968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2000" dirty="0"/>
              <a:t>weld</a:t>
            </a:r>
          </a:p>
        </p:txBody>
      </p:sp>
      <p:sp>
        <p:nvSpPr>
          <p:cNvPr id="147" name="Freeform 42"/>
          <p:cNvSpPr>
            <a:spLocks/>
          </p:cNvSpPr>
          <p:nvPr/>
        </p:nvSpPr>
        <p:spPr bwMode="auto">
          <a:xfrm rot="5824561" flipH="1" flipV="1">
            <a:off x="4489308" y="5141549"/>
            <a:ext cx="425610" cy="810121"/>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148" name="Freeform 42"/>
          <p:cNvSpPr>
            <a:spLocks/>
          </p:cNvSpPr>
          <p:nvPr/>
        </p:nvSpPr>
        <p:spPr bwMode="auto">
          <a:xfrm rot="5824561" flipH="1" flipV="1">
            <a:off x="4316766" y="5334422"/>
            <a:ext cx="759626" cy="797892"/>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80</a:t>
            </a:fld>
            <a:endParaRPr lang="en-US" altLang="en-US"/>
          </a:p>
        </p:txBody>
      </p:sp>
    </p:spTree>
    <p:extLst>
      <p:ext uri="{BB962C8B-B14F-4D97-AF65-F5344CB8AC3E}">
        <p14:creationId xmlns:p14="http://schemas.microsoft.com/office/powerpoint/2010/main" val="99318543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6" y="1898470"/>
            <a:ext cx="4033008" cy="3609702"/>
          </a:xfrm>
        </p:spPr>
        <p:txBody>
          <a:bodyPr>
            <a:normAutofit/>
          </a:bodyPr>
          <a:lstStyle/>
          <a:p>
            <a:r>
              <a:rPr lang="en-US" b="1" i="1" dirty="0">
                <a:solidFill>
                  <a:schemeClr val="tx2"/>
                </a:solidFill>
              </a:rPr>
              <a:t>10. Tension Rupture in Weld</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093" y="2361519"/>
            <a:ext cx="8724900" cy="1743075"/>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43566" y="4455658"/>
            <a:ext cx="6315075" cy="1343025"/>
          </a:xfrm>
          <a:prstGeom prst="rect">
            <a:avLst/>
          </a:prstGeom>
        </p:spPr>
      </p:pic>
      <p:sp>
        <p:nvSpPr>
          <p:cNvPr id="5" name="Slide Number Placeholder 4"/>
          <p:cNvSpPr>
            <a:spLocks noGrp="1"/>
          </p:cNvSpPr>
          <p:nvPr>
            <p:ph type="sldNum" sz="quarter" idx="12"/>
          </p:nvPr>
        </p:nvSpPr>
        <p:spPr/>
        <p:txBody>
          <a:bodyPr/>
          <a:lstStyle/>
          <a:p>
            <a:fld id="{9DBAC5ED-916B-4A4B-9960-52DDD2B57D0D}" type="slidenum">
              <a:rPr lang="en-US" altLang="en-US" smtClean="0"/>
              <a:pPr/>
              <a:t>81</a:t>
            </a:fld>
            <a:endParaRPr lang="en-US" altLang="en-US"/>
          </a:p>
        </p:txBody>
      </p:sp>
      <p:sp>
        <p:nvSpPr>
          <p:cNvPr id="7" name="Rectangle 6"/>
          <p:cNvSpPr/>
          <p:nvPr/>
        </p:nvSpPr>
        <p:spPr>
          <a:xfrm>
            <a:off x="271059" y="5972405"/>
            <a:ext cx="6399509"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For a linear weld group loaded through the center of gravity:</a:t>
            </a: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9778" y="6385343"/>
            <a:ext cx="5084586" cy="359681"/>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78134" y="6372210"/>
            <a:ext cx="815490" cy="399590"/>
          </a:xfrm>
          <a:prstGeom prst="rect">
            <a:avLst/>
          </a:prstGeom>
        </p:spPr>
      </p:pic>
    </p:spTree>
    <p:extLst>
      <p:ext uri="{BB962C8B-B14F-4D97-AF65-F5344CB8AC3E}">
        <p14:creationId xmlns:p14="http://schemas.microsoft.com/office/powerpoint/2010/main" val="195520618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498" y="342219"/>
            <a:ext cx="8477250" cy="4410075"/>
          </a:xfrm>
          <a:prstGeom prst="rect">
            <a:avLst/>
          </a:prstGeom>
        </p:spPr>
      </p:pic>
      <p:sp>
        <p:nvSpPr>
          <p:cNvPr id="5" name="Content Placeholder 2"/>
          <p:cNvSpPr txBox="1">
            <a:spLocks/>
          </p:cNvSpPr>
          <p:nvPr/>
        </p:nvSpPr>
        <p:spPr>
          <a:xfrm>
            <a:off x="-100040" y="6522367"/>
            <a:ext cx="8158190" cy="495953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2000" dirty="0"/>
              <a:t>(portion of table)</a:t>
            </a:r>
          </a:p>
        </p:txBody>
      </p:sp>
      <p:sp>
        <p:nvSpPr>
          <p:cNvPr id="6" name="Rectangle 5"/>
          <p:cNvSpPr/>
          <p:nvPr/>
        </p:nvSpPr>
        <p:spPr>
          <a:xfrm>
            <a:off x="174498" y="1534886"/>
            <a:ext cx="6171873" cy="239485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p:cNvSpPr>
            <a:spLocks noGrp="1"/>
          </p:cNvSpPr>
          <p:nvPr>
            <p:ph type="sldNum" sz="quarter" idx="12"/>
          </p:nvPr>
        </p:nvSpPr>
        <p:spPr/>
        <p:txBody>
          <a:bodyPr/>
          <a:lstStyle/>
          <a:p>
            <a:fld id="{9DBAC5ED-916B-4A4B-9960-52DDD2B57D0D}" type="slidenum">
              <a:rPr lang="en-US" altLang="en-US" smtClean="0"/>
              <a:pPr/>
              <a:t>82</a:t>
            </a:fld>
            <a:endParaRPr lang="en-US" altLang="en-US"/>
          </a:p>
        </p:txBody>
      </p:sp>
    </p:spTree>
    <p:extLst>
      <p:ext uri="{BB962C8B-B14F-4D97-AF65-F5344CB8AC3E}">
        <p14:creationId xmlns:p14="http://schemas.microsoft.com/office/powerpoint/2010/main" val="145414626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21" name="Content Placeholder 2"/>
          <p:cNvSpPr>
            <a:spLocks noGrp="1"/>
          </p:cNvSpPr>
          <p:nvPr>
            <p:ph idx="1"/>
          </p:nvPr>
        </p:nvSpPr>
        <p:spPr>
          <a:xfrm>
            <a:off x="768095" y="1898470"/>
            <a:ext cx="6285847" cy="3609702"/>
          </a:xfrm>
        </p:spPr>
        <p:txBody>
          <a:bodyPr>
            <a:normAutofit/>
          </a:bodyPr>
          <a:lstStyle/>
          <a:p>
            <a:r>
              <a:rPr lang="en-US" b="1" i="1" dirty="0">
                <a:solidFill>
                  <a:schemeClr val="tx2"/>
                </a:solidFill>
              </a:rPr>
              <a:t>Effective Area of Fillet Welds (J2.2a)</a:t>
            </a:r>
          </a:p>
        </p:txBody>
      </p:sp>
      <p:grpSp>
        <p:nvGrpSpPr>
          <p:cNvPr id="6" name="Group 5"/>
          <p:cNvGrpSpPr/>
          <p:nvPr/>
        </p:nvGrpSpPr>
        <p:grpSpPr>
          <a:xfrm>
            <a:off x="5235220" y="3389597"/>
            <a:ext cx="3662055" cy="2810697"/>
            <a:chOff x="753099" y="3444022"/>
            <a:chExt cx="4337445" cy="3329072"/>
          </a:xfrm>
        </p:grpSpPr>
        <p:sp>
          <p:nvSpPr>
            <p:cNvPr id="24" name="Rectangle 3"/>
            <p:cNvSpPr>
              <a:spLocks noChangeArrowheads="1"/>
            </p:cNvSpPr>
            <p:nvPr/>
          </p:nvSpPr>
          <p:spPr bwMode="auto">
            <a:xfrm rot="5400000">
              <a:off x="3180782" y="4863331"/>
              <a:ext cx="1143000" cy="2676525"/>
            </a:xfrm>
            <a:prstGeom prst="rect">
              <a:avLst/>
            </a:prstGeom>
            <a:solidFill>
              <a:schemeClr val="bg2">
                <a:lumMod val="40000"/>
                <a:lumOff val="60000"/>
              </a:schemeClr>
            </a:solidFill>
            <a:ln w="19050">
              <a:solidFill>
                <a:schemeClr val="tx1"/>
              </a:solidFill>
              <a:miter lim="800000"/>
              <a:headEnd type="none" w="sm" len="sm"/>
              <a:tailEnd type="none" w="sm" len="sm"/>
            </a:ln>
            <a:effectLst/>
          </p:spPr>
          <p:txBody>
            <a:bodyPr wrap="none" anchor="ctr"/>
            <a:lstStyle/>
            <a:p>
              <a:endParaRPr lang="en-US"/>
            </a:p>
          </p:txBody>
        </p:sp>
        <p:sp>
          <p:nvSpPr>
            <p:cNvPr id="25" name="Rectangle 4"/>
            <p:cNvSpPr>
              <a:spLocks noChangeArrowheads="1"/>
            </p:cNvSpPr>
            <p:nvPr/>
          </p:nvSpPr>
          <p:spPr bwMode="auto">
            <a:xfrm>
              <a:off x="1271019" y="3444022"/>
              <a:ext cx="1143000" cy="3329072"/>
            </a:xfrm>
            <a:prstGeom prst="rect">
              <a:avLst/>
            </a:prstGeom>
            <a:solidFill>
              <a:schemeClr val="bg2">
                <a:lumMod val="40000"/>
                <a:lumOff val="60000"/>
              </a:schemeClr>
            </a:solidFill>
            <a:ln w="19050">
              <a:solidFill>
                <a:schemeClr val="tx1"/>
              </a:solidFill>
              <a:miter lim="800000"/>
              <a:headEnd type="none" w="sm" len="sm"/>
              <a:tailEnd type="none" w="sm" len="sm"/>
            </a:ln>
            <a:effectLst/>
          </p:spPr>
          <p:txBody>
            <a:bodyPr wrap="none" anchor="ctr"/>
            <a:lstStyle/>
            <a:p>
              <a:endParaRPr lang="en-US"/>
            </a:p>
          </p:txBody>
        </p:sp>
        <p:sp>
          <p:nvSpPr>
            <p:cNvPr id="26" name="Freeform 5"/>
            <p:cNvSpPr>
              <a:spLocks/>
            </p:cNvSpPr>
            <p:nvPr/>
          </p:nvSpPr>
          <p:spPr bwMode="auto">
            <a:xfrm>
              <a:off x="2402907" y="4047357"/>
              <a:ext cx="1619250" cy="1630362"/>
            </a:xfrm>
            <a:custGeom>
              <a:avLst/>
              <a:gdLst>
                <a:gd name="T0" fmla="*/ 0 w 1019"/>
                <a:gd name="T1" fmla="*/ 8 h 1027"/>
                <a:gd name="T2" fmla="*/ 1008 w 1019"/>
                <a:gd name="T3" fmla="*/ 1016 h 1027"/>
                <a:gd name="T4" fmla="*/ 1002 w 1019"/>
                <a:gd name="T5" fmla="*/ 971 h 1027"/>
                <a:gd name="T6" fmla="*/ 966 w 1019"/>
                <a:gd name="T7" fmla="*/ 908 h 1027"/>
                <a:gd name="T8" fmla="*/ 945 w 1019"/>
                <a:gd name="T9" fmla="*/ 881 h 1027"/>
                <a:gd name="T10" fmla="*/ 894 w 1019"/>
                <a:gd name="T11" fmla="*/ 824 h 1027"/>
                <a:gd name="T12" fmla="*/ 822 w 1019"/>
                <a:gd name="T13" fmla="*/ 710 h 1027"/>
                <a:gd name="T14" fmla="*/ 750 w 1019"/>
                <a:gd name="T15" fmla="*/ 617 h 1027"/>
                <a:gd name="T16" fmla="*/ 729 w 1019"/>
                <a:gd name="T17" fmla="*/ 596 h 1027"/>
                <a:gd name="T18" fmla="*/ 723 w 1019"/>
                <a:gd name="T19" fmla="*/ 584 h 1027"/>
                <a:gd name="T20" fmla="*/ 669 w 1019"/>
                <a:gd name="T21" fmla="*/ 554 h 1027"/>
                <a:gd name="T22" fmla="*/ 633 w 1019"/>
                <a:gd name="T23" fmla="*/ 527 h 1027"/>
                <a:gd name="T24" fmla="*/ 567 w 1019"/>
                <a:gd name="T25" fmla="*/ 437 h 1027"/>
                <a:gd name="T26" fmla="*/ 540 w 1019"/>
                <a:gd name="T27" fmla="*/ 404 h 1027"/>
                <a:gd name="T28" fmla="*/ 516 w 1019"/>
                <a:gd name="T29" fmla="*/ 374 h 1027"/>
                <a:gd name="T30" fmla="*/ 453 w 1019"/>
                <a:gd name="T31" fmla="*/ 317 h 1027"/>
                <a:gd name="T32" fmla="*/ 414 w 1019"/>
                <a:gd name="T33" fmla="*/ 272 h 1027"/>
                <a:gd name="T34" fmla="*/ 381 w 1019"/>
                <a:gd name="T35" fmla="*/ 254 h 1027"/>
                <a:gd name="T36" fmla="*/ 345 w 1019"/>
                <a:gd name="T37" fmla="*/ 221 h 1027"/>
                <a:gd name="T38" fmla="*/ 285 w 1019"/>
                <a:gd name="T39" fmla="*/ 167 h 1027"/>
                <a:gd name="T40" fmla="*/ 162 w 1019"/>
                <a:gd name="T41" fmla="*/ 104 h 1027"/>
                <a:gd name="T42" fmla="*/ 129 w 1019"/>
                <a:gd name="T43" fmla="*/ 86 h 1027"/>
                <a:gd name="T44" fmla="*/ 66 w 1019"/>
                <a:gd name="T45" fmla="*/ 23 h 1027"/>
                <a:gd name="T46" fmla="*/ 21 w 1019"/>
                <a:gd name="T47" fmla="*/ 8 h 1027"/>
                <a:gd name="T48" fmla="*/ 0 w 1019"/>
                <a:gd name="T49" fmla="*/ 8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9" h="1027">
                  <a:moveTo>
                    <a:pt x="0" y="8"/>
                  </a:moveTo>
                  <a:cubicBezTo>
                    <a:pt x="336" y="344"/>
                    <a:pt x="669" y="683"/>
                    <a:pt x="1008" y="1016"/>
                  </a:cubicBezTo>
                  <a:cubicBezTo>
                    <a:pt x="1019" y="1027"/>
                    <a:pt x="1005" y="986"/>
                    <a:pt x="1002" y="971"/>
                  </a:cubicBezTo>
                  <a:cubicBezTo>
                    <a:pt x="997" y="948"/>
                    <a:pt x="982" y="924"/>
                    <a:pt x="966" y="908"/>
                  </a:cubicBezTo>
                  <a:cubicBezTo>
                    <a:pt x="962" y="892"/>
                    <a:pt x="960" y="888"/>
                    <a:pt x="945" y="881"/>
                  </a:cubicBezTo>
                  <a:cubicBezTo>
                    <a:pt x="935" y="861"/>
                    <a:pt x="914" y="832"/>
                    <a:pt x="894" y="824"/>
                  </a:cubicBezTo>
                  <a:cubicBezTo>
                    <a:pt x="873" y="791"/>
                    <a:pt x="848" y="736"/>
                    <a:pt x="822" y="710"/>
                  </a:cubicBezTo>
                  <a:cubicBezTo>
                    <a:pt x="808" y="669"/>
                    <a:pt x="782" y="643"/>
                    <a:pt x="750" y="617"/>
                  </a:cubicBezTo>
                  <a:cubicBezTo>
                    <a:pt x="742" y="611"/>
                    <a:pt x="733" y="605"/>
                    <a:pt x="729" y="596"/>
                  </a:cubicBezTo>
                  <a:cubicBezTo>
                    <a:pt x="727" y="592"/>
                    <a:pt x="726" y="587"/>
                    <a:pt x="723" y="584"/>
                  </a:cubicBezTo>
                  <a:cubicBezTo>
                    <a:pt x="711" y="572"/>
                    <a:pt x="684" y="560"/>
                    <a:pt x="669" y="554"/>
                  </a:cubicBezTo>
                  <a:cubicBezTo>
                    <a:pt x="657" y="542"/>
                    <a:pt x="646" y="537"/>
                    <a:pt x="633" y="527"/>
                  </a:cubicBezTo>
                  <a:cubicBezTo>
                    <a:pt x="626" y="499"/>
                    <a:pt x="590" y="454"/>
                    <a:pt x="567" y="437"/>
                  </a:cubicBezTo>
                  <a:cubicBezTo>
                    <a:pt x="552" y="408"/>
                    <a:pt x="563" y="418"/>
                    <a:pt x="540" y="404"/>
                  </a:cubicBezTo>
                  <a:cubicBezTo>
                    <a:pt x="530" y="390"/>
                    <a:pt x="534" y="379"/>
                    <a:pt x="516" y="374"/>
                  </a:cubicBezTo>
                  <a:cubicBezTo>
                    <a:pt x="500" y="353"/>
                    <a:pt x="476" y="327"/>
                    <a:pt x="453" y="317"/>
                  </a:cubicBezTo>
                  <a:cubicBezTo>
                    <a:pt x="446" y="303"/>
                    <a:pt x="427" y="281"/>
                    <a:pt x="414" y="272"/>
                  </a:cubicBezTo>
                  <a:cubicBezTo>
                    <a:pt x="407" y="267"/>
                    <a:pt x="389" y="261"/>
                    <a:pt x="381" y="254"/>
                  </a:cubicBezTo>
                  <a:cubicBezTo>
                    <a:pt x="338" y="215"/>
                    <a:pt x="373" y="242"/>
                    <a:pt x="345" y="221"/>
                  </a:cubicBezTo>
                  <a:cubicBezTo>
                    <a:pt x="338" y="191"/>
                    <a:pt x="309" y="180"/>
                    <a:pt x="285" y="167"/>
                  </a:cubicBezTo>
                  <a:cubicBezTo>
                    <a:pt x="247" y="146"/>
                    <a:pt x="205" y="115"/>
                    <a:pt x="162" y="104"/>
                  </a:cubicBezTo>
                  <a:cubicBezTo>
                    <a:pt x="152" y="97"/>
                    <a:pt x="129" y="86"/>
                    <a:pt x="129" y="86"/>
                  </a:cubicBezTo>
                  <a:cubicBezTo>
                    <a:pt x="123" y="73"/>
                    <a:pt x="78" y="30"/>
                    <a:pt x="66" y="23"/>
                  </a:cubicBezTo>
                  <a:cubicBezTo>
                    <a:pt x="52" y="15"/>
                    <a:pt x="21" y="8"/>
                    <a:pt x="21" y="8"/>
                  </a:cubicBezTo>
                  <a:cubicBezTo>
                    <a:pt x="8" y="0"/>
                    <a:pt x="15" y="0"/>
                    <a:pt x="0" y="8"/>
                  </a:cubicBezTo>
                  <a:close/>
                </a:path>
              </a:pathLst>
            </a:custGeom>
            <a:solidFill>
              <a:schemeClr val="tx1">
                <a:lumMod val="65000"/>
                <a:lumOff val="35000"/>
              </a:schemeClr>
            </a:solidFill>
            <a:ln w="19050" cap="flat">
              <a:solidFill>
                <a:schemeClr val="tx1"/>
              </a:solidFill>
              <a:prstDash val="solid"/>
              <a:round/>
              <a:headEnd type="none" w="sm" len="sm"/>
              <a:tailEnd type="none" w="sm" len="sm"/>
            </a:ln>
            <a:effectLst/>
          </p:spPr>
          <p:txBody>
            <a:bodyPr/>
            <a:lstStyle/>
            <a:p>
              <a:endParaRPr lang="en-US"/>
            </a:p>
          </p:txBody>
        </p:sp>
        <p:sp>
          <p:nvSpPr>
            <p:cNvPr id="27" name="Freeform 6"/>
            <p:cNvSpPr>
              <a:spLocks/>
            </p:cNvSpPr>
            <p:nvPr/>
          </p:nvSpPr>
          <p:spPr bwMode="auto">
            <a:xfrm>
              <a:off x="2185419" y="4034657"/>
              <a:ext cx="1828800" cy="1884362"/>
            </a:xfrm>
            <a:custGeom>
              <a:avLst/>
              <a:gdLst>
                <a:gd name="T0" fmla="*/ 144 w 1152"/>
                <a:gd name="T1" fmla="*/ 0 h 1187"/>
                <a:gd name="T2" fmla="*/ 174 w 1152"/>
                <a:gd name="T3" fmla="*/ 93 h 1187"/>
                <a:gd name="T4" fmla="*/ 180 w 1152"/>
                <a:gd name="T5" fmla="*/ 126 h 1187"/>
                <a:gd name="T6" fmla="*/ 198 w 1152"/>
                <a:gd name="T7" fmla="*/ 189 h 1187"/>
                <a:gd name="T8" fmla="*/ 216 w 1152"/>
                <a:gd name="T9" fmla="*/ 432 h 1187"/>
                <a:gd name="T10" fmla="*/ 222 w 1152"/>
                <a:gd name="T11" fmla="*/ 477 h 1187"/>
                <a:gd name="T12" fmla="*/ 255 w 1152"/>
                <a:gd name="T13" fmla="*/ 531 h 1187"/>
                <a:gd name="T14" fmla="*/ 294 w 1152"/>
                <a:gd name="T15" fmla="*/ 600 h 1187"/>
                <a:gd name="T16" fmla="*/ 300 w 1152"/>
                <a:gd name="T17" fmla="*/ 612 h 1187"/>
                <a:gd name="T18" fmla="*/ 306 w 1152"/>
                <a:gd name="T19" fmla="*/ 633 h 1187"/>
                <a:gd name="T20" fmla="*/ 330 w 1152"/>
                <a:gd name="T21" fmla="*/ 666 h 1187"/>
                <a:gd name="T22" fmla="*/ 339 w 1152"/>
                <a:gd name="T23" fmla="*/ 687 h 1187"/>
                <a:gd name="T24" fmla="*/ 417 w 1152"/>
                <a:gd name="T25" fmla="*/ 732 h 1187"/>
                <a:gd name="T26" fmla="*/ 471 w 1152"/>
                <a:gd name="T27" fmla="*/ 765 h 1187"/>
                <a:gd name="T28" fmla="*/ 582 w 1152"/>
                <a:gd name="T29" fmla="*/ 816 h 1187"/>
                <a:gd name="T30" fmla="*/ 732 w 1152"/>
                <a:gd name="T31" fmla="*/ 855 h 1187"/>
                <a:gd name="T32" fmla="*/ 906 w 1152"/>
                <a:gd name="T33" fmla="*/ 906 h 1187"/>
                <a:gd name="T34" fmla="*/ 1035 w 1152"/>
                <a:gd name="T35" fmla="*/ 951 h 1187"/>
                <a:gd name="T36" fmla="*/ 1086 w 1152"/>
                <a:gd name="T37" fmla="*/ 963 h 1187"/>
                <a:gd name="T38" fmla="*/ 1131 w 1152"/>
                <a:gd name="T39" fmla="*/ 984 h 1187"/>
                <a:gd name="T40" fmla="*/ 1152 w 1152"/>
                <a:gd name="T41" fmla="*/ 1014 h 1187"/>
                <a:gd name="T42" fmla="*/ 1065 w 1152"/>
                <a:gd name="T43" fmla="*/ 1074 h 1187"/>
                <a:gd name="T44" fmla="*/ 750 w 1152"/>
                <a:gd name="T45" fmla="*/ 1152 h 1187"/>
                <a:gd name="T46" fmla="*/ 501 w 1152"/>
                <a:gd name="T47" fmla="*/ 1161 h 1187"/>
                <a:gd name="T48" fmla="*/ 135 w 1152"/>
                <a:gd name="T49" fmla="*/ 1134 h 1187"/>
                <a:gd name="T50" fmla="*/ 96 w 1152"/>
                <a:gd name="T51" fmla="*/ 1101 h 1187"/>
                <a:gd name="T52" fmla="*/ 39 w 1152"/>
                <a:gd name="T53" fmla="*/ 1026 h 1187"/>
                <a:gd name="T54" fmla="*/ 12 w 1152"/>
                <a:gd name="T55" fmla="*/ 939 h 1187"/>
                <a:gd name="T56" fmla="*/ 0 w 1152"/>
                <a:gd name="T57" fmla="*/ 582 h 1187"/>
                <a:gd name="T58" fmla="*/ 3 w 1152"/>
                <a:gd name="T59" fmla="*/ 387 h 1187"/>
                <a:gd name="T60" fmla="*/ 51 w 1152"/>
                <a:gd name="T61" fmla="*/ 252 h 1187"/>
                <a:gd name="T62" fmla="*/ 72 w 1152"/>
                <a:gd name="T63" fmla="*/ 144 h 1187"/>
                <a:gd name="T64" fmla="*/ 141 w 1152"/>
                <a:gd name="T65" fmla="*/ 15 h 1187"/>
                <a:gd name="T66" fmla="*/ 144 w 1152"/>
                <a:gd name="T67"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2" h="1187">
                  <a:moveTo>
                    <a:pt x="144" y="0"/>
                  </a:moveTo>
                  <a:cubicBezTo>
                    <a:pt x="155" y="32"/>
                    <a:pt x="157" y="64"/>
                    <a:pt x="174" y="93"/>
                  </a:cubicBezTo>
                  <a:cubicBezTo>
                    <a:pt x="176" y="104"/>
                    <a:pt x="177" y="115"/>
                    <a:pt x="180" y="126"/>
                  </a:cubicBezTo>
                  <a:cubicBezTo>
                    <a:pt x="185" y="147"/>
                    <a:pt x="198" y="189"/>
                    <a:pt x="198" y="189"/>
                  </a:cubicBezTo>
                  <a:cubicBezTo>
                    <a:pt x="201" y="253"/>
                    <a:pt x="194" y="366"/>
                    <a:pt x="216" y="432"/>
                  </a:cubicBezTo>
                  <a:cubicBezTo>
                    <a:pt x="218" y="447"/>
                    <a:pt x="219" y="462"/>
                    <a:pt x="222" y="477"/>
                  </a:cubicBezTo>
                  <a:cubicBezTo>
                    <a:pt x="226" y="497"/>
                    <a:pt x="245" y="514"/>
                    <a:pt x="255" y="531"/>
                  </a:cubicBezTo>
                  <a:cubicBezTo>
                    <a:pt x="268" y="555"/>
                    <a:pt x="280" y="577"/>
                    <a:pt x="294" y="600"/>
                  </a:cubicBezTo>
                  <a:cubicBezTo>
                    <a:pt x="296" y="604"/>
                    <a:pt x="298" y="608"/>
                    <a:pt x="300" y="612"/>
                  </a:cubicBezTo>
                  <a:cubicBezTo>
                    <a:pt x="302" y="619"/>
                    <a:pt x="302" y="627"/>
                    <a:pt x="306" y="633"/>
                  </a:cubicBezTo>
                  <a:cubicBezTo>
                    <a:pt x="313" y="645"/>
                    <a:pt x="325" y="653"/>
                    <a:pt x="330" y="666"/>
                  </a:cubicBezTo>
                  <a:cubicBezTo>
                    <a:pt x="333" y="673"/>
                    <a:pt x="335" y="681"/>
                    <a:pt x="339" y="687"/>
                  </a:cubicBezTo>
                  <a:cubicBezTo>
                    <a:pt x="357" y="712"/>
                    <a:pt x="387" y="728"/>
                    <a:pt x="417" y="732"/>
                  </a:cubicBezTo>
                  <a:cubicBezTo>
                    <a:pt x="435" y="745"/>
                    <a:pt x="452" y="755"/>
                    <a:pt x="471" y="765"/>
                  </a:cubicBezTo>
                  <a:cubicBezTo>
                    <a:pt x="496" y="798"/>
                    <a:pt x="543" y="809"/>
                    <a:pt x="582" y="816"/>
                  </a:cubicBezTo>
                  <a:cubicBezTo>
                    <a:pt x="631" y="836"/>
                    <a:pt x="681" y="841"/>
                    <a:pt x="732" y="855"/>
                  </a:cubicBezTo>
                  <a:cubicBezTo>
                    <a:pt x="790" y="871"/>
                    <a:pt x="848" y="889"/>
                    <a:pt x="906" y="906"/>
                  </a:cubicBezTo>
                  <a:cubicBezTo>
                    <a:pt x="949" y="918"/>
                    <a:pt x="991" y="941"/>
                    <a:pt x="1035" y="951"/>
                  </a:cubicBezTo>
                  <a:cubicBezTo>
                    <a:pt x="1057" y="956"/>
                    <a:pt x="1067" y="955"/>
                    <a:pt x="1086" y="963"/>
                  </a:cubicBezTo>
                  <a:cubicBezTo>
                    <a:pt x="1101" y="970"/>
                    <a:pt x="1114" y="980"/>
                    <a:pt x="1131" y="984"/>
                  </a:cubicBezTo>
                  <a:cubicBezTo>
                    <a:pt x="1138" y="997"/>
                    <a:pt x="1145" y="1001"/>
                    <a:pt x="1152" y="1014"/>
                  </a:cubicBezTo>
                  <a:cubicBezTo>
                    <a:pt x="1147" y="1049"/>
                    <a:pt x="1098" y="1066"/>
                    <a:pt x="1065" y="1074"/>
                  </a:cubicBezTo>
                  <a:cubicBezTo>
                    <a:pt x="966" y="1099"/>
                    <a:pt x="852" y="1146"/>
                    <a:pt x="750" y="1152"/>
                  </a:cubicBezTo>
                  <a:cubicBezTo>
                    <a:pt x="667" y="1157"/>
                    <a:pt x="584" y="1158"/>
                    <a:pt x="501" y="1161"/>
                  </a:cubicBezTo>
                  <a:cubicBezTo>
                    <a:pt x="57" y="1157"/>
                    <a:pt x="293" y="1187"/>
                    <a:pt x="135" y="1134"/>
                  </a:cubicBezTo>
                  <a:cubicBezTo>
                    <a:pt x="125" y="1121"/>
                    <a:pt x="111" y="1108"/>
                    <a:pt x="96" y="1101"/>
                  </a:cubicBezTo>
                  <a:cubicBezTo>
                    <a:pt x="83" y="1074"/>
                    <a:pt x="66" y="1039"/>
                    <a:pt x="39" y="1026"/>
                  </a:cubicBezTo>
                  <a:cubicBezTo>
                    <a:pt x="29" y="997"/>
                    <a:pt x="20" y="969"/>
                    <a:pt x="12" y="939"/>
                  </a:cubicBezTo>
                  <a:cubicBezTo>
                    <a:pt x="4" y="792"/>
                    <a:pt x="1" y="766"/>
                    <a:pt x="0" y="582"/>
                  </a:cubicBezTo>
                  <a:cubicBezTo>
                    <a:pt x="0" y="517"/>
                    <a:pt x="0" y="452"/>
                    <a:pt x="3" y="387"/>
                  </a:cubicBezTo>
                  <a:cubicBezTo>
                    <a:pt x="5" y="339"/>
                    <a:pt x="35" y="296"/>
                    <a:pt x="51" y="252"/>
                  </a:cubicBezTo>
                  <a:cubicBezTo>
                    <a:pt x="63" y="218"/>
                    <a:pt x="66" y="180"/>
                    <a:pt x="72" y="144"/>
                  </a:cubicBezTo>
                  <a:cubicBezTo>
                    <a:pt x="80" y="96"/>
                    <a:pt x="89" y="28"/>
                    <a:pt x="141" y="15"/>
                  </a:cubicBezTo>
                  <a:cubicBezTo>
                    <a:pt x="148" y="2"/>
                    <a:pt x="150" y="6"/>
                    <a:pt x="144" y="0"/>
                  </a:cubicBezTo>
                  <a:close/>
                </a:path>
              </a:pathLst>
            </a:custGeom>
            <a:solidFill>
              <a:schemeClr val="tx1">
                <a:lumMod val="65000"/>
                <a:lumOff val="35000"/>
              </a:schemeClr>
            </a:solidFill>
            <a:ln w="19050" cap="flat">
              <a:solidFill>
                <a:schemeClr val="tx1"/>
              </a:solidFill>
              <a:prstDash val="solid"/>
              <a:round/>
              <a:headEnd type="none" w="sm" len="sm"/>
              <a:tailEnd type="none" w="sm" len="sm"/>
            </a:ln>
            <a:effectLst/>
          </p:spPr>
          <p:txBody>
            <a:bodyPr/>
            <a:lstStyle/>
            <a:p>
              <a:endParaRPr lang="en-US">
                <a:ln>
                  <a:solidFill>
                    <a:schemeClr val="tx1"/>
                  </a:solidFill>
                </a:ln>
              </a:endParaRPr>
            </a:p>
          </p:txBody>
        </p:sp>
        <p:sp>
          <p:nvSpPr>
            <p:cNvPr id="28" name="AutoShape 7"/>
            <p:cNvSpPr>
              <a:spLocks noChangeArrowheads="1"/>
            </p:cNvSpPr>
            <p:nvPr/>
          </p:nvSpPr>
          <p:spPr bwMode="auto">
            <a:xfrm>
              <a:off x="2414019" y="4029894"/>
              <a:ext cx="1600200" cy="1600200"/>
            </a:xfrm>
            <a:prstGeom prst="rtTriangle">
              <a:avLst/>
            </a:prstGeom>
            <a:solidFill>
              <a:schemeClr val="tx1">
                <a:lumMod val="65000"/>
                <a:lumOff val="35000"/>
              </a:schemeClr>
            </a:solidFill>
            <a:ln>
              <a:noFill/>
            </a:ln>
            <a:effectLst/>
          </p:spPr>
          <p:txBody>
            <a:bodyPr wrap="none" anchor="ctr"/>
            <a:lstStyle/>
            <a:p>
              <a:endParaRPr lang="en-US"/>
            </a:p>
          </p:txBody>
        </p:sp>
        <p:sp>
          <p:nvSpPr>
            <p:cNvPr id="29" name="Line 8"/>
            <p:cNvSpPr>
              <a:spLocks noChangeShapeType="1"/>
            </p:cNvSpPr>
            <p:nvPr/>
          </p:nvSpPr>
          <p:spPr bwMode="auto">
            <a:xfrm>
              <a:off x="2414019" y="4029894"/>
              <a:ext cx="0" cy="1600200"/>
            </a:xfrm>
            <a:prstGeom prst="line">
              <a:avLst/>
            </a:prstGeom>
            <a:noFill/>
            <a:ln w="1905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a:lstStyle/>
            <a:p>
              <a:endParaRPr lang="en-US"/>
            </a:p>
          </p:txBody>
        </p:sp>
        <p:sp>
          <p:nvSpPr>
            <p:cNvPr id="30" name="Line 9"/>
            <p:cNvSpPr>
              <a:spLocks noChangeShapeType="1"/>
            </p:cNvSpPr>
            <p:nvPr/>
          </p:nvSpPr>
          <p:spPr bwMode="auto">
            <a:xfrm flipH="1">
              <a:off x="2414019" y="5630094"/>
              <a:ext cx="1905000" cy="0"/>
            </a:xfrm>
            <a:prstGeom prst="line">
              <a:avLst/>
            </a:prstGeom>
            <a:noFill/>
            <a:ln w="1905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a:lstStyle/>
            <a:p>
              <a:endParaRPr lang="en-US"/>
            </a:p>
          </p:txBody>
        </p:sp>
        <p:sp>
          <p:nvSpPr>
            <p:cNvPr id="31" name="Text Box 10"/>
            <p:cNvSpPr txBox="1">
              <a:spLocks noChangeArrowheads="1"/>
            </p:cNvSpPr>
            <p:nvPr/>
          </p:nvSpPr>
          <p:spPr bwMode="auto">
            <a:xfrm>
              <a:off x="2374332" y="6053219"/>
              <a:ext cx="1681163" cy="473902"/>
            </a:xfrm>
            <a:prstGeom prst="rect">
              <a:avLst/>
            </a:prstGeom>
            <a:noFill/>
            <a:ln>
              <a:noFill/>
            </a:ln>
            <a:effectLst>
              <a:prstShdw prst="shdw17" dist="17961" dir="2700000">
                <a:schemeClr val="bg1">
                  <a:gamma/>
                  <a:shade val="60000"/>
                  <a:invGamma/>
                </a:scheme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cmpd="dbl">
                  <a:solidFill>
                    <a:schemeClr val="bg1"/>
                  </a:solidFill>
                  <a:miter lim="800000"/>
                  <a:headEnd type="none" w="sm" len="sm"/>
                  <a:tailEnd type="none" w="sm" len="sm"/>
                </a14:hiddenLine>
              </a:ext>
            </a:extLst>
          </p:spPr>
          <p:txBody>
            <a:bodyPr>
              <a:spAutoFit/>
            </a:bodyPr>
            <a:lstStyle/>
            <a:p>
              <a:pPr algn="ctr"/>
              <a:r>
                <a:rPr lang="en-US" sz="2000" dirty="0"/>
                <a:t>Leg Size, t</a:t>
              </a:r>
            </a:p>
          </p:txBody>
        </p:sp>
        <p:sp>
          <p:nvSpPr>
            <p:cNvPr id="32" name="Line 11"/>
            <p:cNvSpPr>
              <a:spLocks noChangeShapeType="1"/>
            </p:cNvSpPr>
            <p:nvPr/>
          </p:nvSpPr>
          <p:spPr bwMode="auto">
            <a:xfrm>
              <a:off x="2404494" y="4048944"/>
              <a:ext cx="1600200" cy="1600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wrap="none" anchor="ctr"/>
            <a:lstStyle/>
            <a:p>
              <a:endParaRPr lang="en-US"/>
            </a:p>
          </p:txBody>
        </p:sp>
        <p:sp>
          <p:nvSpPr>
            <p:cNvPr id="33" name="Line 12"/>
            <p:cNvSpPr>
              <a:spLocks noChangeShapeType="1"/>
            </p:cNvSpPr>
            <p:nvPr/>
          </p:nvSpPr>
          <p:spPr bwMode="auto">
            <a:xfrm>
              <a:off x="4004694" y="5792019"/>
              <a:ext cx="0" cy="8191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wrap="none" anchor="ctr"/>
            <a:lstStyle/>
            <a:p>
              <a:endParaRPr lang="en-US"/>
            </a:p>
          </p:txBody>
        </p:sp>
        <p:sp>
          <p:nvSpPr>
            <p:cNvPr id="34" name="Line 13"/>
            <p:cNvSpPr>
              <a:spLocks noChangeShapeType="1"/>
            </p:cNvSpPr>
            <p:nvPr/>
          </p:nvSpPr>
          <p:spPr bwMode="auto">
            <a:xfrm>
              <a:off x="2399732" y="6487344"/>
              <a:ext cx="1604962" cy="0"/>
            </a:xfrm>
            <a:prstGeom prst="line">
              <a:avLst/>
            </a:prstGeom>
            <a:noFill/>
            <a:ln w="190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wrap="none" anchor="ctr"/>
            <a:lstStyle/>
            <a:p>
              <a:endParaRPr lang="en-US"/>
            </a:p>
          </p:txBody>
        </p:sp>
        <p:sp>
          <p:nvSpPr>
            <p:cNvPr id="35" name="Line 14"/>
            <p:cNvSpPr>
              <a:spLocks noChangeShapeType="1"/>
            </p:cNvSpPr>
            <p:nvPr/>
          </p:nvSpPr>
          <p:spPr bwMode="auto">
            <a:xfrm>
              <a:off x="1299594" y="4496619"/>
              <a:ext cx="1066800" cy="106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wrap="none" anchor="ctr"/>
            <a:lstStyle/>
            <a:p>
              <a:endParaRPr lang="en-US"/>
            </a:p>
          </p:txBody>
        </p:sp>
        <p:sp>
          <p:nvSpPr>
            <p:cNvPr id="36" name="Line 15"/>
            <p:cNvSpPr>
              <a:spLocks noChangeShapeType="1"/>
            </p:cNvSpPr>
            <p:nvPr/>
          </p:nvSpPr>
          <p:spPr bwMode="auto">
            <a:xfrm>
              <a:off x="2061594" y="3715569"/>
              <a:ext cx="285750" cy="28575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wrap="none" anchor="ctr"/>
            <a:lstStyle/>
            <a:p>
              <a:endParaRPr lang="en-US"/>
            </a:p>
          </p:txBody>
        </p:sp>
        <p:sp>
          <p:nvSpPr>
            <p:cNvPr id="37" name="Line 16"/>
            <p:cNvSpPr>
              <a:spLocks noChangeShapeType="1"/>
            </p:cNvSpPr>
            <p:nvPr/>
          </p:nvSpPr>
          <p:spPr bwMode="auto">
            <a:xfrm flipH="1">
              <a:off x="1394844" y="3829869"/>
              <a:ext cx="762000" cy="762000"/>
            </a:xfrm>
            <a:prstGeom prst="line">
              <a:avLst/>
            </a:prstGeom>
            <a:noFill/>
            <a:ln w="1905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wrap="none" anchor="ctr"/>
            <a:lstStyle/>
            <a:p>
              <a:endParaRPr lang="en-US"/>
            </a:p>
          </p:txBody>
        </p:sp>
        <p:sp>
          <p:nvSpPr>
            <p:cNvPr id="38" name="Text Box 17"/>
            <p:cNvSpPr txBox="1">
              <a:spLocks noChangeArrowheads="1"/>
            </p:cNvSpPr>
            <p:nvPr/>
          </p:nvSpPr>
          <p:spPr bwMode="auto">
            <a:xfrm rot="18908042">
              <a:off x="753099" y="3496373"/>
              <a:ext cx="1388561" cy="838441"/>
            </a:xfrm>
            <a:prstGeom prst="rect">
              <a:avLst/>
            </a:prstGeom>
            <a:noFill/>
            <a:ln>
              <a:noFill/>
            </a:ln>
            <a:effectLst>
              <a:prstShdw prst="shdw17" dist="17961" dir="2700000">
                <a:schemeClr val="bg1">
                  <a:gamma/>
                  <a:shade val="60000"/>
                  <a:invGamma/>
                </a:scheme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cmpd="dbl">
                  <a:solidFill>
                    <a:schemeClr val="bg1"/>
                  </a:solidFill>
                  <a:miter lim="800000"/>
                  <a:headEnd type="none" w="sm" len="sm"/>
                  <a:tailEnd type="none" w="sm" len="sm"/>
                </a14:hiddenLine>
              </a:ext>
            </a:extLst>
          </p:spPr>
          <p:txBody>
            <a:bodyPr wrap="square">
              <a:spAutoFit/>
            </a:bodyPr>
            <a:lstStyle/>
            <a:p>
              <a:pPr algn="ctr"/>
              <a:r>
                <a:rPr lang="en-US" sz="2000" dirty="0"/>
                <a:t>Effective Throat</a:t>
              </a:r>
            </a:p>
          </p:txBody>
        </p:sp>
        <p:cxnSp>
          <p:nvCxnSpPr>
            <p:cNvPr id="39" name="Straight Connector 38"/>
            <p:cNvCxnSpPr/>
            <p:nvPr/>
          </p:nvCxnSpPr>
          <p:spPr>
            <a:xfrm flipV="1">
              <a:off x="2134466" y="4001319"/>
              <a:ext cx="1887691" cy="1887691"/>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0" name="Text Box 17"/>
            <p:cNvSpPr txBox="1">
              <a:spLocks noChangeArrowheads="1"/>
            </p:cNvSpPr>
            <p:nvPr/>
          </p:nvSpPr>
          <p:spPr bwMode="auto">
            <a:xfrm rot="18908042">
              <a:off x="3085567" y="3940312"/>
              <a:ext cx="1092480" cy="473902"/>
            </a:xfrm>
            <a:prstGeom prst="rect">
              <a:avLst/>
            </a:prstGeom>
            <a:noFill/>
            <a:ln>
              <a:noFill/>
            </a:ln>
            <a:effectLst>
              <a:prstShdw prst="shdw17" dist="17961" dir="2700000">
                <a:schemeClr val="bg1">
                  <a:gamma/>
                  <a:shade val="60000"/>
                  <a:invGamma/>
                </a:scheme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cmpd="dbl">
                  <a:solidFill>
                    <a:schemeClr val="bg1"/>
                  </a:solidFill>
                  <a:miter lim="800000"/>
                  <a:headEnd type="none" w="sm" len="sm"/>
                  <a:tailEnd type="none" w="sm" len="sm"/>
                </a14:hiddenLine>
              </a:ext>
            </a:extLst>
          </p:spPr>
          <p:txBody>
            <a:bodyPr wrap="none">
              <a:spAutoFit/>
            </a:bodyPr>
            <a:lstStyle/>
            <a:p>
              <a:pPr algn="l"/>
              <a:r>
                <a:rPr lang="en-US" sz="2000" b="1" dirty="0">
                  <a:solidFill>
                    <a:srgbClr val="CC0000"/>
                  </a:solidFill>
                </a:rPr>
                <a:t>Failure</a:t>
              </a:r>
            </a:p>
          </p:txBody>
        </p:sp>
        <p:sp>
          <p:nvSpPr>
            <p:cNvPr id="41" name="Text Box 17"/>
            <p:cNvSpPr txBox="1">
              <a:spLocks noChangeArrowheads="1"/>
            </p:cNvSpPr>
            <p:nvPr/>
          </p:nvSpPr>
          <p:spPr bwMode="auto">
            <a:xfrm rot="18908042">
              <a:off x="3363654" y="4131383"/>
              <a:ext cx="926919" cy="473902"/>
            </a:xfrm>
            <a:prstGeom prst="rect">
              <a:avLst/>
            </a:prstGeom>
            <a:noFill/>
            <a:ln>
              <a:noFill/>
            </a:ln>
            <a:effectLst>
              <a:prstShdw prst="shdw17" dist="17961" dir="2700000">
                <a:schemeClr val="bg1">
                  <a:gamma/>
                  <a:shade val="60000"/>
                  <a:invGamma/>
                </a:scheme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cmpd="dbl">
                  <a:solidFill>
                    <a:schemeClr val="bg1"/>
                  </a:solidFill>
                  <a:miter lim="800000"/>
                  <a:headEnd type="none" w="sm" len="sm"/>
                  <a:tailEnd type="none" w="sm" len="sm"/>
                </a14:hiddenLine>
              </a:ext>
            </a:extLst>
          </p:spPr>
          <p:txBody>
            <a:bodyPr wrap="none">
              <a:spAutoFit/>
            </a:bodyPr>
            <a:lstStyle/>
            <a:p>
              <a:pPr algn="l"/>
              <a:r>
                <a:rPr lang="en-US" sz="2000" b="1" dirty="0">
                  <a:solidFill>
                    <a:srgbClr val="CC0000"/>
                  </a:solidFill>
                </a:rPr>
                <a:t>Plane</a:t>
              </a:r>
            </a:p>
          </p:txBody>
        </p:sp>
      </p:grpSp>
      <p:sp>
        <p:nvSpPr>
          <p:cNvPr id="42" name="Rectangle 41"/>
          <p:cNvSpPr/>
          <p:nvPr/>
        </p:nvSpPr>
        <p:spPr>
          <a:xfrm>
            <a:off x="768095" y="2685583"/>
            <a:ext cx="7771551" cy="1200329"/>
          </a:xfrm>
          <a:prstGeom prst="rect">
            <a:avLst/>
          </a:prstGeom>
        </p:spPr>
        <p:txBody>
          <a:bodyPr wrap="none">
            <a:spAutoFit/>
          </a:bodyPr>
          <a:lstStyle/>
          <a:p>
            <a:r>
              <a:rPr lang="en-US" sz="2400" dirty="0"/>
              <a:t>Effective area is effective length multiplied by effective throat</a:t>
            </a:r>
          </a:p>
          <a:p>
            <a:endParaRPr lang="en-US" sz="2400" dirty="0"/>
          </a:p>
          <a:p>
            <a:r>
              <a:rPr lang="en-US" sz="2400" dirty="0"/>
              <a:t>Effective Throat, </a:t>
            </a:r>
            <a:r>
              <a:rPr lang="en-US" sz="2400" dirty="0" err="1"/>
              <a:t>t</a:t>
            </a:r>
            <a:r>
              <a:rPr lang="en-US" sz="2400" baseline="-25000" dirty="0" err="1"/>
              <a:t>eff</a:t>
            </a:r>
            <a:r>
              <a:rPr lang="en-US" sz="2400" dirty="0"/>
              <a:t> = 0.707t</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83</a:t>
            </a:fld>
            <a:endParaRPr lang="en-US" altLang="en-US"/>
          </a:p>
        </p:txBody>
      </p:sp>
      <p:sp>
        <p:nvSpPr>
          <p:cNvPr id="44" name="Rectangle 43"/>
          <p:cNvSpPr/>
          <p:nvPr/>
        </p:nvSpPr>
        <p:spPr>
          <a:xfrm>
            <a:off x="780401" y="4118822"/>
            <a:ext cx="4393510" cy="461665"/>
          </a:xfrm>
          <a:prstGeom prst="rect">
            <a:avLst/>
          </a:prstGeom>
        </p:spPr>
        <p:txBody>
          <a:bodyPr wrap="none">
            <a:spAutoFit/>
          </a:bodyPr>
          <a:lstStyle/>
          <a:p>
            <a:r>
              <a:rPr lang="en-US" sz="2400" dirty="0"/>
              <a:t>Effective Area of weld, A</a:t>
            </a:r>
            <a:r>
              <a:rPr lang="en-US" sz="2400" baseline="-25000" dirty="0"/>
              <a:t>we </a:t>
            </a:r>
            <a:r>
              <a:rPr lang="en-US" sz="2400" dirty="0"/>
              <a:t>= </a:t>
            </a:r>
            <a:r>
              <a:rPr lang="en-US" sz="2400" dirty="0" err="1"/>
              <a:t>t</a:t>
            </a:r>
            <a:r>
              <a:rPr lang="en-US" sz="2400" baseline="-25000" dirty="0" err="1"/>
              <a:t>eff</a:t>
            </a:r>
            <a:r>
              <a:rPr lang="en-US" sz="2400" dirty="0"/>
              <a:t> L</a:t>
            </a:r>
          </a:p>
        </p:txBody>
      </p:sp>
    </p:spTree>
    <p:extLst>
      <p:ext uri="{BB962C8B-B14F-4D97-AF65-F5344CB8AC3E}">
        <p14:creationId xmlns:p14="http://schemas.microsoft.com/office/powerpoint/2010/main" val="569526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Limit states: </a:t>
            </a:r>
            <a:br>
              <a:rPr lang="en-US" dirty="0"/>
            </a:br>
            <a:r>
              <a:rPr lang="en-US" dirty="0"/>
              <a:t>Tension connection example</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84</a:t>
            </a:fld>
            <a:endParaRPr lang="en-US" altLang="en-US"/>
          </a:p>
        </p:txBody>
      </p:sp>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94857E79-99AD-4886-96D3-34A84DBC6052}"/>
                  </a:ext>
                </a:extLst>
              </p:cNvPr>
              <p:cNvSpPr txBox="1"/>
              <p:nvPr/>
            </p:nvSpPr>
            <p:spPr>
              <a:xfrm>
                <a:off x="881965" y="2862130"/>
                <a:ext cx="4321406" cy="646331"/>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𝜙</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𝑅</m:t>
                          </m:r>
                        </m:e>
                        <m:sub>
                          <m:r>
                            <a:rPr lang="en-US" b="0" i="1" smtClean="0">
                              <a:latin typeface="Cambria Math" panose="02040503050406030204" pitchFamily="18" charset="0"/>
                              <a:ea typeface="Cambria Math" panose="02040503050406030204" pitchFamily="18" charset="0"/>
                            </a:rPr>
                            <m:t>𝑛</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𝜙</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𝐹</m:t>
                          </m:r>
                        </m:e>
                        <m:sub>
                          <m:r>
                            <a:rPr lang="en-US" b="0" i="1" smtClean="0">
                              <a:latin typeface="Cambria Math" panose="02040503050406030204" pitchFamily="18" charset="0"/>
                              <a:ea typeface="Cambria Math" panose="02040503050406030204" pitchFamily="18" charset="0"/>
                            </a:rPr>
                            <m:t>𝑛𝑤</m:t>
                          </m:r>
                        </m:sub>
                      </m:sSub>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𝐴</m:t>
                          </m:r>
                        </m:e>
                        <m:sub>
                          <m:r>
                            <a:rPr lang="en-US" b="0" i="1" smtClean="0">
                              <a:latin typeface="Cambria Math" panose="02040503050406030204" pitchFamily="18" charset="0"/>
                              <a:ea typeface="Cambria Math" panose="02040503050406030204" pitchFamily="18" charset="0"/>
                            </a:rPr>
                            <m:t>𝑤𝑒</m:t>
                          </m:r>
                        </m:sub>
                      </m:sSub>
                    </m:oMath>
                  </m:oMathPara>
                </a14:m>
                <a:endParaRPr lang="en-US" b="0" i="1" dirty="0">
                  <a:latin typeface="Cambria Math" panose="02040503050406030204" pitchFamily="18" charset="0"/>
                  <a:ea typeface="Cambria Math" panose="02040503050406030204" pitchFamily="18" charset="0"/>
                </a:endParaRPr>
              </a:p>
              <a:p>
                <a:endParaRPr lang="en-US" b="0" i="1" dirty="0">
                  <a:latin typeface="Cambria Math" panose="02040503050406030204" pitchFamily="18" charset="0"/>
                  <a:ea typeface="Cambria Math" panose="02040503050406030204" pitchFamily="18" charset="0"/>
                </a:endParaRPr>
              </a:p>
            </p:txBody>
          </p:sp>
        </mc:Choice>
        <mc:Fallback xmlns="">
          <p:sp>
            <p:nvSpPr>
              <p:cNvPr id="42" name="TextBox 41">
                <a:extLst>
                  <a:ext uri="{FF2B5EF4-FFF2-40B4-BE49-F238E27FC236}">
                    <a16:creationId xmlns:a16="http://schemas.microsoft.com/office/drawing/2014/main" id="{94857E79-99AD-4886-96D3-34A84DBC6052}"/>
                  </a:ext>
                </a:extLst>
              </p:cNvPr>
              <p:cNvSpPr txBox="1">
                <a:spLocks noRot="1" noChangeAspect="1" noMove="1" noResize="1" noEditPoints="1" noAdjustHandles="1" noChangeArrowheads="1" noChangeShapeType="1" noTextEdit="1"/>
              </p:cNvSpPr>
              <p:nvPr/>
            </p:nvSpPr>
            <p:spPr>
              <a:xfrm>
                <a:off x="881965" y="2862130"/>
                <a:ext cx="4321406" cy="646331"/>
              </a:xfrm>
              <a:prstGeom prst="rect">
                <a:avLst/>
              </a:prstGeom>
              <a:blipFill>
                <a:blip r:embed="rId3"/>
                <a:stretch>
                  <a:fillRect l="-42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Rectangle 42"/>
              <p:cNvSpPr/>
              <p:nvPr/>
            </p:nvSpPr>
            <p:spPr>
              <a:xfrm>
                <a:off x="1634325" y="3282091"/>
                <a:ext cx="1741492"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𝐴</m:t>
                          </m:r>
                        </m:e>
                        <m:sub>
                          <m:r>
                            <a:rPr lang="en-US" i="1">
                              <a:latin typeface="Cambria Math" panose="02040503050406030204" pitchFamily="18" charset="0"/>
                              <a:ea typeface="Cambria Math" panose="02040503050406030204" pitchFamily="18" charset="0"/>
                            </a:rPr>
                            <m:t>𝑤</m:t>
                          </m:r>
                          <m:r>
                            <a:rPr lang="en-US" b="0" i="1" smtClean="0">
                              <a:latin typeface="Cambria Math" panose="02040503050406030204" pitchFamily="18" charset="0"/>
                              <a:ea typeface="Cambria Math" panose="02040503050406030204" pitchFamily="18" charset="0"/>
                            </a:rPr>
                            <m:t>𝑒</m:t>
                          </m:r>
                        </m:sub>
                      </m:sSub>
                      <m:r>
                        <a:rPr lang="en-US" b="0" i="1" smtClean="0">
                          <a:latin typeface="Cambria Math" panose="02040503050406030204" pitchFamily="18" charset="0"/>
                          <a:ea typeface="Cambria Math" panose="02040503050406030204" pitchFamily="18" charset="0"/>
                        </a:rPr>
                        <m:t>=0.707</m:t>
                      </m:r>
                      <m:r>
                        <a:rPr lang="en-US" b="0" i="1" smtClean="0">
                          <a:latin typeface="Cambria Math" panose="02040503050406030204" pitchFamily="18" charset="0"/>
                          <a:ea typeface="Cambria Math" panose="02040503050406030204" pitchFamily="18" charset="0"/>
                        </a:rPr>
                        <m:t>𝑡𝐿</m:t>
                      </m:r>
                    </m:oMath>
                  </m:oMathPara>
                </a14:m>
                <a:endParaRPr lang="en-US" dirty="0"/>
              </a:p>
            </p:txBody>
          </p:sp>
        </mc:Choice>
        <mc:Fallback xmlns="">
          <p:sp>
            <p:nvSpPr>
              <p:cNvPr id="43" name="Rectangle 42"/>
              <p:cNvSpPr>
                <a:spLocks noRot="1" noChangeAspect="1" noMove="1" noResize="1" noEditPoints="1" noAdjustHandles="1" noChangeArrowheads="1" noChangeShapeType="1" noTextEdit="1"/>
              </p:cNvSpPr>
              <p:nvPr/>
            </p:nvSpPr>
            <p:spPr>
              <a:xfrm>
                <a:off x="1634325" y="3282091"/>
                <a:ext cx="1741492" cy="36933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Rectangle 43"/>
              <p:cNvSpPr/>
              <p:nvPr/>
            </p:nvSpPr>
            <p:spPr>
              <a:xfrm>
                <a:off x="1764954" y="3651423"/>
                <a:ext cx="1741492" cy="369332"/>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𝑡</m:t>
                      </m:r>
                      <m:r>
                        <a:rPr lang="en-US" b="0" i="1" smtClean="0">
                          <a:latin typeface="Cambria Math" panose="02040503050406030204" pitchFamily="18" charset="0"/>
                          <a:ea typeface="Cambria Math" panose="02040503050406030204" pitchFamily="18" charset="0"/>
                        </a:rPr>
                        <m:t>=1/16"</m:t>
                      </m:r>
                    </m:oMath>
                  </m:oMathPara>
                </a14:m>
                <a:endParaRPr lang="en-US" dirty="0"/>
              </a:p>
            </p:txBody>
          </p:sp>
        </mc:Choice>
        <mc:Fallback xmlns="">
          <p:sp>
            <p:nvSpPr>
              <p:cNvPr id="44" name="Rectangle 43"/>
              <p:cNvSpPr>
                <a:spLocks noRot="1" noChangeAspect="1" noMove="1" noResize="1" noEditPoints="1" noAdjustHandles="1" noChangeArrowheads="1" noChangeShapeType="1" noTextEdit="1"/>
              </p:cNvSpPr>
              <p:nvPr/>
            </p:nvSpPr>
            <p:spPr>
              <a:xfrm>
                <a:off x="1764954" y="3651423"/>
                <a:ext cx="1741492" cy="369332"/>
              </a:xfrm>
              <a:prstGeom prst="rect">
                <a:avLst/>
              </a:prstGeom>
              <a:blipFill>
                <a:blip r:embed="rId5"/>
                <a:stretch>
                  <a:fillRect b="-1147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Rectangle 44"/>
              <p:cNvSpPr/>
              <p:nvPr/>
            </p:nvSpPr>
            <p:spPr>
              <a:xfrm>
                <a:off x="1220446" y="4541582"/>
                <a:ext cx="4572000" cy="369332"/>
              </a:xfrm>
              <a:prstGeom prst="rect">
                <a:avLst/>
              </a:prstGeom>
            </p:spPr>
            <p:txBody>
              <a:bodyPr>
                <a:spAutoFit/>
              </a:bodyPr>
              <a:lstStyle/>
              <a:p>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=0.75</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0.6</m:t>
                          </m:r>
                        </m:e>
                      </m:d>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70 </m:t>
                          </m:r>
                          <m:r>
                            <a:rPr lang="en-US" i="1">
                              <a:latin typeface="Cambria Math" panose="02040503050406030204" pitchFamily="18" charset="0"/>
                              <a:ea typeface="Cambria Math" panose="02040503050406030204" pitchFamily="18" charset="0"/>
                            </a:rPr>
                            <m:t>𝑘𝑠𝑖</m:t>
                          </m:r>
                        </m:e>
                      </m:d>
                      <m:r>
                        <a:rPr lang="en-US" i="1">
                          <a:latin typeface="Cambria Math" panose="02040503050406030204" pitchFamily="18" charset="0"/>
                          <a:ea typeface="Cambria Math" panose="02040503050406030204" pitchFamily="18" charset="0"/>
                        </a:rPr>
                        <m:t>0.707(</m:t>
                      </m:r>
                      <m:f>
                        <m:fPr>
                          <m:type m:val="lin"/>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1</m:t>
                          </m:r>
                        </m:num>
                        <m:den>
                          <m:r>
                            <a:rPr lang="en-US" i="1">
                              <a:latin typeface="Cambria Math" panose="02040503050406030204" pitchFamily="18" charset="0"/>
                              <a:ea typeface="Cambria Math" panose="02040503050406030204" pitchFamily="18" charset="0"/>
                            </a:rPr>
                            <m:t>16</m:t>
                          </m:r>
                        </m:den>
                      </m:f>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)(1")</m:t>
                      </m:r>
                    </m:oMath>
                  </m:oMathPara>
                </a14:m>
                <a:endParaRPr lang="en-US" dirty="0">
                  <a:ea typeface="Cambria Math" panose="02040503050406030204" pitchFamily="18" charset="0"/>
                </a:endParaRPr>
              </a:p>
            </p:txBody>
          </p:sp>
        </mc:Choice>
        <mc:Fallback xmlns="">
          <p:sp>
            <p:nvSpPr>
              <p:cNvPr id="45" name="Rectangle 44"/>
              <p:cNvSpPr>
                <a:spLocks noRot="1" noChangeAspect="1" noMove="1" noResize="1" noEditPoints="1" noAdjustHandles="1" noChangeArrowheads="1" noChangeShapeType="1" noTextEdit="1"/>
              </p:cNvSpPr>
              <p:nvPr/>
            </p:nvSpPr>
            <p:spPr>
              <a:xfrm>
                <a:off x="1220446" y="4541582"/>
                <a:ext cx="4572000" cy="369332"/>
              </a:xfrm>
              <a:prstGeom prst="rect">
                <a:avLst/>
              </a:prstGeom>
              <a:blipFill>
                <a:blip r:embed="rId6"/>
                <a:stretch>
                  <a:fillRect t="-116393" b="-1754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Rectangle 45"/>
              <p:cNvSpPr/>
              <p:nvPr/>
            </p:nvSpPr>
            <p:spPr>
              <a:xfrm>
                <a:off x="1721413" y="4071384"/>
                <a:ext cx="3877876" cy="369332"/>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𝐹</m:t>
                          </m:r>
                        </m:e>
                        <m:sub>
                          <m:r>
                            <a:rPr lang="en-US" b="0" i="1" smtClean="0">
                              <a:latin typeface="Cambria Math" panose="02040503050406030204" pitchFamily="18" charset="0"/>
                              <a:ea typeface="Cambria Math" panose="02040503050406030204" pitchFamily="18" charset="0"/>
                            </a:rPr>
                            <m:t>𝑛</m:t>
                          </m:r>
                          <m:r>
                            <a:rPr lang="en-US" i="1">
                              <a:latin typeface="Cambria Math" panose="02040503050406030204" pitchFamily="18" charset="0"/>
                              <a:ea typeface="Cambria Math" panose="02040503050406030204" pitchFamily="18" charset="0"/>
                            </a:rPr>
                            <m:t>𝑤</m:t>
                          </m:r>
                        </m:sub>
                      </m:sSub>
                      <m:r>
                        <a:rPr lang="en-US" b="0" i="1" smtClean="0">
                          <a:latin typeface="Cambria Math" panose="02040503050406030204" pitchFamily="18" charset="0"/>
                          <a:ea typeface="Cambria Math" panose="02040503050406030204" pitchFamily="18" charset="0"/>
                        </a:rPr>
                        <m:t>=0.6</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𝐹</m:t>
                          </m:r>
                        </m:e>
                        <m:sub>
                          <m:r>
                            <a:rPr lang="en-US" b="0" i="1" smtClean="0">
                              <a:latin typeface="Cambria Math" panose="02040503050406030204" pitchFamily="18" charset="0"/>
                              <a:ea typeface="Cambria Math" panose="02040503050406030204" pitchFamily="18" charset="0"/>
                            </a:rPr>
                            <m:t>𝑒𝑥𝑥</m:t>
                          </m:r>
                        </m:sub>
                      </m:sSub>
                      <m:r>
                        <a:rPr lang="en-US" b="0" i="1" smtClean="0">
                          <a:latin typeface="Cambria Math" panose="02040503050406030204" pitchFamily="18" charset="0"/>
                          <a:ea typeface="Cambria Math" panose="02040503050406030204" pitchFamily="18" charset="0"/>
                        </a:rPr>
                        <m:t>=0.6</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70 </m:t>
                          </m:r>
                          <m:r>
                            <a:rPr lang="en-US" b="0" i="1" smtClean="0">
                              <a:latin typeface="Cambria Math" panose="02040503050406030204" pitchFamily="18" charset="0"/>
                              <a:ea typeface="Cambria Math" panose="02040503050406030204" pitchFamily="18" charset="0"/>
                            </a:rPr>
                            <m:t>𝑘𝑠𝑖</m:t>
                          </m:r>
                        </m:e>
                      </m:d>
                      <m:r>
                        <a:rPr lang="en-US" b="0" i="1" smtClean="0">
                          <a:latin typeface="Cambria Math" panose="02040503050406030204" pitchFamily="18" charset="0"/>
                          <a:ea typeface="Cambria Math" panose="02040503050406030204" pitchFamily="18" charset="0"/>
                        </a:rPr>
                        <m:t>=42 </m:t>
                      </m:r>
                      <m:r>
                        <a:rPr lang="en-US" b="0" i="1" smtClean="0">
                          <a:latin typeface="Cambria Math" panose="02040503050406030204" pitchFamily="18" charset="0"/>
                          <a:ea typeface="Cambria Math" panose="02040503050406030204" pitchFamily="18" charset="0"/>
                        </a:rPr>
                        <m:t>𝑘𝑠𝑖</m:t>
                      </m:r>
                    </m:oMath>
                  </m:oMathPara>
                </a14:m>
                <a:endParaRPr lang="en-US" dirty="0"/>
              </a:p>
            </p:txBody>
          </p:sp>
        </mc:Choice>
        <mc:Fallback xmlns="">
          <p:sp>
            <p:nvSpPr>
              <p:cNvPr id="46" name="Rectangle 45"/>
              <p:cNvSpPr>
                <a:spLocks noRot="1" noChangeAspect="1" noMove="1" noResize="1" noEditPoints="1" noAdjustHandles="1" noChangeArrowheads="1" noChangeShapeType="1" noTextEdit="1"/>
              </p:cNvSpPr>
              <p:nvPr/>
            </p:nvSpPr>
            <p:spPr>
              <a:xfrm>
                <a:off x="1721413" y="4071384"/>
                <a:ext cx="3877876" cy="369332"/>
              </a:xfrm>
              <a:prstGeom prst="rect">
                <a:avLst/>
              </a:prstGeom>
              <a:blipFill>
                <a:blip r:embed="rId7"/>
                <a:stretch>
                  <a:fillRect/>
                </a:stretch>
              </a:blipFill>
            </p:spPr>
            <p:txBody>
              <a:bodyPr/>
              <a:lstStyle/>
              <a:p>
                <a:r>
                  <a:rPr lang="en-US">
                    <a:noFill/>
                  </a:rPr>
                  <a:t> </a:t>
                </a:r>
              </a:p>
            </p:txBody>
          </p:sp>
        </mc:Fallback>
      </mc:AlternateContent>
      <p:sp>
        <p:nvSpPr>
          <p:cNvPr id="47" name="Content Placeholder 2"/>
          <p:cNvSpPr txBox="1">
            <a:spLocks/>
          </p:cNvSpPr>
          <p:nvPr/>
        </p:nvSpPr>
        <p:spPr>
          <a:xfrm>
            <a:off x="833412" y="2343549"/>
            <a:ext cx="7290055" cy="629913"/>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None/>
            </a:pPr>
            <a:r>
              <a:rPr lang="en-US" sz="2000" dirty="0"/>
              <a:t>For a 1/16” weld, 1” long</a:t>
            </a:r>
          </a:p>
          <a:p>
            <a:endParaRPr lang="en-US" sz="2000" dirty="0"/>
          </a:p>
        </p:txBody>
      </p:sp>
      <mc:AlternateContent xmlns:mc="http://schemas.openxmlformats.org/markup-compatibility/2006" xmlns:a14="http://schemas.microsoft.com/office/drawing/2010/main">
        <mc:Choice Requires="a14">
          <p:sp>
            <p:nvSpPr>
              <p:cNvPr id="48" name="Rectangle 47"/>
              <p:cNvSpPr/>
              <p:nvPr/>
            </p:nvSpPr>
            <p:spPr>
              <a:xfrm>
                <a:off x="1209563" y="5068230"/>
                <a:ext cx="7792923" cy="369332"/>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a:rPr lang="en-US" b="1" i="1" smtClean="0">
                          <a:latin typeface="Cambria Math" panose="02040503050406030204" pitchFamily="18" charset="0"/>
                        </a:rPr>
                        <m:t>=</m:t>
                      </m:r>
                      <m:r>
                        <a:rPr lang="en-US" b="1" i="1" smtClean="0">
                          <a:latin typeface="Cambria Math" panose="02040503050406030204" pitchFamily="18" charset="0"/>
                        </a:rPr>
                        <m:t>𝟏</m:t>
                      </m:r>
                      <m:r>
                        <a:rPr lang="en-US" b="1" i="1" smtClean="0">
                          <a:latin typeface="Cambria Math" panose="02040503050406030204" pitchFamily="18" charset="0"/>
                        </a:rPr>
                        <m:t>.</m:t>
                      </m:r>
                      <m:r>
                        <a:rPr lang="en-US" b="1" i="1" smtClean="0">
                          <a:latin typeface="Cambria Math" panose="02040503050406030204" pitchFamily="18" charset="0"/>
                        </a:rPr>
                        <m:t>𝟑𝟗𝟐</m:t>
                      </m:r>
                      <m:r>
                        <a:rPr lang="en-US" b="1" i="1" smtClean="0">
                          <a:latin typeface="Cambria Math" panose="02040503050406030204" pitchFamily="18" charset="0"/>
                        </a:rPr>
                        <m:t> </m:t>
                      </m:r>
                      <m:r>
                        <a:rPr lang="en-US" b="1" i="1" smtClean="0">
                          <a:latin typeface="Cambria Math" panose="02040503050406030204" pitchFamily="18" charset="0"/>
                        </a:rPr>
                        <m:t>𝒌𝒊𝒑𝒔</m:t>
                      </m:r>
                      <m:r>
                        <a:rPr lang="en-US" b="1" i="1" smtClean="0">
                          <a:latin typeface="Cambria Math" panose="02040503050406030204" pitchFamily="18" charset="0"/>
                        </a:rPr>
                        <m:t> </m:t>
                      </m:r>
                      <m:r>
                        <a:rPr lang="en-US" b="1" i="1" smtClean="0">
                          <a:latin typeface="Cambria Math" panose="02040503050406030204" pitchFamily="18" charset="0"/>
                        </a:rPr>
                        <m:t>𝒑𝒆𝒓</m:t>
                      </m:r>
                      <m:r>
                        <a:rPr lang="en-US" b="1" i="1" smtClean="0">
                          <a:latin typeface="Cambria Math" panose="02040503050406030204" pitchFamily="18" charset="0"/>
                        </a:rPr>
                        <m:t> </m:t>
                      </m:r>
                      <m:r>
                        <a:rPr lang="en-US" b="1" i="1" smtClean="0">
                          <a:latin typeface="Cambria Math" panose="02040503050406030204" pitchFamily="18" charset="0"/>
                        </a:rPr>
                        <m:t>𝒊𝒏𝒄𝒉</m:t>
                      </m:r>
                      <m:r>
                        <a:rPr lang="en-US" b="1" i="1" smtClean="0">
                          <a:latin typeface="Cambria Math" panose="02040503050406030204" pitchFamily="18" charset="0"/>
                        </a:rPr>
                        <m:t> </m:t>
                      </m:r>
                      <m:r>
                        <a:rPr lang="en-US" b="1" i="1" smtClean="0">
                          <a:latin typeface="Cambria Math" panose="02040503050406030204" pitchFamily="18" charset="0"/>
                        </a:rPr>
                        <m:t>𝒑𝒆𝒓</m:t>
                      </m:r>
                      <m:r>
                        <a:rPr lang="en-US" b="1" i="1" smtClean="0">
                          <a:latin typeface="Cambria Math" panose="02040503050406030204" pitchFamily="18" charset="0"/>
                        </a:rPr>
                        <m:t> </m:t>
                      </m:r>
                      <m:r>
                        <a:rPr lang="en-US" b="1" i="1" smtClean="0">
                          <a:latin typeface="Cambria Math" panose="02040503050406030204" pitchFamily="18" charset="0"/>
                        </a:rPr>
                        <m:t>𝟏</m:t>
                      </m:r>
                      <m:r>
                        <a:rPr lang="en-US" b="1" i="1" smtClean="0">
                          <a:latin typeface="Cambria Math" panose="02040503050406030204" pitchFamily="18" charset="0"/>
                        </a:rPr>
                        <m:t>/</m:t>
                      </m:r>
                      <m:r>
                        <a:rPr lang="en-US" b="1" i="1" smtClean="0">
                          <a:latin typeface="Cambria Math" panose="02040503050406030204" pitchFamily="18" charset="0"/>
                        </a:rPr>
                        <m:t>𝟏𝟔</m:t>
                      </m:r>
                      <m:r>
                        <a:rPr lang="en-US" b="1" i="1" smtClean="0">
                          <a:latin typeface="Cambria Math" panose="02040503050406030204" pitchFamily="18" charset="0"/>
                        </a:rPr>
                        <m:t>" </m:t>
                      </m:r>
                      <m:r>
                        <a:rPr lang="en-US" b="1" i="1" smtClean="0">
                          <a:latin typeface="Cambria Math" panose="02040503050406030204" pitchFamily="18" charset="0"/>
                        </a:rPr>
                        <m:t>𝒕𝒉𝒊𝒄𝒌</m:t>
                      </m:r>
                      <m:r>
                        <a:rPr lang="en-US" b="1" i="1" smtClean="0">
                          <a:latin typeface="Cambria Math" panose="02040503050406030204" pitchFamily="18" charset="0"/>
                        </a:rPr>
                        <m:t> </m:t>
                      </m:r>
                      <m:r>
                        <a:rPr lang="en-US" b="1" i="1" smtClean="0">
                          <a:latin typeface="Cambria Math" panose="02040503050406030204" pitchFamily="18" charset="0"/>
                        </a:rPr>
                        <m:t>𝒘𝒆𝒍𝒅</m:t>
                      </m:r>
                      <m:r>
                        <a:rPr lang="en-US" b="1" i="1" smtClean="0">
                          <a:latin typeface="Cambria Math" panose="02040503050406030204" pitchFamily="18" charset="0"/>
                        </a:rPr>
                        <m:t> (</m:t>
                      </m:r>
                      <m:r>
                        <a:rPr lang="en-US" b="1" i="1" smtClean="0">
                          <a:latin typeface="Cambria Math" panose="02040503050406030204" pitchFamily="18" charset="0"/>
                        </a:rPr>
                        <m:t>𝒍𝒐𝒏𝒈𝒊𝒕𝒖𝒅𝒊𝒏𝒂𝒍</m:t>
                      </m:r>
                      <m:r>
                        <a:rPr lang="en-US" b="1" i="1" smtClean="0">
                          <a:latin typeface="Cambria Math" panose="02040503050406030204" pitchFamily="18" charset="0"/>
                        </a:rPr>
                        <m:t> </m:t>
                      </m:r>
                      <m:r>
                        <a:rPr lang="en-US" b="1" i="1" smtClean="0">
                          <a:latin typeface="Cambria Math" panose="02040503050406030204" pitchFamily="18" charset="0"/>
                        </a:rPr>
                        <m:t>𝒍𝒐𝒂𝒅𝒊𝒏𝒈</m:t>
                      </m:r>
                      <m:r>
                        <a:rPr lang="en-US" b="1" i="1" smtClean="0">
                          <a:latin typeface="Cambria Math" panose="02040503050406030204" pitchFamily="18" charset="0"/>
                        </a:rPr>
                        <m:t>)</m:t>
                      </m:r>
                    </m:oMath>
                  </m:oMathPara>
                </a14:m>
                <a:endParaRPr lang="en-US" b="1" dirty="0"/>
              </a:p>
            </p:txBody>
          </p:sp>
        </mc:Choice>
        <mc:Fallback xmlns="">
          <p:sp>
            <p:nvSpPr>
              <p:cNvPr id="48" name="Rectangle 47"/>
              <p:cNvSpPr>
                <a:spLocks noRot="1" noChangeAspect="1" noMove="1" noResize="1" noEditPoints="1" noAdjustHandles="1" noChangeArrowheads="1" noChangeShapeType="1" noTextEdit="1"/>
              </p:cNvSpPr>
              <p:nvPr/>
            </p:nvSpPr>
            <p:spPr>
              <a:xfrm>
                <a:off x="1209563" y="5068230"/>
                <a:ext cx="7792923" cy="369332"/>
              </a:xfrm>
              <a:prstGeom prst="rect">
                <a:avLst/>
              </a:prstGeom>
              <a:blipFill>
                <a:blip r:embed="rId8"/>
                <a:stretch>
                  <a:fillRect b="-131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0" name="Rectangle 49"/>
              <p:cNvSpPr/>
              <p:nvPr/>
            </p:nvSpPr>
            <p:spPr>
              <a:xfrm>
                <a:off x="1209563" y="5627224"/>
                <a:ext cx="7792923" cy="369332"/>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a:rPr lang="en-US" b="1" i="1" smtClean="0">
                          <a:latin typeface="Cambria Math" panose="02040503050406030204" pitchFamily="18" charset="0"/>
                        </a:rPr>
                        <m:t>=</m:t>
                      </m:r>
                      <m:r>
                        <a:rPr lang="en-US" b="1" i="1" smtClean="0">
                          <a:latin typeface="Cambria Math" panose="02040503050406030204" pitchFamily="18" charset="0"/>
                        </a:rPr>
                        <m:t>𝟏</m:t>
                      </m:r>
                      <m:r>
                        <a:rPr lang="en-US" b="1" i="1" smtClean="0">
                          <a:latin typeface="Cambria Math" panose="02040503050406030204" pitchFamily="18" charset="0"/>
                        </a:rPr>
                        <m:t>.</m:t>
                      </m:r>
                      <m:r>
                        <a:rPr lang="en-US" b="1" i="1" smtClean="0">
                          <a:latin typeface="Cambria Math" panose="02040503050406030204" pitchFamily="18" charset="0"/>
                        </a:rPr>
                        <m:t>𝟑𝟗𝟐</m:t>
                      </m:r>
                      <m:r>
                        <a:rPr lang="en-US" b="1" i="1" smtClean="0">
                          <a:latin typeface="Cambria Math" panose="02040503050406030204" pitchFamily="18" charset="0"/>
                        </a:rPr>
                        <m:t> </m:t>
                      </m:r>
                      <m:r>
                        <a:rPr lang="en-US" b="1" i="1" smtClean="0">
                          <a:latin typeface="Cambria Math" panose="02040503050406030204" pitchFamily="18" charset="0"/>
                        </a:rPr>
                        <m:t>𝑫</m:t>
                      </m:r>
                      <m:r>
                        <a:rPr lang="en-US" b="1" i="1" smtClean="0">
                          <a:latin typeface="Cambria Math" panose="02040503050406030204" pitchFamily="18" charset="0"/>
                        </a:rPr>
                        <m:t> </m:t>
                      </m:r>
                      <m:r>
                        <a:rPr lang="en-US" b="1" i="1" smtClean="0">
                          <a:latin typeface="Cambria Math" panose="02040503050406030204" pitchFamily="18" charset="0"/>
                        </a:rPr>
                        <m:t>𝑳</m:t>
                      </m:r>
                      <m:r>
                        <a:rPr lang="en-US" b="1" i="1" smtClean="0">
                          <a:latin typeface="Cambria Math" panose="02040503050406030204" pitchFamily="18" charset="0"/>
                        </a:rPr>
                        <m:t>              </m:t>
                      </m:r>
                      <m:r>
                        <a:rPr lang="en-US" b="1" i="1" smtClean="0">
                          <a:latin typeface="Cambria Math" panose="02040503050406030204" pitchFamily="18" charset="0"/>
                        </a:rPr>
                        <m:t>𝒘𝒉𝒆𝒓𝒆</m:t>
                      </m:r>
                      <m:r>
                        <a:rPr lang="en-US" b="1" i="1" smtClean="0">
                          <a:latin typeface="Cambria Math" panose="02040503050406030204" pitchFamily="18" charset="0"/>
                        </a:rPr>
                        <m:t> </m:t>
                      </m:r>
                      <m:r>
                        <a:rPr lang="en-US" b="1" i="1" smtClean="0">
                          <a:latin typeface="Cambria Math" panose="02040503050406030204" pitchFamily="18" charset="0"/>
                        </a:rPr>
                        <m:t>𝑫</m:t>
                      </m:r>
                      <m:r>
                        <a:rPr lang="en-US" b="1" i="1" smtClean="0">
                          <a:latin typeface="Cambria Math" panose="02040503050406030204" pitchFamily="18" charset="0"/>
                        </a:rPr>
                        <m:t>=# </m:t>
                      </m:r>
                      <m:r>
                        <a:rPr lang="en-US" b="1" i="1" smtClean="0">
                          <a:latin typeface="Cambria Math" panose="02040503050406030204" pitchFamily="18" charset="0"/>
                        </a:rPr>
                        <m:t>𝒐𝒇</m:t>
                      </m:r>
                      <m:r>
                        <a:rPr lang="en-US" b="1" i="1" smtClean="0">
                          <a:latin typeface="Cambria Math" panose="02040503050406030204" pitchFamily="18" charset="0"/>
                        </a:rPr>
                        <m:t> </m:t>
                      </m:r>
                      <m:r>
                        <a:rPr lang="en-US" b="1" i="1" smtClean="0">
                          <a:latin typeface="Cambria Math" panose="02040503050406030204" pitchFamily="18" charset="0"/>
                        </a:rPr>
                        <m:t>𝟏𝟔</m:t>
                      </m:r>
                      <m:r>
                        <a:rPr lang="en-US" b="1" i="1" smtClean="0">
                          <a:latin typeface="Cambria Math" panose="02040503050406030204" pitchFamily="18" charset="0"/>
                        </a:rPr>
                        <m:t>𝒕𝒉𝒔</m:t>
                      </m:r>
                      <m:r>
                        <a:rPr lang="en-US" b="1" i="1" smtClean="0">
                          <a:latin typeface="Cambria Math" panose="02040503050406030204" pitchFamily="18" charset="0"/>
                        </a:rPr>
                        <m:t> </m:t>
                      </m:r>
                      <m:r>
                        <a:rPr lang="en-US" b="1" i="1" smtClean="0">
                          <a:latin typeface="Cambria Math" panose="02040503050406030204" pitchFamily="18" charset="0"/>
                        </a:rPr>
                        <m:t>𝒐𝒇</m:t>
                      </m:r>
                      <m:r>
                        <a:rPr lang="en-US" b="1" i="1" smtClean="0">
                          <a:latin typeface="Cambria Math" panose="02040503050406030204" pitchFamily="18" charset="0"/>
                        </a:rPr>
                        <m:t> </m:t>
                      </m:r>
                      <m:r>
                        <a:rPr lang="en-US" b="1" i="1" smtClean="0">
                          <a:latin typeface="Cambria Math" panose="02040503050406030204" pitchFamily="18" charset="0"/>
                        </a:rPr>
                        <m:t>𝒘𝒆𝒍𝒅</m:t>
                      </m:r>
                    </m:oMath>
                  </m:oMathPara>
                </a14:m>
                <a:endParaRPr lang="en-US" b="1" dirty="0"/>
              </a:p>
            </p:txBody>
          </p:sp>
        </mc:Choice>
        <mc:Fallback xmlns="">
          <p:sp>
            <p:nvSpPr>
              <p:cNvPr id="50" name="Rectangle 49"/>
              <p:cNvSpPr>
                <a:spLocks noRot="1" noChangeAspect="1" noMove="1" noResize="1" noEditPoints="1" noAdjustHandles="1" noChangeArrowheads="1" noChangeShapeType="1" noTextEdit="1"/>
              </p:cNvSpPr>
              <p:nvPr/>
            </p:nvSpPr>
            <p:spPr>
              <a:xfrm>
                <a:off x="1209563" y="5627224"/>
                <a:ext cx="7792923" cy="369332"/>
              </a:xfrm>
              <a:prstGeom prst="rect">
                <a:avLst/>
              </a:prstGeom>
              <a:blipFill>
                <a:blip r:embed="rId10"/>
                <a:stretch>
                  <a:fillRect b="-13115"/>
                </a:stretch>
              </a:blipFill>
            </p:spPr>
            <p:txBody>
              <a:bodyPr/>
              <a:lstStyle/>
              <a:p>
                <a:r>
                  <a:rPr lang="en-US">
                    <a:noFill/>
                  </a:rPr>
                  <a:t> </a:t>
                </a:r>
              </a:p>
            </p:txBody>
          </p:sp>
        </mc:Fallback>
      </mc:AlternateContent>
      <p:sp>
        <p:nvSpPr>
          <p:cNvPr id="51" name="Content Placeholder 2"/>
          <p:cNvSpPr txBox="1">
            <a:spLocks/>
          </p:cNvSpPr>
          <p:nvPr/>
        </p:nvSpPr>
        <p:spPr>
          <a:xfrm>
            <a:off x="833412" y="1909096"/>
            <a:ext cx="7290055" cy="629913"/>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None/>
            </a:pPr>
            <a:r>
              <a:rPr lang="en-US" b="1" i="1" dirty="0">
                <a:solidFill>
                  <a:schemeClr val="tx2"/>
                </a:solidFill>
              </a:rPr>
              <a:t>Simplified Weld Strength Equation</a:t>
            </a:r>
          </a:p>
          <a:p>
            <a:endParaRPr lang="en-US" i="1" dirty="0"/>
          </a:p>
        </p:txBody>
      </p:sp>
    </p:spTree>
    <p:extLst>
      <p:ext uri="{BB962C8B-B14F-4D97-AF65-F5344CB8AC3E}">
        <p14:creationId xmlns:p14="http://schemas.microsoft.com/office/powerpoint/2010/main" val="389095862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1- Introduction and Basic Principles</a:t>
            </a:r>
          </a:p>
        </p:txBody>
      </p:sp>
      <p:sp>
        <p:nvSpPr>
          <p:cNvPr id="3" name="Content Placeholder 2"/>
          <p:cNvSpPr>
            <a:spLocks noGrp="1"/>
          </p:cNvSpPr>
          <p:nvPr>
            <p:ph idx="1"/>
          </p:nvPr>
        </p:nvSpPr>
        <p:spPr/>
        <p:txBody>
          <a:bodyPr/>
          <a:lstStyle/>
          <a:p>
            <a:pPr>
              <a:buFont typeface="Arial" panose="020B0604020202020204" pitchFamily="34" charset="0"/>
              <a:buChar char="•"/>
            </a:pPr>
            <a:r>
              <a:rPr lang="en-US" dirty="0"/>
              <a:t>  Definitions</a:t>
            </a:r>
          </a:p>
          <a:p>
            <a:pPr>
              <a:buFont typeface="Arial" panose="020B0604020202020204" pitchFamily="34" charset="0"/>
              <a:buChar char="•"/>
            </a:pPr>
            <a:r>
              <a:rPr lang="en-US" dirty="0"/>
              <a:t>  Overview of AISC provisions for connections</a:t>
            </a:r>
          </a:p>
          <a:p>
            <a:pPr>
              <a:buFont typeface="Arial" panose="020B0604020202020204" pitchFamily="34" charset="0"/>
              <a:buChar char="•"/>
            </a:pPr>
            <a:r>
              <a:rPr lang="en-US" dirty="0"/>
              <a:t>  Connection types</a:t>
            </a:r>
          </a:p>
          <a:p>
            <a:pPr>
              <a:buFont typeface="Arial" panose="020B0604020202020204" pitchFamily="34" charset="0"/>
              <a:buChar char="•"/>
            </a:pPr>
            <a:r>
              <a:rPr lang="en-US" altLang="en-US" dirty="0"/>
              <a:t>  Limit states using tensile connection example</a:t>
            </a:r>
          </a:p>
          <a:p>
            <a:pPr>
              <a:buFont typeface="Arial" panose="020B0604020202020204" pitchFamily="34" charset="0"/>
              <a:buChar char="•"/>
            </a:pPr>
            <a:r>
              <a:rPr lang="en-US" altLang="en-US" b="1" dirty="0">
                <a:solidFill>
                  <a:schemeClr val="tx2"/>
                </a:solidFill>
              </a:rPr>
              <a:t>  Additional limit states</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85</a:t>
            </a:fld>
            <a:endParaRPr lang="en-US" altLang="en-US"/>
          </a:p>
        </p:txBody>
      </p:sp>
    </p:spTree>
    <p:extLst>
      <p:ext uri="{BB962C8B-B14F-4D97-AF65-F5344CB8AC3E}">
        <p14:creationId xmlns:p14="http://schemas.microsoft.com/office/powerpoint/2010/main" val="220619570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ADDITIONAL LIMIT STATES</a:t>
            </a:r>
          </a:p>
        </p:txBody>
      </p:sp>
      <p:sp>
        <p:nvSpPr>
          <p:cNvPr id="3" name="Content Placeholder 2"/>
          <p:cNvSpPr>
            <a:spLocks noGrp="1"/>
          </p:cNvSpPr>
          <p:nvPr>
            <p:ph idx="1"/>
          </p:nvPr>
        </p:nvSpPr>
        <p:spPr/>
        <p:txBody>
          <a:bodyPr/>
          <a:lstStyle/>
          <a:p>
            <a:pPr marL="0" indent="0">
              <a:buNone/>
            </a:pPr>
            <a:r>
              <a:rPr lang="en-US" dirty="0"/>
              <a:t>Additional limit states may also apply in other connection configurations, such as:</a:t>
            </a:r>
          </a:p>
          <a:p>
            <a:pPr>
              <a:buFontTx/>
              <a:buChar char="-"/>
            </a:pPr>
            <a:r>
              <a:rPr lang="en-US" dirty="0"/>
              <a:t> Tensile strength of bolts</a:t>
            </a:r>
          </a:p>
          <a:p>
            <a:pPr>
              <a:buFontTx/>
              <a:buChar char="-"/>
            </a:pPr>
            <a:r>
              <a:rPr lang="en-US" altLang="en-US" dirty="0"/>
              <a:t> Bolt subjected to combined shear-tension</a:t>
            </a:r>
          </a:p>
          <a:p>
            <a:pPr>
              <a:buFontTx/>
              <a:buChar char="-"/>
            </a:pPr>
            <a:r>
              <a:rPr lang="en-US" altLang="en-US" dirty="0"/>
              <a:t> Eccentric bolt groups</a:t>
            </a:r>
          </a:p>
          <a:p>
            <a:pPr>
              <a:buFontTx/>
              <a:buChar char="-"/>
            </a:pPr>
            <a:r>
              <a:rPr lang="en-US" altLang="en-US" dirty="0"/>
              <a:t> Eccentric weld groups</a:t>
            </a:r>
          </a:p>
          <a:p>
            <a:pPr>
              <a:buFontTx/>
              <a:buChar char="-"/>
            </a:pPr>
            <a:r>
              <a:rPr lang="en-US" altLang="en-US" dirty="0"/>
              <a:t> Whitmore section</a:t>
            </a:r>
          </a:p>
          <a:p>
            <a:pPr>
              <a:buFontTx/>
              <a:buChar char="-"/>
            </a:pPr>
            <a:r>
              <a:rPr lang="en-US" altLang="en-US" dirty="0"/>
              <a:t> Shear rupture for staggered holes</a:t>
            </a:r>
          </a:p>
          <a:p>
            <a:pPr>
              <a:buFontTx/>
              <a:buChar char="-"/>
            </a:pPr>
            <a:r>
              <a:rPr lang="en-US" altLang="en-US" dirty="0"/>
              <a:t> Prying</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86</a:t>
            </a:fld>
            <a:endParaRPr lang="en-US" altLang="en-US"/>
          </a:p>
        </p:txBody>
      </p:sp>
    </p:spTree>
    <p:extLst>
      <p:ext uri="{BB962C8B-B14F-4D97-AF65-F5344CB8AC3E}">
        <p14:creationId xmlns:p14="http://schemas.microsoft.com/office/powerpoint/2010/main" val="407501936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Tensile strength of bolts</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87</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053" y="1898469"/>
            <a:ext cx="8797925" cy="3855150"/>
          </a:xfrm>
          <a:prstGeom prst="rect">
            <a:avLst/>
          </a:prstGeom>
        </p:spPr>
      </p:pic>
      <p:sp>
        <p:nvSpPr>
          <p:cNvPr id="6" name="Rectangle 5"/>
          <p:cNvSpPr/>
          <p:nvPr/>
        </p:nvSpPr>
        <p:spPr>
          <a:xfrm>
            <a:off x="349956" y="3917244"/>
            <a:ext cx="1298222" cy="4628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260972" y="4921955"/>
            <a:ext cx="1298222" cy="4628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2637818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Tensile strength of bolts</a:t>
            </a:r>
          </a:p>
        </p:txBody>
      </p:sp>
      <p:sp>
        <p:nvSpPr>
          <p:cNvPr id="43" name="Content Placeholder 2"/>
          <p:cNvSpPr>
            <a:spLocks noGrp="1"/>
          </p:cNvSpPr>
          <p:nvPr>
            <p:ph idx="1"/>
          </p:nvPr>
        </p:nvSpPr>
        <p:spPr/>
        <p:txBody>
          <a:bodyPr>
            <a:normAutofit/>
          </a:bodyPr>
          <a:lstStyle/>
          <a:p>
            <a:pPr>
              <a:buFont typeface="Arial" panose="020B0604020202020204" pitchFamily="34" charset="0"/>
              <a:buChar char="•"/>
            </a:pPr>
            <a:endParaRPr lang="en-US" dirty="0"/>
          </a:p>
          <a:p>
            <a:pPr marL="0" indent="0">
              <a:buNone/>
            </a:pPr>
            <a:endParaRPr lang="en-US" dirty="0"/>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88</a:t>
            </a:fld>
            <a:endParaRPr lang="en-US" alt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450" y="1898469"/>
            <a:ext cx="7305675" cy="124777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343" y="3146244"/>
            <a:ext cx="8488907" cy="1004917"/>
          </a:xfrm>
          <a:prstGeom prst="rect">
            <a:avLst/>
          </a:prstGeom>
        </p:spPr>
      </p:pic>
      <p:cxnSp>
        <p:nvCxnSpPr>
          <p:cNvPr id="7" name="Straight Connector 6"/>
          <p:cNvCxnSpPr/>
          <p:nvPr/>
        </p:nvCxnSpPr>
        <p:spPr>
          <a:xfrm>
            <a:off x="1366154" y="4036785"/>
            <a:ext cx="2659746"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246198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6613" y="0"/>
            <a:ext cx="6377155" cy="4992217"/>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2279" y="4913294"/>
            <a:ext cx="6357212" cy="1868505"/>
          </a:xfrm>
          <a:prstGeom prst="rect">
            <a:avLst/>
          </a:prstGeom>
        </p:spPr>
      </p:pic>
      <p:sp>
        <p:nvSpPr>
          <p:cNvPr id="2" name="Title 1"/>
          <p:cNvSpPr>
            <a:spLocks noGrp="1"/>
          </p:cNvSpPr>
          <p:nvPr>
            <p:ph type="title"/>
          </p:nvPr>
        </p:nvSpPr>
        <p:spPr/>
        <p:txBody>
          <a:bodyPr/>
          <a:lstStyle/>
          <a:p>
            <a:endParaRPr lang="en-US"/>
          </a:p>
        </p:txBody>
      </p:sp>
      <p:sp>
        <p:nvSpPr>
          <p:cNvPr id="5" name="Content Placeholder 2"/>
          <p:cNvSpPr txBox="1">
            <a:spLocks/>
          </p:cNvSpPr>
          <p:nvPr/>
        </p:nvSpPr>
        <p:spPr>
          <a:xfrm>
            <a:off x="-100040" y="6522367"/>
            <a:ext cx="8158190" cy="495953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2000" dirty="0"/>
              <a:t>(portion of table)</a:t>
            </a:r>
          </a:p>
        </p:txBody>
      </p:sp>
      <p:sp>
        <p:nvSpPr>
          <p:cNvPr id="14" name="Rectangle 13"/>
          <p:cNvSpPr/>
          <p:nvPr/>
        </p:nvSpPr>
        <p:spPr>
          <a:xfrm>
            <a:off x="4239076" y="1064525"/>
            <a:ext cx="2025246" cy="5587558"/>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89</a:t>
            </a:fld>
            <a:endParaRPr lang="en-US" altLang="en-US"/>
          </a:p>
        </p:txBody>
      </p:sp>
    </p:spTree>
    <p:extLst>
      <p:ext uri="{BB962C8B-B14F-4D97-AF65-F5344CB8AC3E}">
        <p14:creationId xmlns:p14="http://schemas.microsoft.com/office/powerpoint/2010/main" val="676001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Shop vs Field Connections</a:t>
            </a:r>
          </a:p>
        </p:txBody>
      </p:sp>
      <p:sp>
        <p:nvSpPr>
          <p:cNvPr id="3" name="Content Placeholder 2"/>
          <p:cNvSpPr>
            <a:spLocks noGrp="1"/>
          </p:cNvSpPr>
          <p:nvPr>
            <p:ph idx="1"/>
          </p:nvPr>
        </p:nvSpPr>
        <p:spPr>
          <a:xfrm>
            <a:off x="768096" y="1898469"/>
            <a:ext cx="7537704" cy="4410891"/>
          </a:xfrm>
        </p:spPr>
        <p:txBody>
          <a:bodyPr>
            <a:normAutofit/>
          </a:bodyPr>
          <a:lstStyle/>
          <a:p>
            <a:r>
              <a:rPr lang="en-US" dirty="0"/>
              <a:t>“Shop Connections” – connections made in the fabrication shop</a:t>
            </a:r>
          </a:p>
          <a:p>
            <a:pPr marL="0" indent="0">
              <a:buNone/>
            </a:pPr>
            <a:r>
              <a:rPr lang="en-US" dirty="0"/>
              <a:t>	- Welding preferably performed in the shop as </a:t>
            </a:r>
            <a:br>
              <a:rPr lang="en-US" dirty="0"/>
            </a:br>
            <a:r>
              <a:rPr lang="en-US" dirty="0"/>
              <a:t>             opposed to the field due to controlled environment</a:t>
            </a:r>
          </a:p>
          <a:p>
            <a:pPr marL="0" indent="0">
              <a:buNone/>
            </a:pPr>
            <a:r>
              <a:rPr lang="en-US" dirty="0"/>
              <a:t>	- Members can be positioned for more economical </a:t>
            </a:r>
            <a:br>
              <a:rPr lang="en-US" dirty="0"/>
            </a:br>
            <a:r>
              <a:rPr lang="en-US" dirty="0"/>
              <a:t>             welding (welding upside down is difficult) </a:t>
            </a:r>
          </a:p>
          <a:p>
            <a:pPr marL="0" indent="0">
              <a:buNone/>
            </a:pPr>
            <a:r>
              <a:rPr lang="en-US" dirty="0"/>
              <a:t>	- Welding may have an equipment advantage in the </a:t>
            </a:r>
            <a:br>
              <a:rPr lang="en-US" dirty="0"/>
            </a:br>
            <a:r>
              <a:rPr lang="en-US" dirty="0"/>
              <a:t>             shop</a:t>
            </a:r>
          </a:p>
          <a:p>
            <a:pPr marL="0" indent="0">
              <a:buNone/>
            </a:pPr>
            <a:r>
              <a:rPr lang="en-US" dirty="0"/>
              <a:t>	- Shops use both welding and bolting</a:t>
            </a:r>
          </a:p>
          <a:p>
            <a:endParaRPr lang="en-US" dirty="0"/>
          </a:p>
          <a:p>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9</a:t>
            </a:fld>
            <a:endParaRPr lang="en-US" altLang="en-US"/>
          </a:p>
        </p:txBody>
      </p:sp>
    </p:spTree>
    <p:extLst>
      <p:ext uri="{BB962C8B-B14F-4D97-AF65-F5344CB8AC3E}">
        <p14:creationId xmlns:p14="http://schemas.microsoft.com/office/powerpoint/2010/main" val="60183904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8090154" cy="940526"/>
          </a:xfrm>
        </p:spPr>
        <p:txBody>
          <a:bodyPr>
            <a:normAutofit fontScale="90000"/>
          </a:bodyPr>
          <a:lstStyle/>
          <a:p>
            <a:r>
              <a:rPr lang="en-US" dirty="0"/>
              <a:t>Bolts subjected to combined shear-tension</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90</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788" y="1941649"/>
            <a:ext cx="6596226" cy="3860886"/>
          </a:xfrm>
          <a:prstGeom prst="rect">
            <a:avLst/>
          </a:prstGeom>
        </p:spPr>
      </p:pic>
    </p:spTree>
    <p:extLst>
      <p:ext uri="{BB962C8B-B14F-4D97-AF65-F5344CB8AC3E}">
        <p14:creationId xmlns:p14="http://schemas.microsoft.com/office/powerpoint/2010/main" val="131850422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8090154" cy="940526"/>
          </a:xfrm>
        </p:spPr>
        <p:txBody>
          <a:bodyPr>
            <a:normAutofit fontScale="90000"/>
          </a:bodyPr>
          <a:lstStyle/>
          <a:p>
            <a:r>
              <a:rPr lang="en-US" dirty="0"/>
              <a:t>Bolts subjected to combined shear-tension</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91</a:t>
            </a:fld>
            <a:endParaRPr lang="en-US" altLang="en-US"/>
          </a:p>
        </p:txBody>
      </p:sp>
      <p:sp>
        <p:nvSpPr>
          <p:cNvPr id="5" name="Rectangle 2"/>
          <p:cNvSpPr>
            <a:spLocks noGrp="1" noChangeArrowheads="1"/>
          </p:cNvSpPr>
          <p:nvPr>
            <p:ph idx="1"/>
          </p:nvPr>
        </p:nvSpPr>
        <p:spPr>
          <a:xfrm>
            <a:off x="469726" y="1984092"/>
            <a:ext cx="8229600" cy="4349930"/>
          </a:xfrm>
          <a:noFill/>
        </p:spPr>
        <p:txBody>
          <a:bodyPr>
            <a:normAutofit/>
          </a:bodyPr>
          <a:lstStyle/>
          <a:p>
            <a:pPr>
              <a:buNone/>
              <a:tabLst>
                <a:tab pos="857250" algn="l"/>
              </a:tabLst>
            </a:pPr>
            <a:r>
              <a:rPr lang="en-US" sz="2000" b="0" dirty="0"/>
              <a:t>(J3.7) </a:t>
            </a:r>
            <a:r>
              <a:rPr lang="en-US" sz="2000" dirty="0"/>
              <a:t>The available tensile strength of a bolt subjected to combined tension and shear shall be determined according to the limit states of tension and shear rupture as</a:t>
            </a:r>
            <a:r>
              <a:rPr lang="en-US" sz="2000" b="0" dirty="0"/>
              <a:t>:  </a:t>
            </a:r>
          </a:p>
          <a:p>
            <a:pPr>
              <a:buNone/>
              <a:tabLst>
                <a:tab pos="857250" algn="l"/>
              </a:tabLst>
            </a:pPr>
            <a:endParaRPr lang="en-US" sz="1200" dirty="0"/>
          </a:p>
          <a:p>
            <a:pPr lvl="1">
              <a:buNone/>
              <a:tabLst>
                <a:tab pos="857250" algn="l"/>
              </a:tabLst>
            </a:pPr>
            <a:r>
              <a:rPr lang="en-US" i="1" dirty="0">
                <a:latin typeface="Times New Roman" pitchFamily="18" charset="0"/>
              </a:rPr>
              <a:t>					</a:t>
            </a:r>
            <a:endParaRPr lang="en-US" sz="2000" dirty="0"/>
          </a:p>
          <a:p>
            <a:pPr lvl="1">
              <a:buNone/>
              <a:tabLst>
                <a:tab pos="857250" algn="l"/>
              </a:tabLst>
            </a:pPr>
            <a:endParaRPr lang="en-US" sz="1200" i="1" baseline="-25000" dirty="0"/>
          </a:p>
          <a:p>
            <a:pPr lvl="1">
              <a:buNone/>
              <a:tabLst>
                <a:tab pos="857250" algn="l"/>
              </a:tabLst>
            </a:pPr>
            <a:endParaRPr lang="en-US" sz="1200" i="1" dirty="0"/>
          </a:p>
          <a:p>
            <a:pPr lvl="1">
              <a:buNone/>
              <a:tabLst>
                <a:tab pos="857250" algn="l"/>
              </a:tabLst>
            </a:pPr>
            <a:endParaRPr lang="en-US" sz="1200" i="1" dirty="0"/>
          </a:p>
          <a:p>
            <a:pPr lvl="1">
              <a:buNone/>
              <a:tabLst>
                <a:tab pos="857250" algn="l"/>
              </a:tabLst>
            </a:pPr>
            <a:endParaRPr lang="en-US" sz="2000" i="1"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8253" y="3152391"/>
            <a:ext cx="6651073" cy="875461"/>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656" y="4027852"/>
            <a:ext cx="8262688" cy="1364819"/>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0152" y="5395010"/>
            <a:ext cx="8135938" cy="1146594"/>
          </a:xfrm>
          <a:prstGeom prst="rect">
            <a:avLst/>
          </a:prstGeom>
        </p:spPr>
      </p:pic>
    </p:spTree>
    <p:extLst>
      <p:ext uri="{BB962C8B-B14F-4D97-AF65-F5344CB8AC3E}">
        <p14:creationId xmlns:p14="http://schemas.microsoft.com/office/powerpoint/2010/main" val="19972426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8090154" cy="940526"/>
          </a:xfrm>
        </p:spPr>
        <p:txBody>
          <a:bodyPr>
            <a:normAutofit fontScale="90000"/>
          </a:bodyPr>
          <a:lstStyle/>
          <a:p>
            <a:r>
              <a:rPr lang="en-US" dirty="0"/>
              <a:t>Bolts subjected to combined shear-tension</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92</a:t>
            </a:fld>
            <a:endParaRPr lang="en-US" altLang="en-US"/>
          </a:p>
        </p:txBody>
      </p:sp>
      <p:sp>
        <p:nvSpPr>
          <p:cNvPr id="4" name="Content Placeholder 3"/>
          <p:cNvSpPr>
            <a:spLocks noGrp="1"/>
          </p:cNvSpPr>
          <p:nvPr>
            <p:ph idx="1"/>
          </p:nvPr>
        </p:nvSpPr>
        <p:spPr>
          <a:xfrm>
            <a:off x="768096" y="1986844"/>
            <a:ext cx="7290055" cy="4322516"/>
          </a:xfrm>
        </p:spPr>
        <p:txBody>
          <a:bodyPr/>
          <a:lstStyle/>
          <a:p>
            <a:r>
              <a:rPr lang="en-US" b="1" dirty="0">
                <a:solidFill>
                  <a:schemeClr val="tx2"/>
                </a:solidFill>
              </a:rPr>
              <a:t>Alternative Design Approach</a:t>
            </a:r>
          </a:p>
          <a:p>
            <a:endParaRPr lang="en-US" dirty="0"/>
          </a:p>
          <a:p>
            <a:endParaRPr lang="en-US" dirty="0"/>
          </a:p>
          <a:p>
            <a:endParaRPr lang="en-US" dirty="0"/>
          </a:p>
          <a:p>
            <a:endParaRPr lang="en-US" dirty="0"/>
          </a:p>
          <a:p>
            <a:r>
              <a:rPr lang="en-US" dirty="0"/>
              <a:t>where </a:t>
            </a:r>
            <a:br>
              <a:rPr lang="en-US" dirty="0"/>
            </a:br>
            <a:r>
              <a:rPr lang="en-US" dirty="0" err="1"/>
              <a:t>F</a:t>
            </a:r>
            <a:r>
              <a:rPr lang="en-US" baseline="-25000" dirty="0" err="1"/>
              <a:t>nt</a:t>
            </a:r>
            <a:r>
              <a:rPr lang="en-US" dirty="0"/>
              <a:t> = nominal tensile stress, </a:t>
            </a:r>
            <a:r>
              <a:rPr lang="en-US" dirty="0" err="1"/>
              <a:t>ksi</a:t>
            </a:r>
            <a:r>
              <a:rPr lang="en-US" dirty="0"/>
              <a:t> (MPa) </a:t>
            </a:r>
            <a:br>
              <a:rPr lang="en-US" dirty="0"/>
            </a:br>
            <a:r>
              <a:rPr lang="en-US" dirty="0" err="1"/>
              <a:t>F</a:t>
            </a:r>
            <a:r>
              <a:rPr lang="en-US" baseline="-25000" dirty="0" err="1"/>
              <a:t>nv</a:t>
            </a:r>
            <a:r>
              <a:rPr lang="en-US" dirty="0"/>
              <a:t> = nominal shear stress, </a:t>
            </a:r>
            <a:r>
              <a:rPr lang="en-US" dirty="0" err="1"/>
              <a:t>ksi</a:t>
            </a:r>
            <a:r>
              <a:rPr lang="en-US" dirty="0"/>
              <a:t> (MPa) </a:t>
            </a:r>
            <a:br>
              <a:rPr lang="en-US" dirty="0"/>
            </a:br>
            <a:r>
              <a:rPr lang="en-US" dirty="0" err="1"/>
              <a:t>f</a:t>
            </a:r>
            <a:r>
              <a:rPr lang="en-US" baseline="-25000" dirty="0" err="1"/>
              <a:t>t</a:t>
            </a:r>
            <a:r>
              <a:rPr lang="en-US" dirty="0"/>
              <a:t> = required tensile stress, </a:t>
            </a:r>
            <a:r>
              <a:rPr lang="en-US" dirty="0" err="1"/>
              <a:t>ksi</a:t>
            </a:r>
            <a:r>
              <a:rPr lang="en-US" dirty="0"/>
              <a:t> (MPa) </a:t>
            </a:r>
            <a:br>
              <a:rPr lang="en-US" dirty="0"/>
            </a:br>
            <a:r>
              <a:rPr lang="en-US" dirty="0" err="1"/>
              <a:t>f</a:t>
            </a:r>
            <a:r>
              <a:rPr lang="en-US" baseline="-25000" dirty="0" err="1"/>
              <a:t>v</a:t>
            </a:r>
            <a:r>
              <a:rPr lang="en-US" dirty="0"/>
              <a:t> = required shear stress, </a:t>
            </a:r>
            <a:r>
              <a:rPr lang="en-US" dirty="0" err="1"/>
              <a:t>ksi</a:t>
            </a:r>
            <a:r>
              <a:rPr lang="en-US" dirty="0"/>
              <a:t> (MPa)</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450" y="2793473"/>
            <a:ext cx="7771445" cy="1330153"/>
          </a:xfrm>
          <a:prstGeom prst="rect">
            <a:avLst/>
          </a:prstGeom>
        </p:spPr>
      </p:pic>
    </p:spTree>
    <p:extLst>
      <p:ext uri="{BB962C8B-B14F-4D97-AF65-F5344CB8AC3E}">
        <p14:creationId xmlns:p14="http://schemas.microsoft.com/office/powerpoint/2010/main" val="368079975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93</a:t>
            </a:fld>
            <a:endParaRPr lang="en-US" altLang="en-US"/>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268"/>
          <a:stretch/>
        </p:blipFill>
        <p:spPr>
          <a:xfrm>
            <a:off x="475987" y="150312"/>
            <a:ext cx="7682371" cy="6707688"/>
          </a:xfrm>
          <a:prstGeom prst="rect">
            <a:avLst/>
          </a:prstGeom>
        </p:spPr>
      </p:pic>
    </p:spTree>
    <p:extLst>
      <p:ext uri="{BB962C8B-B14F-4D97-AF65-F5344CB8AC3E}">
        <p14:creationId xmlns:p14="http://schemas.microsoft.com/office/powerpoint/2010/main" val="317626113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8090154" cy="940526"/>
          </a:xfrm>
        </p:spPr>
        <p:txBody>
          <a:bodyPr>
            <a:normAutofit fontScale="90000"/>
          </a:bodyPr>
          <a:lstStyle/>
          <a:p>
            <a:r>
              <a:rPr lang="en-US" dirty="0"/>
              <a:t>Bolts subjected to combined shear-tension</a:t>
            </a:r>
          </a:p>
        </p:txBody>
      </p:sp>
      <p:sp>
        <p:nvSpPr>
          <p:cNvPr id="3" name="Content Placeholder 2"/>
          <p:cNvSpPr>
            <a:spLocks noGrp="1"/>
          </p:cNvSpPr>
          <p:nvPr>
            <p:ph idx="1"/>
          </p:nvPr>
        </p:nvSpPr>
        <p:spPr/>
        <p:txBody>
          <a:bodyPr/>
          <a:lstStyle/>
          <a:p>
            <a:r>
              <a:rPr lang="en-US" dirty="0"/>
              <a:t>The elliptical relationship can be replaced, with only minor deviations, by three straight lines as shown in Figure C-J3.2. The sloped portion of the straight-line representation follows: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94</a:t>
            </a:fld>
            <a:endParaRPr lang="en-US" alt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6423" y="3340454"/>
            <a:ext cx="6511727" cy="1108881"/>
          </a:xfrm>
          <a:prstGeom prst="rect">
            <a:avLst/>
          </a:prstGeom>
        </p:spPr>
      </p:pic>
    </p:spTree>
    <p:extLst>
      <p:ext uri="{BB962C8B-B14F-4D97-AF65-F5344CB8AC3E}">
        <p14:creationId xmlns:p14="http://schemas.microsoft.com/office/powerpoint/2010/main" val="72429243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Eccentrically loaded bolt groups</a:t>
            </a:r>
          </a:p>
        </p:txBody>
      </p:sp>
      <p:sp>
        <p:nvSpPr>
          <p:cNvPr id="10" name="Content Placeholder 2"/>
          <p:cNvSpPr>
            <a:spLocks noGrp="1"/>
          </p:cNvSpPr>
          <p:nvPr>
            <p:ph idx="1"/>
          </p:nvPr>
        </p:nvSpPr>
        <p:spPr>
          <a:xfrm>
            <a:off x="768096" y="1898469"/>
            <a:ext cx="7290055" cy="4410891"/>
          </a:xfrm>
        </p:spPr>
        <p:txBody>
          <a:bodyPr>
            <a:normAutofit/>
          </a:bodyPr>
          <a:lstStyle/>
          <a:p>
            <a:pPr marL="0" indent="0">
              <a:buNone/>
            </a:pPr>
            <a:r>
              <a:rPr lang="en-US" dirty="0"/>
              <a:t>The tensile connection example presented earlier in this module contained bolts that were concentrically loaded. </a:t>
            </a:r>
          </a:p>
          <a:p>
            <a:pPr marL="0" indent="0">
              <a:buNone/>
            </a:pPr>
            <a:r>
              <a:rPr lang="en-US" dirty="0"/>
              <a:t>Connections may result in eccentrically loaded bolts. This eccentricity can be accounted for in the design using:</a:t>
            </a:r>
          </a:p>
          <a:p>
            <a:pPr lvl="1">
              <a:buFontTx/>
              <a:buChar char="-"/>
            </a:pPr>
            <a:r>
              <a:rPr lang="en-US" sz="2400" dirty="0"/>
              <a:t> Elastic Analysis</a:t>
            </a:r>
          </a:p>
          <a:p>
            <a:pPr lvl="1">
              <a:buFontTx/>
              <a:buChar char="-"/>
            </a:pPr>
            <a:r>
              <a:rPr lang="en-US" sz="2400" dirty="0"/>
              <a:t> Instantaneous Center of Rotation </a:t>
            </a:r>
          </a:p>
          <a:p>
            <a:pPr marL="0" indent="0">
              <a:buNone/>
            </a:pPr>
            <a:endParaRPr lang="en-US" dirty="0"/>
          </a:p>
        </p:txBody>
      </p:sp>
      <p:sp>
        <p:nvSpPr>
          <p:cNvPr id="2" name="Slide Number Placeholder 1"/>
          <p:cNvSpPr>
            <a:spLocks noGrp="1"/>
          </p:cNvSpPr>
          <p:nvPr>
            <p:ph type="sldNum" sz="quarter" idx="12"/>
          </p:nvPr>
        </p:nvSpPr>
        <p:spPr/>
        <p:txBody>
          <a:bodyPr/>
          <a:lstStyle/>
          <a:p>
            <a:fld id="{9DBAC5ED-916B-4A4B-9960-52DDD2B57D0D}" type="slidenum">
              <a:rPr lang="en-US" altLang="en-US" smtClean="0"/>
              <a:pPr/>
              <a:t>95</a:t>
            </a:fld>
            <a:endParaRPr lang="en-US" altLang="en-US"/>
          </a:p>
        </p:txBody>
      </p:sp>
    </p:spTree>
    <p:extLst>
      <p:ext uri="{BB962C8B-B14F-4D97-AF65-F5344CB8AC3E}">
        <p14:creationId xmlns:p14="http://schemas.microsoft.com/office/powerpoint/2010/main" val="90665039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F07DC61-C88C-451A-A0B2-3115521EAB65}"/>
              </a:ext>
            </a:extLst>
          </p:cNvPr>
          <p:cNvSpPr txBox="1"/>
          <p:nvPr/>
        </p:nvSpPr>
        <p:spPr>
          <a:xfrm>
            <a:off x="2438932" y="5944345"/>
            <a:ext cx="1354238" cy="646331"/>
          </a:xfrm>
          <a:prstGeom prst="rect">
            <a:avLst/>
          </a:prstGeom>
          <a:noFill/>
        </p:spPr>
        <p:txBody>
          <a:bodyPr wrap="square" rtlCol="0">
            <a:spAutoFit/>
          </a:bodyPr>
          <a:lstStyle/>
          <a:p>
            <a:r>
              <a:rPr lang="en-US" dirty="0"/>
              <a:t>Centroid of bolt group</a:t>
            </a:r>
          </a:p>
        </p:txBody>
      </p:sp>
      <p:sp>
        <p:nvSpPr>
          <p:cNvPr id="16" name="TextBox 15">
            <a:extLst>
              <a:ext uri="{FF2B5EF4-FFF2-40B4-BE49-F238E27FC236}">
                <a16:creationId xmlns:a16="http://schemas.microsoft.com/office/drawing/2014/main" id="{ED219D60-7934-4A6A-8004-B77A25F43B35}"/>
              </a:ext>
            </a:extLst>
          </p:cNvPr>
          <p:cNvSpPr txBox="1"/>
          <p:nvPr/>
        </p:nvSpPr>
        <p:spPr>
          <a:xfrm>
            <a:off x="3793170" y="5972536"/>
            <a:ext cx="1354238" cy="369332"/>
          </a:xfrm>
          <a:prstGeom prst="rect">
            <a:avLst/>
          </a:prstGeom>
          <a:noFill/>
        </p:spPr>
        <p:txBody>
          <a:bodyPr wrap="square" rtlCol="0">
            <a:spAutoFit/>
          </a:bodyPr>
          <a:lstStyle/>
          <a:p>
            <a:r>
              <a:rPr lang="en-US" dirty="0"/>
              <a:t>Direct Shear</a:t>
            </a:r>
          </a:p>
        </p:txBody>
      </p:sp>
      <p:sp>
        <p:nvSpPr>
          <p:cNvPr id="22" name="TextBox 21">
            <a:extLst>
              <a:ext uri="{FF2B5EF4-FFF2-40B4-BE49-F238E27FC236}">
                <a16:creationId xmlns:a16="http://schemas.microsoft.com/office/drawing/2014/main" id="{09CBCAC0-96E6-47F9-8358-5C397AC53DF4}"/>
              </a:ext>
            </a:extLst>
          </p:cNvPr>
          <p:cNvSpPr txBox="1"/>
          <p:nvPr/>
        </p:nvSpPr>
        <p:spPr>
          <a:xfrm>
            <a:off x="6015506" y="5949452"/>
            <a:ext cx="1589055" cy="369332"/>
          </a:xfrm>
          <a:prstGeom prst="rect">
            <a:avLst/>
          </a:prstGeom>
          <a:noFill/>
        </p:spPr>
        <p:txBody>
          <a:bodyPr wrap="square" rtlCol="0">
            <a:spAutoFit/>
          </a:bodyPr>
          <a:lstStyle/>
          <a:p>
            <a:r>
              <a:rPr lang="en-US" dirty="0"/>
              <a:t>Moment Shear</a:t>
            </a:r>
          </a:p>
        </p:txBody>
      </p:sp>
      <p:sp>
        <p:nvSpPr>
          <p:cNvPr id="3" name="Title 2"/>
          <p:cNvSpPr>
            <a:spLocks noGrp="1"/>
          </p:cNvSpPr>
          <p:nvPr>
            <p:ph type="title"/>
          </p:nvPr>
        </p:nvSpPr>
        <p:spPr/>
        <p:txBody>
          <a:bodyPr/>
          <a:lstStyle/>
          <a:p>
            <a:r>
              <a:rPr lang="en-US" dirty="0"/>
              <a:t>Eccentrically loaded bolt groups</a:t>
            </a:r>
          </a:p>
        </p:txBody>
      </p:sp>
      <p:sp>
        <p:nvSpPr>
          <p:cNvPr id="2" name="Slide Number Placeholder 1"/>
          <p:cNvSpPr>
            <a:spLocks noGrp="1"/>
          </p:cNvSpPr>
          <p:nvPr>
            <p:ph type="sldNum" sz="quarter" idx="12"/>
          </p:nvPr>
        </p:nvSpPr>
        <p:spPr/>
        <p:txBody>
          <a:bodyPr/>
          <a:lstStyle/>
          <a:p>
            <a:fld id="{9DBAC5ED-916B-4A4B-9960-52DDD2B57D0D}" type="slidenum">
              <a:rPr lang="en-US" altLang="en-US" smtClean="0"/>
              <a:pPr/>
              <a:t>96</a:t>
            </a:fld>
            <a:endParaRPr lang="en-US" altLang="en-US"/>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53E39D7B-B0DB-430C-8778-DF78B901765B}"/>
                  </a:ext>
                </a:extLst>
              </p:cNvPr>
              <p:cNvSpPr txBox="1"/>
              <p:nvPr/>
            </p:nvSpPr>
            <p:spPr>
              <a:xfrm>
                <a:off x="6756224" y="4304015"/>
                <a:ext cx="1696674" cy="369332"/>
              </a:xfrm>
              <a:prstGeom prst="rect">
                <a:avLst/>
              </a:prstGeom>
              <a:noFill/>
            </p:spPr>
            <p:txBody>
              <a:bodyPr wrap="square" rtlCol="0">
                <a:spAutoFit/>
              </a:bodyPr>
              <a:lstStyle/>
              <a:p>
                <a:r>
                  <a:rPr lang="en-US" dirty="0"/>
                  <a:t>M</a:t>
                </a:r>
                <a:r>
                  <a:rPr lang="en-US" baseline="-25000" dirty="0"/>
                  <a:t>u</a:t>
                </a:r>
                <a:r>
                  <a:rPr lang="en-US" dirty="0"/>
                  <a:t>=</a:t>
                </a:r>
                <a14:m>
                  <m:oMath xmlns:m="http://schemas.openxmlformats.org/officeDocument/2006/math">
                    <m:r>
                      <m:rPr>
                        <m:nor/>
                      </m:rPr>
                      <a:rPr lang="en-US" dirty="0"/>
                      <m:t>P</m:t>
                    </m:r>
                    <m:r>
                      <m:rPr>
                        <m:nor/>
                      </m:rPr>
                      <a:rPr lang="en-US" baseline="-25000" dirty="0"/>
                      <m:t>u</m:t>
                    </m:r>
                  </m:oMath>
                </a14:m>
                <a:r>
                  <a:rPr lang="en-US" dirty="0"/>
                  <a:t>e</a:t>
                </a:r>
              </a:p>
            </p:txBody>
          </p:sp>
        </mc:Choice>
        <mc:Fallback xmlns="">
          <p:sp>
            <p:nvSpPr>
              <p:cNvPr id="7" name="TextBox 6">
                <a:extLst>
                  <a:ext uri="{FF2B5EF4-FFF2-40B4-BE49-F238E27FC236}">
                    <a16:creationId xmlns:a16="http://schemas.microsoft.com/office/drawing/2014/main" id="{53E39D7B-B0DB-430C-8778-DF78B901765B}"/>
                  </a:ext>
                </a:extLst>
              </p:cNvPr>
              <p:cNvSpPr txBox="1">
                <a:spLocks noRot="1" noChangeAspect="1" noMove="1" noResize="1" noEditPoints="1" noAdjustHandles="1" noChangeArrowheads="1" noChangeShapeType="1" noTextEdit="1"/>
              </p:cNvSpPr>
              <p:nvPr/>
            </p:nvSpPr>
            <p:spPr>
              <a:xfrm>
                <a:off x="6756224" y="4304015"/>
                <a:ext cx="1696674" cy="369332"/>
              </a:xfrm>
              <a:prstGeom prst="rect">
                <a:avLst/>
              </a:prstGeom>
              <a:blipFill>
                <a:blip r:embed="rId3"/>
                <a:stretch>
                  <a:fillRect l="-2867" t="-8197" b="-24590"/>
                </a:stretch>
              </a:blipFill>
            </p:spPr>
            <p:txBody>
              <a:bodyPr/>
              <a:lstStyle/>
              <a:p>
                <a:r>
                  <a:rPr lang="en-US">
                    <a:noFill/>
                  </a:rPr>
                  <a:t> </a:t>
                </a:r>
              </a:p>
            </p:txBody>
          </p:sp>
        </mc:Fallback>
      </mc:AlternateContent>
      <p:sp>
        <p:nvSpPr>
          <p:cNvPr id="15" name="Content Placeholder 3">
            <a:extLst>
              <a:ext uri="{FF2B5EF4-FFF2-40B4-BE49-F238E27FC236}">
                <a16:creationId xmlns:a16="http://schemas.microsoft.com/office/drawing/2014/main" id="{6CE4CC54-3986-46B4-B869-12FB14BEB19A}"/>
              </a:ext>
            </a:extLst>
          </p:cNvPr>
          <p:cNvSpPr>
            <a:spLocks noGrp="1"/>
          </p:cNvSpPr>
          <p:nvPr>
            <p:ph idx="1"/>
          </p:nvPr>
        </p:nvSpPr>
        <p:spPr>
          <a:xfrm>
            <a:off x="790956" y="1921230"/>
            <a:ext cx="7693287" cy="2144649"/>
          </a:xfrm>
        </p:spPr>
        <p:txBody>
          <a:bodyPr>
            <a:normAutofit/>
          </a:bodyPr>
          <a:lstStyle/>
          <a:p>
            <a:r>
              <a:rPr lang="en-US" sz="2400" b="1" u="sng" dirty="0">
                <a:solidFill>
                  <a:schemeClr val="tx2"/>
                </a:solidFill>
              </a:rPr>
              <a:t>Elast</a:t>
            </a:r>
            <a:r>
              <a:rPr lang="en-US" b="1" u="sng" dirty="0">
                <a:solidFill>
                  <a:schemeClr val="tx2"/>
                </a:solidFill>
              </a:rPr>
              <a:t>ic Analysis</a:t>
            </a:r>
          </a:p>
          <a:p>
            <a:pPr>
              <a:spcBef>
                <a:spcPts val="600"/>
              </a:spcBef>
            </a:pPr>
            <a:r>
              <a:rPr lang="en-US" dirty="0"/>
              <a:t>Bolt shear is evenly distributed among each bolt</a:t>
            </a:r>
          </a:p>
          <a:p>
            <a:pPr>
              <a:spcBef>
                <a:spcPts val="600"/>
              </a:spcBef>
            </a:pPr>
            <a:r>
              <a:rPr lang="en-US" dirty="0"/>
              <a:t>Assumed rotation about the center of gravity of bolt group</a:t>
            </a:r>
            <a:endParaRPr lang="en-US" sz="2400" dirty="0"/>
          </a:p>
        </p:txBody>
      </p:sp>
      <p:sp>
        <p:nvSpPr>
          <p:cNvPr id="18" name="Plus 17"/>
          <p:cNvSpPr/>
          <p:nvPr/>
        </p:nvSpPr>
        <p:spPr>
          <a:xfrm>
            <a:off x="1775387" y="4836166"/>
            <a:ext cx="207337" cy="207337"/>
          </a:xfrm>
          <a:prstGeom prst="mathPlus">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nvGrpSpPr>
          <p:cNvPr id="19" name="Group 18"/>
          <p:cNvGrpSpPr/>
          <p:nvPr/>
        </p:nvGrpSpPr>
        <p:grpSpPr>
          <a:xfrm>
            <a:off x="1451058" y="4250370"/>
            <a:ext cx="1516827" cy="1376977"/>
            <a:chOff x="5314278" y="4238514"/>
            <a:chExt cx="1516827" cy="1376977"/>
          </a:xfrm>
          <a:noFill/>
        </p:grpSpPr>
        <p:sp>
          <p:nvSpPr>
            <p:cNvPr id="20" name="Rectangle 1"/>
            <p:cNvSpPr/>
            <p:nvPr/>
          </p:nvSpPr>
          <p:spPr>
            <a:xfrm>
              <a:off x="5314278" y="4238514"/>
              <a:ext cx="1516827" cy="1376977"/>
            </a:xfrm>
            <a:custGeom>
              <a:avLst/>
              <a:gdLst>
                <a:gd name="connsiteX0" fmla="*/ 0 w 1054249"/>
                <a:gd name="connsiteY0" fmla="*/ 0 h 1355463"/>
                <a:gd name="connsiteX1" fmla="*/ 1054249 w 1054249"/>
                <a:gd name="connsiteY1" fmla="*/ 0 h 1355463"/>
                <a:gd name="connsiteX2" fmla="*/ 1054249 w 1054249"/>
                <a:gd name="connsiteY2" fmla="*/ 1355463 h 1355463"/>
                <a:gd name="connsiteX3" fmla="*/ 0 w 1054249"/>
                <a:gd name="connsiteY3" fmla="*/ 1355463 h 1355463"/>
                <a:gd name="connsiteX4" fmla="*/ 0 w 1054249"/>
                <a:gd name="connsiteY4" fmla="*/ 0 h 1355463"/>
                <a:gd name="connsiteX0" fmla="*/ 0 w 1495313"/>
                <a:gd name="connsiteY0" fmla="*/ 10757 h 1366220"/>
                <a:gd name="connsiteX1" fmla="*/ 1495313 w 1495313"/>
                <a:gd name="connsiteY1" fmla="*/ 0 h 1366220"/>
                <a:gd name="connsiteX2" fmla="*/ 1054249 w 1495313"/>
                <a:gd name="connsiteY2" fmla="*/ 1366220 h 1366220"/>
                <a:gd name="connsiteX3" fmla="*/ 0 w 1495313"/>
                <a:gd name="connsiteY3" fmla="*/ 1366220 h 1366220"/>
                <a:gd name="connsiteX4" fmla="*/ 0 w 1495313"/>
                <a:gd name="connsiteY4"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1344706 w 1495313"/>
                <a:gd name="connsiteY3" fmla="*/ 441062 h 1366220"/>
                <a:gd name="connsiteX4" fmla="*/ 0 w 1495313"/>
                <a:gd name="connsiteY4" fmla="*/ 1366220 h 1366220"/>
                <a:gd name="connsiteX5" fmla="*/ 0 w 1495313"/>
                <a:gd name="connsiteY5"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989704 w 1495313"/>
                <a:gd name="connsiteY3" fmla="*/ 1355462 h 1366220"/>
                <a:gd name="connsiteX4" fmla="*/ 0 w 1495313"/>
                <a:gd name="connsiteY4" fmla="*/ 1366220 h 1366220"/>
                <a:gd name="connsiteX5" fmla="*/ 0 w 1495313"/>
                <a:gd name="connsiteY5" fmla="*/ 10757 h 1366220"/>
                <a:gd name="connsiteX0" fmla="*/ 0 w 1516827"/>
                <a:gd name="connsiteY0" fmla="*/ 10757 h 1366220"/>
                <a:gd name="connsiteX1" fmla="*/ 1495313 w 1516827"/>
                <a:gd name="connsiteY1" fmla="*/ 0 h 1366220"/>
                <a:gd name="connsiteX2" fmla="*/ 1516827 w 1516827"/>
                <a:gd name="connsiteY2" fmla="*/ 688489 h 1366220"/>
                <a:gd name="connsiteX3" fmla="*/ 989704 w 1516827"/>
                <a:gd name="connsiteY3" fmla="*/ 1355462 h 1366220"/>
                <a:gd name="connsiteX4" fmla="*/ 0 w 1516827"/>
                <a:gd name="connsiteY4" fmla="*/ 1366220 h 1366220"/>
                <a:gd name="connsiteX5" fmla="*/ 0 w 1516827"/>
                <a:gd name="connsiteY5" fmla="*/ 10757 h 1366220"/>
                <a:gd name="connsiteX0" fmla="*/ 0 w 1516827"/>
                <a:gd name="connsiteY0" fmla="*/ 10757 h 1376977"/>
                <a:gd name="connsiteX1" fmla="*/ 1495313 w 1516827"/>
                <a:gd name="connsiteY1" fmla="*/ 0 h 1376977"/>
                <a:gd name="connsiteX2" fmla="*/ 1516827 w 1516827"/>
                <a:gd name="connsiteY2" fmla="*/ 688489 h 1376977"/>
                <a:gd name="connsiteX3" fmla="*/ 1075765 w 1516827"/>
                <a:gd name="connsiteY3" fmla="*/ 1376977 h 1376977"/>
                <a:gd name="connsiteX4" fmla="*/ 0 w 1516827"/>
                <a:gd name="connsiteY4" fmla="*/ 1366220 h 1376977"/>
                <a:gd name="connsiteX5" fmla="*/ 0 w 1516827"/>
                <a:gd name="connsiteY5" fmla="*/ 10757 h 137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6827" h="1376977">
                  <a:moveTo>
                    <a:pt x="0" y="10757"/>
                  </a:moveTo>
                  <a:lnTo>
                    <a:pt x="1495313" y="0"/>
                  </a:lnTo>
                  <a:lnTo>
                    <a:pt x="1516827" y="688489"/>
                  </a:lnTo>
                  <a:lnTo>
                    <a:pt x="1075765" y="1376977"/>
                  </a:lnTo>
                  <a:lnTo>
                    <a:pt x="0" y="1366220"/>
                  </a:lnTo>
                  <a:lnTo>
                    <a:pt x="0" y="10757"/>
                  </a:lnTo>
                  <a:close/>
                </a:path>
              </a:pathLst>
            </a:custGeom>
            <a:grp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476838"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5815399"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5476838"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5815399"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476838"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5815399"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5476838"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815399"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Plus 30"/>
            <p:cNvSpPr/>
            <p:nvPr/>
          </p:nvSpPr>
          <p:spPr>
            <a:xfrm>
              <a:off x="5605401" y="4823333"/>
              <a:ext cx="207337" cy="207337"/>
            </a:xfrm>
            <a:prstGeom prst="mathPlus">
              <a:avLst/>
            </a:prstGeom>
            <a:solidFill>
              <a:schemeClr val="tx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2" name="Straight Connector 31"/>
          <p:cNvCxnSpPr/>
          <p:nvPr/>
        </p:nvCxnSpPr>
        <p:spPr>
          <a:xfrm flipH="1" flipV="1">
            <a:off x="2296071" y="4938857"/>
            <a:ext cx="255301" cy="952928"/>
          </a:xfrm>
          <a:prstGeom prst="line">
            <a:avLst/>
          </a:prstGeom>
          <a:ln w="19050"/>
        </p:spPr>
        <p:style>
          <a:lnRef idx="1">
            <a:schemeClr val="dk1"/>
          </a:lnRef>
          <a:fillRef idx="0">
            <a:schemeClr val="dk1"/>
          </a:fillRef>
          <a:effectRef idx="0">
            <a:schemeClr val="dk1"/>
          </a:effectRef>
          <a:fontRef idx="minor">
            <a:schemeClr val="tx1"/>
          </a:fontRef>
        </p:style>
      </p:cxnSp>
      <p:cxnSp>
        <p:nvCxnSpPr>
          <p:cNvPr id="33" name="Straight Arrow Connector 32"/>
          <p:cNvCxnSpPr>
            <a:endCxn id="18" idx="0"/>
          </p:cNvCxnSpPr>
          <p:nvPr/>
        </p:nvCxnSpPr>
        <p:spPr>
          <a:xfrm flipH="1">
            <a:off x="1955241" y="4938857"/>
            <a:ext cx="340830" cy="97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flipV="1">
            <a:off x="2243788" y="5627347"/>
            <a:ext cx="0" cy="549203"/>
          </a:xfrm>
          <a:prstGeom prst="line">
            <a:avLst/>
          </a:prstGeom>
          <a:ln w="19050"/>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flipV="1">
            <a:off x="1107715" y="3608088"/>
            <a:ext cx="0" cy="2672255"/>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flipV="1">
            <a:off x="2243788" y="3483397"/>
            <a:ext cx="0" cy="766973"/>
          </a:xfrm>
          <a:prstGeom prst="line">
            <a:avLst/>
          </a:prstGeom>
          <a:ln w="19050"/>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H="1">
            <a:off x="1742181" y="3483397"/>
            <a:ext cx="678104" cy="48491"/>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flipH="1">
            <a:off x="913152" y="3567526"/>
            <a:ext cx="678104" cy="48491"/>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flipH="1">
            <a:off x="1591256" y="3434906"/>
            <a:ext cx="58461" cy="13262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flipH="1" flipV="1">
            <a:off x="1649717" y="3434906"/>
            <a:ext cx="54862" cy="229813"/>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flipV="1">
            <a:off x="1708178" y="3531888"/>
            <a:ext cx="34003" cy="132830"/>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p:cNvCxnSpPr/>
          <p:nvPr/>
        </p:nvCxnSpPr>
        <p:spPr>
          <a:xfrm flipH="1">
            <a:off x="1742181" y="6176550"/>
            <a:ext cx="678104" cy="48491"/>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p:cNvCxnSpPr/>
          <p:nvPr/>
        </p:nvCxnSpPr>
        <p:spPr>
          <a:xfrm flipH="1">
            <a:off x="913152" y="6260679"/>
            <a:ext cx="714203" cy="48491"/>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p:cNvCxnSpPr/>
          <p:nvPr/>
        </p:nvCxnSpPr>
        <p:spPr>
          <a:xfrm flipH="1">
            <a:off x="1627355" y="6128059"/>
            <a:ext cx="22362" cy="13262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flipH="1" flipV="1">
            <a:off x="1649717" y="6128059"/>
            <a:ext cx="54862" cy="229813"/>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V="1">
            <a:off x="1711270" y="6225041"/>
            <a:ext cx="30911" cy="132830"/>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Arrow Connector 46"/>
          <p:cNvCxnSpPr/>
          <p:nvPr/>
        </p:nvCxnSpPr>
        <p:spPr>
          <a:xfrm flipH="1">
            <a:off x="2724554" y="3567526"/>
            <a:ext cx="4011" cy="68284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flipV="1">
            <a:off x="1846249" y="3710538"/>
            <a:ext cx="0" cy="539832"/>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Arrow Connector 48"/>
          <p:cNvCxnSpPr/>
          <p:nvPr/>
        </p:nvCxnSpPr>
        <p:spPr>
          <a:xfrm>
            <a:off x="1846249" y="3826844"/>
            <a:ext cx="878305"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50" name="TextBox 49">
            <a:extLst>
              <a:ext uri="{FF2B5EF4-FFF2-40B4-BE49-F238E27FC236}">
                <a16:creationId xmlns:a16="http://schemas.microsoft.com/office/drawing/2014/main" id="{2F07DC61-C88C-451A-A0B2-3115521EAB65}"/>
              </a:ext>
            </a:extLst>
          </p:cNvPr>
          <p:cNvSpPr txBox="1"/>
          <p:nvPr/>
        </p:nvSpPr>
        <p:spPr>
          <a:xfrm>
            <a:off x="2189189" y="3504920"/>
            <a:ext cx="1694919" cy="369332"/>
          </a:xfrm>
          <a:prstGeom prst="rect">
            <a:avLst/>
          </a:prstGeom>
          <a:noFill/>
        </p:spPr>
        <p:txBody>
          <a:bodyPr wrap="square" rtlCol="0">
            <a:spAutoFit/>
          </a:bodyPr>
          <a:lstStyle/>
          <a:p>
            <a:r>
              <a:rPr lang="en-US" dirty="0"/>
              <a:t>e</a:t>
            </a:r>
            <a:endParaRPr lang="en-US" baseline="-25000" dirty="0"/>
          </a:p>
        </p:txBody>
      </p:sp>
      <p:cxnSp>
        <p:nvCxnSpPr>
          <p:cNvPr id="51" name="Straight Arrow Connector 50"/>
          <p:cNvCxnSpPr/>
          <p:nvPr/>
        </p:nvCxnSpPr>
        <p:spPr>
          <a:xfrm flipH="1">
            <a:off x="4146445" y="3567526"/>
            <a:ext cx="4011" cy="68284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52" name="TextBox 51">
            <a:extLst>
              <a:ext uri="{FF2B5EF4-FFF2-40B4-BE49-F238E27FC236}">
                <a16:creationId xmlns:a16="http://schemas.microsoft.com/office/drawing/2014/main" id="{2F07DC61-C88C-451A-A0B2-3115521EAB65}"/>
              </a:ext>
            </a:extLst>
          </p:cNvPr>
          <p:cNvSpPr txBox="1"/>
          <p:nvPr/>
        </p:nvSpPr>
        <p:spPr>
          <a:xfrm>
            <a:off x="2766960" y="3413637"/>
            <a:ext cx="1694919" cy="369332"/>
          </a:xfrm>
          <a:prstGeom prst="rect">
            <a:avLst/>
          </a:prstGeom>
          <a:noFill/>
        </p:spPr>
        <p:txBody>
          <a:bodyPr wrap="square" rtlCol="0">
            <a:spAutoFit/>
          </a:bodyPr>
          <a:lstStyle/>
          <a:p>
            <a:r>
              <a:rPr lang="en-US" dirty="0"/>
              <a:t>P</a:t>
            </a:r>
            <a:r>
              <a:rPr lang="en-US" baseline="-25000" dirty="0"/>
              <a:t>u</a:t>
            </a:r>
          </a:p>
        </p:txBody>
      </p:sp>
      <p:grpSp>
        <p:nvGrpSpPr>
          <p:cNvPr id="54" name="Group 53"/>
          <p:cNvGrpSpPr/>
          <p:nvPr/>
        </p:nvGrpSpPr>
        <p:grpSpPr>
          <a:xfrm>
            <a:off x="3749283" y="4250370"/>
            <a:ext cx="1516827" cy="1376977"/>
            <a:chOff x="5314278" y="4238514"/>
            <a:chExt cx="1516827" cy="1376977"/>
          </a:xfrm>
          <a:noFill/>
        </p:grpSpPr>
        <p:sp>
          <p:nvSpPr>
            <p:cNvPr id="55" name="Rectangle 1"/>
            <p:cNvSpPr/>
            <p:nvPr/>
          </p:nvSpPr>
          <p:spPr>
            <a:xfrm>
              <a:off x="5314278" y="4238514"/>
              <a:ext cx="1516827" cy="1376977"/>
            </a:xfrm>
            <a:custGeom>
              <a:avLst/>
              <a:gdLst>
                <a:gd name="connsiteX0" fmla="*/ 0 w 1054249"/>
                <a:gd name="connsiteY0" fmla="*/ 0 h 1355463"/>
                <a:gd name="connsiteX1" fmla="*/ 1054249 w 1054249"/>
                <a:gd name="connsiteY1" fmla="*/ 0 h 1355463"/>
                <a:gd name="connsiteX2" fmla="*/ 1054249 w 1054249"/>
                <a:gd name="connsiteY2" fmla="*/ 1355463 h 1355463"/>
                <a:gd name="connsiteX3" fmla="*/ 0 w 1054249"/>
                <a:gd name="connsiteY3" fmla="*/ 1355463 h 1355463"/>
                <a:gd name="connsiteX4" fmla="*/ 0 w 1054249"/>
                <a:gd name="connsiteY4" fmla="*/ 0 h 1355463"/>
                <a:gd name="connsiteX0" fmla="*/ 0 w 1495313"/>
                <a:gd name="connsiteY0" fmla="*/ 10757 h 1366220"/>
                <a:gd name="connsiteX1" fmla="*/ 1495313 w 1495313"/>
                <a:gd name="connsiteY1" fmla="*/ 0 h 1366220"/>
                <a:gd name="connsiteX2" fmla="*/ 1054249 w 1495313"/>
                <a:gd name="connsiteY2" fmla="*/ 1366220 h 1366220"/>
                <a:gd name="connsiteX3" fmla="*/ 0 w 1495313"/>
                <a:gd name="connsiteY3" fmla="*/ 1366220 h 1366220"/>
                <a:gd name="connsiteX4" fmla="*/ 0 w 1495313"/>
                <a:gd name="connsiteY4"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1344706 w 1495313"/>
                <a:gd name="connsiteY3" fmla="*/ 441062 h 1366220"/>
                <a:gd name="connsiteX4" fmla="*/ 0 w 1495313"/>
                <a:gd name="connsiteY4" fmla="*/ 1366220 h 1366220"/>
                <a:gd name="connsiteX5" fmla="*/ 0 w 1495313"/>
                <a:gd name="connsiteY5"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989704 w 1495313"/>
                <a:gd name="connsiteY3" fmla="*/ 1355462 h 1366220"/>
                <a:gd name="connsiteX4" fmla="*/ 0 w 1495313"/>
                <a:gd name="connsiteY4" fmla="*/ 1366220 h 1366220"/>
                <a:gd name="connsiteX5" fmla="*/ 0 w 1495313"/>
                <a:gd name="connsiteY5" fmla="*/ 10757 h 1366220"/>
                <a:gd name="connsiteX0" fmla="*/ 0 w 1516827"/>
                <a:gd name="connsiteY0" fmla="*/ 10757 h 1366220"/>
                <a:gd name="connsiteX1" fmla="*/ 1495313 w 1516827"/>
                <a:gd name="connsiteY1" fmla="*/ 0 h 1366220"/>
                <a:gd name="connsiteX2" fmla="*/ 1516827 w 1516827"/>
                <a:gd name="connsiteY2" fmla="*/ 688489 h 1366220"/>
                <a:gd name="connsiteX3" fmla="*/ 989704 w 1516827"/>
                <a:gd name="connsiteY3" fmla="*/ 1355462 h 1366220"/>
                <a:gd name="connsiteX4" fmla="*/ 0 w 1516827"/>
                <a:gd name="connsiteY4" fmla="*/ 1366220 h 1366220"/>
                <a:gd name="connsiteX5" fmla="*/ 0 w 1516827"/>
                <a:gd name="connsiteY5" fmla="*/ 10757 h 1366220"/>
                <a:gd name="connsiteX0" fmla="*/ 0 w 1516827"/>
                <a:gd name="connsiteY0" fmla="*/ 10757 h 1376977"/>
                <a:gd name="connsiteX1" fmla="*/ 1495313 w 1516827"/>
                <a:gd name="connsiteY1" fmla="*/ 0 h 1376977"/>
                <a:gd name="connsiteX2" fmla="*/ 1516827 w 1516827"/>
                <a:gd name="connsiteY2" fmla="*/ 688489 h 1376977"/>
                <a:gd name="connsiteX3" fmla="*/ 1075765 w 1516827"/>
                <a:gd name="connsiteY3" fmla="*/ 1376977 h 1376977"/>
                <a:gd name="connsiteX4" fmla="*/ 0 w 1516827"/>
                <a:gd name="connsiteY4" fmla="*/ 1366220 h 1376977"/>
                <a:gd name="connsiteX5" fmla="*/ 0 w 1516827"/>
                <a:gd name="connsiteY5" fmla="*/ 10757 h 137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6827" h="1376977">
                  <a:moveTo>
                    <a:pt x="0" y="10757"/>
                  </a:moveTo>
                  <a:lnTo>
                    <a:pt x="1495313" y="0"/>
                  </a:lnTo>
                  <a:lnTo>
                    <a:pt x="1516827" y="688489"/>
                  </a:lnTo>
                  <a:lnTo>
                    <a:pt x="1075765" y="1376977"/>
                  </a:lnTo>
                  <a:lnTo>
                    <a:pt x="0" y="1366220"/>
                  </a:lnTo>
                  <a:lnTo>
                    <a:pt x="0" y="10757"/>
                  </a:lnTo>
                  <a:close/>
                </a:path>
              </a:pathLst>
            </a:custGeom>
            <a:grp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5476838"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5815399"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5476838"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5815399"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5476838"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5815399"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a:off x="5476838"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a:off x="5815399"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Plus 63"/>
            <p:cNvSpPr/>
            <p:nvPr/>
          </p:nvSpPr>
          <p:spPr>
            <a:xfrm>
              <a:off x="5605401" y="4823333"/>
              <a:ext cx="207337" cy="207337"/>
            </a:xfrm>
            <a:prstGeom prst="mathPlus">
              <a:avLst/>
            </a:prstGeom>
            <a:solidFill>
              <a:schemeClr val="tx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5" name="Straight Connector 64"/>
          <p:cNvCxnSpPr/>
          <p:nvPr/>
        </p:nvCxnSpPr>
        <p:spPr>
          <a:xfrm>
            <a:off x="4150638" y="4272142"/>
            <a:ext cx="0" cy="482439"/>
          </a:xfrm>
          <a:prstGeom prst="line">
            <a:avLst/>
          </a:prstGeom>
        </p:spPr>
        <p:style>
          <a:lnRef idx="1">
            <a:schemeClr val="dk1"/>
          </a:lnRef>
          <a:fillRef idx="0">
            <a:schemeClr val="dk1"/>
          </a:fillRef>
          <a:effectRef idx="0">
            <a:schemeClr val="dk1"/>
          </a:effectRef>
          <a:fontRef idx="minor">
            <a:schemeClr val="tx1"/>
          </a:fontRef>
        </p:style>
      </p:cxnSp>
      <p:sp>
        <p:nvSpPr>
          <p:cNvPr id="66" name="TextBox 65">
            <a:extLst>
              <a:ext uri="{FF2B5EF4-FFF2-40B4-BE49-F238E27FC236}">
                <a16:creationId xmlns:a16="http://schemas.microsoft.com/office/drawing/2014/main" id="{2F07DC61-C88C-451A-A0B2-3115521EAB65}"/>
              </a:ext>
            </a:extLst>
          </p:cNvPr>
          <p:cNvSpPr txBox="1"/>
          <p:nvPr/>
        </p:nvSpPr>
        <p:spPr>
          <a:xfrm>
            <a:off x="4160794" y="3413637"/>
            <a:ext cx="1694919" cy="369332"/>
          </a:xfrm>
          <a:prstGeom prst="rect">
            <a:avLst/>
          </a:prstGeom>
          <a:noFill/>
        </p:spPr>
        <p:txBody>
          <a:bodyPr wrap="square" rtlCol="0">
            <a:spAutoFit/>
          </a:bodyPr>
          <a:lstStyle/>
          <a:p>
            <a:r>
              <a:rPr lang="en-US" dirty="0"/>
              <a:t>P</a:t>
            </a:r>
            <a:r>
              <a:rPr lang="en-US" baseline="-25000" dirty="0"/>
              <a:t>u</a:t>
            </a:r>
          </a:p>
        </p:txBody>
      </p:sp>
      <p:grpSp>
        <p:nvGrpSpPr>
          <p:cNvPr id="67" name="Group 66"/>
          <p:cNvGrpSpPr/>
          <p:nvPr/>
        </p:nvGrpSpPr>
        <p:grpSpPr>
          <a:xfrm>
            <a:off x="6120119" y="4250370"/>
            <a:ext cx="1516827" cy="1376977"/>
            <a:chOff x="5314278" y="4238514"/>
            <a:chExt cx="1516827" cy="1376977"/>
          </a:xfrm>
          <a:noFill/>
        </p:grpSpPr>
        <p:sp>
          <p:nvSpPr>
            <p:cNvPr id="68" name="Rectangle 1"/>
            <p:cNvSpPr/>
            <p:nvPr/>
          </p:nvSpPr>
          <p:spPr>
            <a:xfrm>
              <a:off x="5314278" y="4238514"/>
              <a:ext cx="1516827" cy="1376977"/>
            </a:xfrm>
            <a:custGeom>
              <a:avLst/>
              <a:gdLst>
                <a:gd name="connsiteX0" fmla="*/ 0 w 1054249"/>
                <a:gd name="connsiteY0" fmla="*/ 0 h 1355463"/>
                <a:gd name="connsiteX1" fmla="*/ 1054249 w 1054249"/>
                <a:gd name="connsiteY1" fmla="*/ 0 h 1355463"/>
                <a:gd name="connsiteX2" fmla="*/ 1054249 w 1054249"/>
                <a:gd name="connsiteY2" fmla="*/ 1355463 h 1355463"/>
                <a:gd name="connsiteX3" fmla="*/ 0 w 1054249"/>
                <a:gd name="connsiteY3" fmla="*/ 1355463 h 1355463"/>
                <a:gd name="connsiteX4" fmla="*/ 0 w 1054249"/>
                <a:gd name="connsiteY4" fmla="*/ 0 h 1355463"/>
                <a:gd name="connsiteX0" fmla="*/ 0 w 1495313"/>
                <a:gd name="connsiteY0" fmla="*/ 10757 h 1366220"/>
                <a:gd name="connsiteX1" fmla="*/ 1495313 w 1495313"/>
                <a:gd name="connsiteY1" fmla="*/ 0 h 1366220"/>
                <a:gd name="connsiteX2" fmla="*/ 1054249 w 1495313"/>
                <a:gd name="connsiteY2" fmla="*/ 1366220 h 1366220"/>
                <a:gd name="connsiteX3" fmla="*/ 0 w 1495313"/>
                <a:gd name="connsiteY3" fmla="*/ 1366220 h 1366220"/>
                <a:gd name="connsiteX4" fmla="*/ 0 w 1495313"/>
                <a:gd name="connsiteY4"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1344706 w 1495313"/>
                <a:gd name="connsiteY3" fmla="*/ 441062 h 1366220"/>
                <a:gd name="connsiteX4" fmla="*/ 0 w 1495313"/>
                <a:gd name="connsiteY4" fmla="*/ 1366220 h 1366220"/>
                <a:gd name="connsiteX5" fmla="*/ 0 w 1495313"/>
                <a:gd name="connsiteY5"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989704 w 1495313"/>
                <a:gd name="connsiteY3" fmla="*/ 1355462 h 1366220"/>
                <a:gd name="connsiteX4" fmla="*/ 0 w 1495313"/>
                <a:gd name="connsiteY4" fmla="*/ 1366220 h 1366220"/>
                <a:gd name="connsiteX5" fmla="*/ 0 w 1495313"/>
                <a:gd name="connsiteY5" fmla="*/ 10757 h 1366220"/>
                <a:gd name="connsiteX0" fmla="*/ 0 w 1516827"/>
                <a:gd name="connsiteY0" fmla="*/ 10757 h 1366220"/>
                <a:gd name="connsiteX1" fmla="*/ 1495313 w 1516827"/>
                <a:gd name="connsiteY1" fmla="*/ 0 h 1366220"/>
                <a:gd name="connsiteX2" fmla="*/ 1516827 w 1516827"/>
                <a:gd name="connsiteY2" fmla="*/ 688489 h 1366220"/>
                <a:gd name="connsiteX3" fmla="*/ 989704 w 1516827"/>
                <a:gd name="connsiteY3" fmla="*/ 1355462 h 1366220"/>
                <a:gd name="connsiteX4" fmla="*/ 0 w 1516827"/>
                <a:gd name="connsiteY4" fmla="*/ 1366220 h 1366220"/>
                <a:gd name="connsiteX5" fmla="*/ 0 w 1516827"/>
                <a:gd name="connsiteY5" fmla="*/ 10757 h 1366220"/>
                <a:gd name="connsiteX0" fmla="*/ 0 w 1516827"/>
                <a:gd name="connsiteY0" fmla="*/ 10757 h 1376977"/>
                <a:gd name="connsiteX1" fmla="*/ 1495313 w 1516827"/>
                <a:gd name="connsiteY1" fmla="*/ 0 h 1376977"/>
                <a:gd name="connsiteX2" fmla="*/ 1516827 w 1516827"/>
                <a:gd name="connsiteY2" fmla="*/ 688489 h 1376977"/>
                <a:gd name="connsiteX3" fmla="*/ 1075765 w 1516827"/>
                <a:gd name="connsiteY3" fmla="*/ 1376977 h 1376977"/>
                <a:gd name="connsiteX4" fmla="*/ 0 w 1516827"/>
                <a:gd name="connsiteY4" fmla="*/ 1366220 h 1376977"/>
                <a:gd name="connsiteX5" fmla="*/ 0 w 1516827"/>
                <a:gd name="connsiteY5" fmla="*/ 10757 h 137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6827" h="1376977">
                  <a:moveTo>
                    <a:pt x="0" y="10757"/>
                  </a:moveTo>
                  <a:lnTo>
                    <a:pt x="1495313" y="0"/>
                  </a:lnTo>
                  <a:lnTo>
                    <a:pt x="1516827" y="688489"/>
                  </a:lnTo>
                  <a:lnTo>
                    <a:pt x="1075765" y="1376977"/>
                  </a:lnTo>
                  <a:lnTo>
                    <a:pt x="0" y="1366220"/>
                  </a:lnTo>
                  <a:lnTo>
                    <a:pt x="0" y="10757"/>
                  </a:lnTo>
                  <a:close/>
                </a:path>
              </a:pathLst>
            </a:custGeom>
            <a:grp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5476838"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a:off x="5815399"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5476838"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5815399"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72"/>
            <p:cNvSpPr/>
            <p:nvPr/>
          </p:nvSpPr>
          <p:spPr>
            <a:xfrm>
              <a:off x="5476838"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5815399"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5476838"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5815399"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Plus 76"/>
            <p:cNvSpPr/>
            <p:nvPr/>
          </p:nvSpPr>
          <p:spPr>
            <a:xfrm>
              <a:off x="5605401" y="4823333"/>
              <a:ext cx="207337" cy="207337"/>
            </a:xfrm>
            <a:prstGeom prst="mathPlus">
              <a:avLst/>
            </a:prstGeom>
            <a:solidFill>
              <a:schemeClr val="tx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Curved Left Arrow 11"/>
          <p:cNvSpPr/>
          <p:nvPr/>
        </p:nvSpPr>
        <p:spPr>
          <a:xfrm>
            <a:off x="6691164" y="4630160"/>
            <a:ext cx="448231" cy="747591"/>
          </a:xfrm>
          <a:prstGeom prst="curvedLef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13" name="Plus 12"/>
          <p:cNvSpPr/>
          <p:nvPr/>
        </p:nvSpPr>
        <p:spPr>
          <a:xfrm>
            <a:off x="5387359" y="4716534"/>
            <a:ext cx="507335" cy="507335"/>
          </a:xfrm>
          <a:prstGeom prst="mathPlus">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Equal 77"/>
          <p:cNvSpPr/>
          <p:nvPr/>
        </p:nvSpPr>
        <p:spPr>
          <a:xfrm>
            <a:off x="3124198" y="4814826"/>
            <a:ext cx="414019" cy="414019"/>
          </a:xfrm>
          <a:prstGeom prst="mathEqual">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13106962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E4CC54-3986-46B4-B869-12FB14BEB19A}"/>
              </a:ext>
            </a:extLst>
          </p:cNvPr>
          <p:cNvSpPr>
            <a:spLocks noGrp="1"/>
          </p:cNvSpPr>
          <p:nvPr>
            <p:ph idx="1"/>
          </p:nvPr>
        </p:nvSpPr>
        <p:spPr>
          <a:xfrm>
            <a:off x="790956" y="1921231"/>
            <a:ext cx="7290055" cy="1389128"/>
          </a:xfrm>
        </p:spPr>
        <p:txBody>
          <a:bodyPr>
            <a:normAutofit/>
          </a:bodyPr>
          <a:lstStyle/>
          <a:p>
            <a:r>
              <a:rPr lang="en-US" sz="2400" b="1" u="sng" dirty="0">
                <a:solidFill>
                  <a:schemeClr val="tx2"/>
                </a:solidFill>
              </a:rPr>
              <a:t>Instantaneous Center</a:t>
            </a:r>
            <a:r>
              <a:rPr lang="en-US" sz="2400" dirty="0">
                <a:solidFill>
                  <a:schemeClr val="tx2"/>
                </a:solidFill>
              </a:rPr>
              <a:t> (approach used in AISC tables)</a:t>
            </a:r>
          </a:p>
          <a:p>
            <a:r>
              <a:rPr lang="en-US" dirty="0"/>
              <a:t>Accounts for translation and rotation of the bolt group</a:t>
            </a:r>
            <a:endParaRPr lang="en-US" sz="2400" dirty="0"/>
          </a:p>
          <a:p>
            <a:endParaRPr lang="en-US" sz="2400" b="1" u="sng" dirty="0">
              <a:solidFill>
                <a:schemeClr val="tx2"/>
              </a:solidFill>
            </a:endParaRPr>
          </a:p>
        </p:txBody>
      </p:sp>
      <p:sp>
        <p:nvSpPr>
          <p:cNvPr id="10" name="Slide Number Placeholder 9"/>
          <p:cNvSpPr>
            <a:spLocks noGrp="1"/>
          </p:cNvSpPr>
          <p:nvPr>
            <p:ph type="sldNum" sz="quarter" idx="12"/>
          </p:nvPr>
        </p:nvSpPr>
        <p:spPr/>
        <p:txBody>
          <a:bodyPr/>
          <a:lstStyle/>
          <a:p>
            <a:fld id="{9DBAC5ED-916B-4A4B-9960-52DDD2B57D0D}" type="slidenum">
              <a:rPr lang="en-US" altLang="en-US" smtClean="0"/>
              <a:pPr/>
              <a:t>97</a:t>
            </a:fld>
            <a:endParaRPr lang="en-US" altLang="en-US"/>
          </a:p>
        </p:txBody>
      </p:sp>
      <p:sp>
        <p:nvSpPr>
          <p:cNvPr id="12" name="Title 11"/>
          <p:cNvSpPr>
            <a:spLocks noGrp="1"/>
          </p:cNvSpPr>
          <p:nvPr>
            <p:ph type="title"/>
          </p:nvPr>
        </p:nvSpPr>
        <p:spPr/>
        <p:txBody>
          <a:bodyPr/>
          <a:lstStyle/>
          <a:p>
            <a:r>
              <a:rPr lang="en-US" dirty="0"/>
              <a:t>Eccentrically loaded bolt groups</a:t>
            </a:r>
          </a:p>
        </p:txBody>
      </p:sp>
      <p:sp>
        <p:nvSpPr>
          <p:cNvPr id="18" name="TextBox 17">
            <a:extLst>
              <a:ext uri="{FF2B5EF4-FFF2-40B4-BE49-F238E27FC236}">
                <a16:creationId xmlns:a16="http://schemas.microsoft.com/office/drawing/2014/main" id="{2F07DC61-C88C-451A-A0B2-3115521EAB65}"/>
              </a:ext>
            </a:extLst>
          </p:cNvPr>
          <p:cNvSpPr txBox="1"/>
          <p:nvPr/>
        </p:nvSpPr>
        <p:spPr>
          <a:xfrm>
            <a:off x="2819933" y="5681868"/>
            <a:ext cx="1694919" cy="646331"/>
          </a:xfrm>
          <a:prstGeom prst="rect">
            <a:avLst/>
          </a:prstGeom>
          <a:noFill/>
        </p:spPr>
        <p:txBody>
          <a:bodyPr wrap="square" rtlCol="0">
            <a:spAutoFit/>
          </a:bodyPr>
          <a:lstStyle/>
          <a:p>
            <a:r>
              <a:rPr lang="en-US" dirty="0"/>
              <a:t>Centroid of bolt group, CG</a:t>
            </a:r>
          </a:p>
        </p:txBody>
      </p:sp>
      <p:sp>
        <p:nvSpPr>
          <p:cNvPr id="7" name="Plus 6"/>
          <p:cNvSpPr/>
          <p:nvPr/>
        </p:nvSpPr>
        <p:spPr>
          <a:xfrm>
            <a:off x="2175035" y="4560856"/>
            <a:ext cx="207337" cy="207337"/>
          </a:xfrm>
          <a:prstGeom prst="mathPlus">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nvGrpSpPr>
          <p:cNvPr id="8" name="Group 7"/>
          <p:cNvGrpSpPr/>
          <p:nvPr/>
        </p:nvGrpSpPr>
        <p:grpSpPr>
          <a:xfrm>
            <a:off x="5695280" y="3976037"/>
            <a:ext cx="1516827" cy="1376977"/>
            <a:chOff x="5314278" y="4238514"/>
            <a:chExt cx="1516827" cy="1376977"/>
          </a:xfrm>
        </p:grpSpPr>
        <p:sp>
          <p:nvSpPr>
            <p:cNvPr id="2" name="Rectangle 1"/>
            <p:cNvSpPr/>
            <p:nvPr/>
          </p:nvSpPr>
          <p:spPr>
            <a:xfrm>
              <a:off x="5314278" y="4238514"/>
              <a:ext cx="1516827" cy="1376977"/>
            </a:xfrm>
            <a:custGeom>
              <a:avLst/>
              <a:gdLst>
                <a:gd name="connsiteX0" fmla="*/ 0 w 1054249"/>
                <a:gd name="connsiteY0" fmla="*/ 0 h 1355463"/>
                <a:gd name="connsiteX1" fmla="*/ 1054249 w 1054249"/>
                <a:gd name="connsiteY1" fmla="*/ 0 h 1355463"/>
                <a:gd name="connsiteX2" fmla="*/ 1054249 w 1054249"/>
                <a:gd name="connsiteY2" fmla="*/ 1355463 h 1355463"/>
                <a:gd name="connsiteX3" fmla="*/ 0 w 1054249"/>
                <a:gd name="connsiteY3" fmla="*/ 1355463 h 1355463"/>
                <a:gd name="connsiteX4" fmla="*/ 0 w 1054249"/>
                <a:gd name="connsiteY4" fmla="*/ 0 h 1355463"/>
                <a:gd name="connsiteX0" fmla="*/ 0 w 1495313"/>
                <a:gd name="connsiteY0" fmla="*/ 10757 h 1366220"/>
                <a:gd name="connsiteX1" fmla="*/ 1495313 w 1495313"/>
                <a:gd name="connsiteY1" fmla="*/ 0 h 1366220"/>
                <a:gd name="connsiteX2" fmla="*/ 1054249 w 1495313"/>
                <a:gd name="connsiteY2" fmla="*/ 1366220 h 1366220"/>
                <a:gd name="connsiteX3" fmla="*/ 0 w 1495313"/>
                <a:gd name="connsiteY3" fmla="*/ 1366220 h 1366220"/>
                <a:gd name="connsiteX4" fmla="*/ 0 w 1495313"/>
                <a:gd name="connsiteY4"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1344706 w 1495313"/>
                <a:gd name="connsiteY3" fmla="*/ 441062 h 1366220"/>
                <a:gd name="connsiteX4" fmla="*/ 0 w 1495313"/>
                <a:gd name="connsiteY4" fmla="*/ 1366220 h 1366220"/>
                <a:gd name="connsiteX5" fmla="*/ 0 w 1495313"/>
                <a:gd name="connsiteY5"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989704 w 1495313"/>
                <a:gd name="connsiteY3" fmla="*/ 1355462 h 1366220"/>
                <a:gd name="connsiteX4" fmla="*/ 0 w 1495313"/>
                <a:gd name="connsiteY4" fmla="*/ 1366220 h 1366220"/>
                <a:gd name="connsiteX5" fmla="*/ 0 w 1495313"/>
                <a:gd name="connsiteY5" fmla="*/ 10757 h 1366220"/>
                <a:gd name="connsiteX0" fmla="*/ 0 w 1516827"/>
                <a:gd name="connsiteY0" fmla="*/ 10757 h 1366220"/>
                <a:gd name="connsiteX1" fmla="*/ 1495313 w 1516827"/>
                <a:gd name="connsiteY1" fmla="*/ 0 h 1366220"/>
                <a:gd name="connsiteX2" fmla="*/ 1516827 w 1516827"/>
                <a:gd name="connsiteY2" fmla="*/ 688489 h 1366220"/>
                <a:gd name="connsiteX3" fmla="*/ 989704 w 1516827"/>
                <a:gd name="connsiteY3" fmla="*/ 1355462 h 1366220"/>
                <a:gd name="connsiteX4" fmla="*/ 0 w 1516827"/>
                <a:gd name="connsiteY4" fmla="*/ 1366220 h 1366220"/>
                <a:gd name="connsiteX5" fmla="*/ 0 w 1516827"/>
                <a:gd name="connsiteY5" fmla="*/ 10757 h 1366220"/>
                <a:gd name="connsiteX0" fmla="*/ 0 w 1516827"/>
                <a:gd name="connsiteY0" fmla="*/ 10757 h 1376977"/>
                <a:gd name="connsiteX1" fmla="*/ 1495313 w 1516827"/>
                <a:gd name="connsiteY1" fmla="*/ 0 h 1376977"/>
                <a:gd name="connsiteX2" fmla="*/ 1516827 w 1516827"/>
                <a:gd name="connsiteY2" fmla="*/ 688489 h 1376977"/>
                <a:gd name="connsiteX3" fmla="*/ 1075765 w 1516827"/>
                <a:gd name="connsiteY3" fmla="*/ 1376977 h 1376977"/>
                <a:gd name="connsiteX4" fmla="*/ 0 w 1516827"/>
                <a:gd name="connsiteY4" fmla="*/ 1366220 h 1376977"/>
                <a:gd name="connsiteX5" fmla="*/ 0 w 1516827"/>
                <a:gd name="connsiteY5" fmla="*/ 10757 h 137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6827" h="1376977">
                  <a:moveTo>
                    <a:pt x="0" y="10757"/>
                  </a:moveTo>
                  <a:lnTo>
                    <a:pt x="1495313" y="0"/>
                  </a:lnTo>
                  <a:lnTo>
                    <a:pt x="1516827" y="688489"/>
                  </a:lnTo>
                  <a:lnTo>
                    <a:pt x="1075765" y="1376977"/>
                  </a:lnTo>
                  <a:lnTo>
                    <a:pt x="0" y="1366220"/>
                  </a:lnTo>
                  <a:lnTo>
                    <a:pt x="0" y="10757"/>
                  </a:lnTo>
                  <a:close/>
                </a:path>
              </a:pathLst>
            </a:custGeom>
            <a:noFill/>
            <a:ln w="28575">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5476838" y="4362525"/>
              <a:ext cx="139849" cy="139849"/>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5815399" y="4362525"/>
              <a:ext cx="139849" cy="139849"/>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5476838" y="4704678"/>
              <a:ext cx="139849" cy="139849"/>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815399" y="4704678"/>
              <a:ext cx="139849" cy="139849"/>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5476838" y="5023742"/>
              <a:ext cx="139849" cy="139849"/>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5815399" y="5023742"/>
              <a:ext cx="139849" cy="139849"/>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5476838" y="5365895"/>
              <a:ext cx="139849" cy="139849"/>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5815399" y="5365895"/>
              <a:ext cx="139849" cy="139849"/>
            </a:xfrm>
            <a:prstGeom prst="ellipse">
              <a:avLst/>
            </a:prstGeom>
            <a:no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lus 31"/>
            <p:cNvSpPr/>
            <p:nvPr/>
          </p:nvSpPr>
          <p:spPr>
            <a:xfrm>
              <a:off x="5605401" y="4823333"/>
              <a:ext cx="207337" cy="207337"/>
            </a:xfrm>
            <a:prstGeom prst="mathPlus">
              <a:avLst/>
            </a:prstGeom>
            <a:solidFill>
              <a:schemeClr val="bg1">
                <a:lumMod val="50000"/>
              </a:schemeClr>
            </a:solidFill>
            <a:ln>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 name="Group 32"/>
          <p:cNvGrpSpPr/>
          <p:nvPr/>
        </p:nvGrpSpPr>
        <p:grpSpPr>
          <a:xfrm rot="1101891">
            <a:off x="5845327" y="4356826"/>
            <a:ext cx="1516827" cy="1376977"/>
            <a:chOff x="5314278" y="4238514"/>
            <a:chExt cx="1516827" cy="1376977"/>
          </a:xfrm>
        </p:grpSpPr>
        <p:sp>
          <p:nvSpPr>
            <p:cNvPr id="34" name="Rectangle 1"/>
            <p:cNvSpPr/>
            <p:nvPr/>
          </p:nvSpPr>
          <p:spPr>
            <a:xfrm>
              <a:off x="5314278" y="4238514"/>
              <a:ext cx="1516827" cy="1376977"/>
            </a:xfrm>
            <a:custGeom>
              <a:avLst/>
              <a:gdLst>
                <a:gd name="connsiteX0" fmla="*/ 0 w 1054249"/>
                <a:gd name="connsiteY0" fmla="*/ 0 h 1355463"/>
                <a:gd name="connsiteX1" fmla="*/ 1054249 w 1054249"/>
                <a:gd name="connsiteY1" fmla="*/ 0 h 1355463"/>
                <a:gd name="connsiteX2" fmla="*/ 1054249 w 1054249"/>
                <a:gd name="connsiteY2" fmla="*/ 1355463 h 1355463"/>
                <a:gd name="connsiteX3" fmla="*/ 0 w 1054249"/>
                <a:gd name="connsiteY3" fmla="*/ 1355463 h 1355463"/>
                <a:gd name="connsiteX4" fmla="*/ 0 w 1054249"/>
                <a:gd name="connsiteY4" fmla="*/ 0 h 1355463"/>
                <a:gd name="connsiteX0" fmla="*/ 0 w 1495313"/>
                <a:gd name="connsiteY0" fmla="*/ 10757 h 1366220"/>
                <a:gd name="connsiteX1" fmla="*/ 1495313 w 1495313"/>
                <a:gd name="connsiteY1" fmla="*/ 0 h 1366220"/>
                <a:gd name="connsiteX2" fmla="*/ 1054249 w 1495313"/>
                <a:gd name="connsiteY2" fmla="*/ 1366220 h 1366220"/>
                <a:gd name="connsiteX3" fmla="*/ 0 w 1495313"/>
                <a:gd name="connsiteY3" fmla="*/ 1366220 h 1366220"/>
                <a:gd name="connsiteX4" fmla="*/ 0 w 1495313"/>
                <a:gd name="connsiteY4"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1344706 w 1495313"/>
                <a:gd name="connsiteY3" fmla="*/ 441062 h 1366220"/>
                <a:gd name="connsiteX4" fmla="*/ 0 w 1495313"/>
                <a:gd name="connsiteY4" fmla="*/ 1366220 h 1366220"/>
                <a:gd name="connsiteX5" fmla="*/ 0 w 1495313"/>
                <a:gd name="connsiteY5"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989704 w 1495313"/>
                <a:gd name="connsiteY3" fmla="*/ 1355462 h 1366220"/>
                <a:gd name="connsiteX4" fmla="*/ 0 w 1495313"/>
                <a:gd name="connsiteY4" fmla="*/ 1366220 h 1366220"/>
                <a:gd name="connsiteX5" fmla="*/ 0 w 1495313"/>
                <a:gd name="connsiteY5" fmla="*/ 10757 h 1366220"/>
                <a:gd name="connsiteX0" fmla="*/ 0 w 1516827"/>
                <a:gd name="connsiteY0" fmla="*/ 10757 h 1366220"/>
                <a:gd name="connsiteX1" fmla="*/ 1495313 w 1516827"/>
                <a:gd name="connsiteY1" fmla="*/ 0 h 1366220"/>
                <a:gd name="connsiteX2" fmla="*/ 1516827 w 1516827"/>
                <a:gd name="connsiteY2" fmla="*/ 688489 h 1366220"/>
                <a:gd name="connsiteX3" fmla="*/ 989704 w 1516827"/>
                <a:gd name="connsiteY3" fmla="*/ 1355462 h 1366220"/>
                <a:gd name="connsiteX4" fmla="*/ 0 w 1516827"/>
                <a:gd name="connsiteY4" fmla="*/ 1366220 h 1366220"/>
                <a:gd name="connsiteX5" fmla="*/ 0 w 1516827"/>
                <a:gd name="connsiteY5" fmla="*/ 10757 h 1366220"/>
                <a:gd name="connsiteX0" fmla="*/ 0 w 1516827"/>
                <a:gd name="connsiteY0" fmla="*/ 10757 h 1376977"/>
                <a:gd name="connsiteX1" fmla="*/ 1495313 w 1516827"/>
                <a:gd name="connsiteY1" fmla="*/ 0 h 1376977"/>
                <a:gd name="connsiteX2" fmla="*/ 1516827 w 1516827"/>
                <a:gd name="connsiteY2" fmla="*/ 688489 h 1376977"/>
                <a:gd name="connsiteX3" fmla="*/ 1075765 w 1516827"/>
                <a:gd name="connsiteY3" fmla="*/ 1376977 h 1376977"/>
                <a:gd name="connsiteX4" fmla="*/ 0 w 1516827"/>
                <a:gd name="connsiteY4" fmla="*/ 1366220 h 1376977"/>
                <a:gd name="connsiteX5" fmla="*/ 0 w 1516827"/>
                <a:gd name="connsiteY5" fmla="*/ 10757 h 137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6827" h="1376977">
                  <a:moveTo>
                    <a:pt x="0" y="10757"/>
                  </a:moveTo>
                  <a:lnTo>
                    <a:pt x="1495313" y="0"/>
                  </a:lnTo>
                  <a:lnTo>
                    <a:pt x="1516827" y="688489"/>
                  </a:lnTo>
                  <a:lnTo>
                    <a:pt x="1075765" y="1376977"/>
                  </a:lnTo>
                  <a:lnTo>
                    <a:pt x="0" y="1366220"/>
                  </a:lnTo>
                  <a:lnTo>
                    <a:pt x="0" y="10757"/>
                  </a:lnTo>
                  <a:close/>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5476838" y="4362525"/>
              <a:ext cx="139849" cy="1398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5815399" y="4362525"/>
              <a:ext cx="139849" cy="1398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5476838" y="4704678"/>
              <a:ext cx="139849" cy="1398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5815399" y="4704678"/>
              <a:ext cx="139849" cy="1398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5476838" y="5023742"/>
              <a:ext cx="139849" cy="1398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5815399" y="5023742"/>
              <a:ext cx="139849" cy="1398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5476838" y="5365895"/>
              <a:ext cx="139849" cy="1398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5815399" y="5365895"/>
              <a:ext cx="139849" cy="13984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Plus 42"/>
            <p:cNvSpPr/>
            <p:nvPr/>
          </p:nvSpPr>
          <p:spPr>
            <a:xfrm>
              <a:off x="5605401" y="4823333"/>
              <a:ext cx="207337" cy="207337"/>
            </a:xfrm>
            <a:prstGeom prst="mathPlus">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9" name="Oval 8"/>
          <p:cNvSpPr/>
          <p:nvPr/>
        </p:nvSpPr>
        <p:spPr>
          <a:xfrm>
            <a:off x="5400677" y="4910987"/>
            <a:ext cx="145075" cy="14507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2F07DC61-C88C-451A-A0B2-3115521EAB65}"/>
              </a:ext>
            </a:extLst>
          </p:cNvPr>
          <p:cNvSpPr txBox="1"/>
          <p:nvPr/>
        </p:nvSpPr>
        <p:spPr>
          <a:xfrm>
            <a:off x="3860737" y="4298608"/>
            <a:ext cx="1694919" cy="646331"/>
          </a:xfrm>
          <a:prstGeom prst="rect">
            <a:avLst/>
          </a:prstGeom>
          <a:noFill/>
        </p:spPr>
        <p:txBody>
          <a:bodyPr wrap="square" rtlCol="0">
            <a:spAutoFit/>
          </a:bodyPr>
          <a:lstStyle/>
          <a:p>
            <a:r>
              <a:rPr lang="en-US" dirty="0"/>
              <a:t>Instantaneous Center, IC</a:t>
            </a:r>
          </a:p>
        </p:txBody>
      </p:sp>
      <p:cxnSp>
        <p:nvCxnSpPr>
          <p:cNvPr id="47" name="Straight Connector 46"/>
          <p:cNvCxnSpPr/>
          <p:nvPr/>
        </p:nvCxnSpPr>
        <p:spPr>
          <a:xfrm>
            <a:off x="4914902" y="4753248"/>
            <a:ext cx="285750" cy="0"/>
          </a:xfrm>
          <a:prstGeom prst="line">
            <a:avLst/>
          </a:prstGeom>
          <a:ln w="19050"/>
        </p:spPr>
        <p:style>
          <a:lnRef idx="1">
            <a:schemeClr val="dk1"/>
          </a:lnRef>
          <a:fillRef idx="0">
            <a:schemeClr val="dk1"/>
          </a:fillRef>
          <a:effectRef idx="0">
            <a:schemeClr val="dk1"/>
          </a:effectRef>
          <a:fontRef idx="minor">
            <a:schemeClr val="tx1"/>
          </a:fontRef>
        </p:style>
      </p:cxnSp>
      <p:cxnSp>
        <p:nvCxnSpPr>
          <p:cNvPr id="49" name="Straight Arrow Connector 48"/>
          <p:cNvCxnSpPr/>
          <p:nvPr/>
        </p:nvCxnSpPr>
        <p:spPr>
          <a:xfrm>
            <a:off x="5200652" y="4753248"/>
            <a:ext cx="200025" cy="157739"/>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grpSp>
        <p:nvGrpSpPr>
          <p:cNvPr id="50" name="Group 49"/>
          <p:cNvGrpSpPr/>
          <p:nvPr/>
        </p:nvGrpSpPr>
        <p:grpSpPr>
          <a:xfrm>
            <a:off x="1850706" y="3975060"/>
            <a:ext cx="1516827" cy="1376977"/>
            <a:chOff x="5314278" y="4238514"/>
            <a:chExt cx="1516827" cy="1376977"/>
          </a:xfrm>
          <a:noFill/>
        </p:grpSpPr>
        <p:sp>
          <p:nvSpPr>
            <p:cNvPr id="51" name="Rectangle 1"/>
            <p:cNvSpPr/>
            <p:nvPr/>
          </p:nvSpPr>
          <p:spPr>
            <a:xfrm>
              <a:off x="5314278" y="4238514"/>
              <a:ext cx="1516827" cy="1376977"/>
            </a:xfrm>
            <a:custGeom>
              <a:avLst/>
              <a:gdLst>
                <a:gd name="connsiteX0" fmla="*/ 0 w 1054249"/>
                <a:gd name="connsiteY0" fmla="*/ 0 h 1355463"/>
                <a:gd name="connsiteX1" fmla="*/ 1054249 w 1054249"/>
                <a:gd name="connsiteY1" fmla="*/ 0 h 1355463"/>
                <a:gd name="connsiteX2" fmla="*/ 1054249 w 1054249"/>
                <a:gd name="connsiteY2" fmla="*/ 1355463 h 1355463"/>
                <a:gd name="connsiteX3" fmla="*/ 0 w 1054249"/>
                <a:gd name="connsiteY3" fmla="*/ 1355463 h 1355463"/>
                <a:gd name="connsiteX4" fmla="*/ 0 w 1054249"/>
                <a:gd name="connsiteY4" fmla="*/ 0 h 1355463"/>
                <a:gd name="connsiteX0" fmla="*/ 0 w 1495313"/>
                <a:gd name="connsiteY0" fmla="*/ 10757 h 1366220"/>
                <a:gd name="connsiteX1" fmla="*/ 1495313 w 1495313"/>
                <a:gd name="connsiteY1" fmla="*/ 0 h 1366220"/>
                <a:gd name="connsiteX2" fmla="*/ 1054249 w 1495313"/>
                <a:gd name="connsiteY2" fmla="*/ 1366220 h 1366220"/>
                <a:gd name="connsiteX3" fmla="*/ 0 w 1495313"/>
                <a:gd name="connsiteY3" fmla="*/ 1366220 h 1366220"/>
                <a:gd name="connsiteX4" fmla="*/ 0 w 1495313"/>
                <a:gd name="connsiteY4"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1344706 w 1495313"/>
                <a:gd name="connsiteY3" fmla="*/ 441062 h 1366220"/>
                <a:gd name="connsiteX4" fmla="*/ 0 w 1495313"/>
                <a:gd name="connsiteY4" fmla="*/ 1366220 h 1366220"/>
                <a:gd name="connsiteX5" fmla="*/ 0 w 1495313"/>
                <a:gd name="connsiteY5"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989704 w 1495313"/>
                <a:gd name="connsiteY3" fmla="*/ 1355462 h 1366220"/>
                <a:gd name="connsiteX4" fmla="*/ 0 w 1495313"/>
                <a:gd name="connsiteY4" fmla="*/ 1366220 h 1366220"/>
                <a:gd name="connsiteX5" fmla="*/ 0 w 1495313"/>
                <a:gd name="connsiteY5" fmla="*/ 10757 h 1366220"/>
                <a:gd name="connsiteX0" fmla="*/ 0 w 1516827"/>
                <a:gd name="connsiteY0" fmla="*/ 10757 h 1366220"/>
                <a:gd name="connsiteX1" fmla="*/ 1495313 w 1516827"/>
                <a:gd name="connsiteY1" fmla="*/ 0 h 1366220"/>
                <a:gd name="connsiteX2" fmla="*/ 1516827 w 1516827"/>
                <a:gd name="connsiteY2" fmla="*/ 688489 h 1366220"/>
                <a:gd name="connsiteX3" fmla="*/ 989704 w 1516827"/>
                <a:gd name="connsiteY3" fmla="*/ 1355462 h 1366220"/>
                <a:gd name="connsiteX4" fmla="*/ 0 w 1516827"/>
                <a:gd name="connsiteY4" fmla="*/ 1366220 h 1366220"/>
                <a:gd name="connsiteX5" fmla="*/ 0 w 1516827"/>
                <a:gd name="connsiteY5" fmla="*/ 10757 h 1366220"/>
                <a:gd name="connsiteX0" fmla="*/ 0 w 1516827"/>
                <a:gd name="connsiteY0" fmla="*/ 10757 h 1376977"/>
                <a:gd name="connsiteX1" fmla="*/ 1495313 w 1516827"/>
                <a:gd name="connsiteY1" fmla="*/ 0 h 1376977"/>
                <a:gd name="connsiteX2" fmla="*/ 1516827 w 1516827"/>
                <a:gd name="connsiteY2" fmla="*/ 688489 h 1376977"/>
                <a:gd name="connsiteX3" fmla="*/ 1075765 w 1516827"/>
                <a:gd name="connsiteY3" fmla="*/ 1376977 h 1376977"/>
                <a:gd name="connsiteX4" fmla="*/ 0 w 1516827"/>
                <a:gd name="connsiteY4" fmla="*/ 1366220 h 1376977"/>
                <a:gd name="connsiteX5" fmla="*/ 0 w 1516827"/>
                <a:gd name="connsiteY5" fmla="*/ 10757 h 137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6827" h="1376977">
                  <a:moveTo>
                    <a:pt x="0" y="10757"/>
                  </a:moveTo>
                  <a:lnTo>
                    <a:pt x="1495313" y="0"/>
                  </a:lnTo>
                  <a:lnTo>
                    <a:pt x="1516827" y="688489"/>
                  </a:lnTo>
                  <a:lnTo>
                    <a:pt x="1075765" y="1376977"/>
                  </a:lnTo>
                  <a:lnTo>
                    <a:pt x="0" y="1366220"/>
                  </a:lnTo>
                  <a:lnTo>
                    <a:pt x="0" y="10757"/>
                  </a:lnTo>
                  <a:close/>
                </a:path>
              </a:pathLst>
            </a:custGeom>
            <a:grp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p:cNvSpPr/>
            <p:nvPr/>
          </p:nvSpPr>
          <p:spPr>
            <a:xfrm>
              <a:off x="5476838"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5815399"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p:cNvSpPr/>
            <p:nvPr/>
          </p:nvSpPr>
          <p:spPr>
            <a:xfrm>
              <a:off x="5476838"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5815399"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5476838"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p:cNvSpPr/>
            <p:nvPr/>
          </p:nvSpPr>
          <p:spPr>
            <a:xfrm>
              <a:off x="5815399"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p:cNvSpPr/>
            <p:nvPr/>
          </p:nvSpPr>
          <p:spPr>
            <a:xfrm>
              <a:off x="5476838"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5815399"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Plus 59"/>
            <p:cNvSpPr/>
            <p:nvPr/>
          </p:nvSpPr>
          <p:spPr>
            <a:xfrm>
              <a:off x="5605401" y="4823333"/>
              <a:ext cx="207337" cy="207337"/>
            </a:xfrm>
            <a:prstGeom prst="mathPlus">
              <a:avLst/>
            </a:prstGeom>
            <a:solidFill>
              <a:schemeClr val="tx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1" name="Straight Connector 60"/>
          <p:cNvCxnSpPr/>
          <p:nvPr/>
        </p:nvCxnSpPr>
        <p:spPr>
          <a:xfrm flipH="1" flipV="1">
            <a:off x="2695719" y="4663547"/>
            <a:ext cx="255301" cy="952928"/>
          </a:xfrm>
          <a:prstGeom prst="line">
            <a:avLst/>
          </a:prstGeom>
          <a:ln w="19050"/>
        </p:spPr>
        <p:style>
          <a:lnRef idx="1">
            <a:schemeClr val="dk1"/>
          </a:lnRef>
          <a:fillRef idx="0">
            <a:schemeClr val="dk1"/>
          </a:fillRef>
          <a:effectRef idx="0">
            <a:schemeClr val="dk1"/>
          </a:effectRef>
          <a:fontRef idx="minor">
            <a:schemeClr val="tx1"/>
          </a:fontRef>
        </p:style>
      </p:cxnSp>
      <p:cxnSp>
        <p:nvCxnSpPr>
          <p:cNvPr id="64" name="Straight Arrow Connector 63"/>
          <p:cNvCxnSpPr>
            <a:endCxn id="7" idx="0"/>
          </p:cNvCxnSpPr>
          <p:nvPr/>
        </p:nvCxnSpPr>
        <p:spPr>
          <a:xfrm flipH="1">
            <a:off x="2354889" y="4663547"/>
            <a:ext cx="340830" cy="97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flipV="1">
            <a:off x="2643436" y="5352037"/>
            <a:ext cx="0" cy="549203"/>
          </a:xfrm>
          <a:prstGeom prst="line">
            <a:avLst/>
          </a:prstGeom>
          <a:ln w="19050"/>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flipV="1">
            <a:off x="1507363" y="3332778"/>
            <a:ext cx="0" cy="2672255"/>
          </a:xfrm>
          <a:prstGeom prst="line">
            <a:avLst/>
          </a:prstGeom>
          <a:ln w="19050"/>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flipV="1">
            <a:off x="2643436" y="3208087"/>
            <a:ext cx="0" cy="766973"/>
          </a:xfrm>
          <a:prstGeom prst="line">
            <a:avLst/>
          </a:prstGeom>
          <a:ln w="19050"/>
        </p:spPr>
        <p:style>
          <a:lnRef idx="1">
            <a:schemeClr val="dk1"/>
          </a:lnRef>
          <a:fillRef idx="0">
            <a:schemeClr val="dk1"/>
          </a:fillRef>
          <a:effectRef idx="0">
            <a:schemeClr val="dk1"/>
          </a:effectRef>
          <a:fontRef idx="minor">
            <a:schemeClr val="tx1"/>
          </a:fontRef>
        </p:style>
      </p:cxnSp>
      <p:cxnSp>
        <p:nvCxnSpPr>
          <p:cNvPr id="75" name="Straight Connector 74"/>
          <p:cNvCxnSpPr/>
          <p:nvPr/>
        </p:nvCxnSpPr>
        <p:spPr>
          <a:xfrm flipH="1">
            <a:off x="2141829" y="3208087"/>
            <a:ext cx="678104" cy="48491"/>
          </a:xfrm>
          <a:prstGeom prst="line">
            <a:avLst/>
          </a:prstGeom>
        </p:spPr>
        <p:style>
          <a:lnRef idx="1">
            <a:schemeClr val="dk1"/>
          </a:lnRef>
          <a:fillRef idx="0">
            <a:schemeClr val="dk1"/>
          </a:fillRef>
          <a:effectRef idx="0">
            <a:schemeClr val="dk1"/>
          </a:effectRef>
          <a:fontRef idx="minor">
            <a:schemeClr val="tx1"/>
          </a:fontRef>
        </p:style>
      </p:cxnSp>
      <p:cxnSp>
        <p:nvCxnSpPr>
          <p:cNvPr id="76" name="Straight Connector 75"/>
          <p:cNvCxnSpPr/>
          <p:nvPr/>
        </p:nvCxnSpPr>
        <p:spPr>
          <a:xfrm flipH="1">
            <a:off x="1312800" y="3292216"/>
            <a:ext cx="678104" cy="48491"/>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flipH="1">
            <a:off x="1990904" y="3159596"/>
            <a:ext cx="58461" cy="13262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flipH="1" flipV="1">
            <a:off x="2049365" y="3159596"/>
            <a:ext cx="54862" cy="229813"/>
          </a:xfrm>
          <a:prstGeom prst="line">
            <a:avLst/>
          </a:prstGeom>
        </p:spPr>
        <p:style>
          <a:lnRef idx="1">
            <a:schemeClr val="dk1"/>
          </a:lnRef>
          <a:fillRef idx="0">
            <a:schemeClr val="dk1"/>
          </a:fillRef>
          <a:effectRef idx="0">
            <a:schemeClr val="dk1"/>
          </a:effectRef>
          <a:fontRef idx="minor">
            <a:schemeClr val="tx1"/>
          </a:fontRef>
        </p:style>
      </p:cxnSp>
      <p:cxnSp>
        <p:nvCxnSpPr>
          <p:cNvPr id="82" name="Straight Connector 81"/>
          <p:cNvCxnSpPr/>
          <p:nvPr/>
        </p:nvCxnSpPr>
        <p:spPr>
          <a:xfrm flipV="1">
            <a:off x="2107826" y="3256578"/>
            <a:ext cx="34003" cy="132830"/>
          </a:xfrm>
          <a:prstGeom prst="line">
            <a:avLst/>
          </a:prstGeom>
        </p:spPr>
        <p:style>
          <a:lnRef idx="1">
            <a:schemeClr val="dk1"/>
          </a:lnRef>
          <a:fillRef idx="0">
            <a:schemeClr val="dk1"/>
          </a:fillRef>
          <a:effectRef idx="0">
            <a:schemeClr val="dk1"/>
          </a:effectRef>
          <a:fontRef idx="minor">
            <a:schemeClr val="tx1"/>
          </a:fontRef>
        </p:style>
      </p:cxnSp>
      <p:cxnSp>
        <p:nvCxnSpPr>
          <p:cNvPr id="84" name="Straight Connector 83"/>
          <p:cNvCxnSpPr/>
          <p:nvPr/>
        </p:nvCxnSpPr>
        <p:spPr>
          <a:xfrm flipH="1">
            <a:off x="2141829" y="5901240"/>
            <a:ext cx="678104" cy="48491"/>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flipH="1">
            <a:off x="1312800" y="5985369"/>
            <a:ext cx="714203" cy="48491"/>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flipH="1">
            <a:off x="2027003" y="5852749"/>
            <a:ext cx="22362" cy="13262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flipH="1" flipV="1">
            <a:off x="2049365" y="5852749"/>
            <a:ext cx="54862" cy="229813"/>
          </a:xfrm>
          <a:prstGeom prst="line">
            <a:avLst/>
          </a:prstGeom>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flipV="1">
            <a:off x="2110918" y="5949731"/>
            <a:ext cx="30911" cy="132830"/>
          </a:xfrm>
          <a:prstGeom prst="line">
            <a:avLst/>
          </a:prstGeom>
        </p:spPr>
        <p:style>
          <a:lnRef idx="1">
            <a:schemeClr val="dk1"/>
          </a:lnRef>
          <a:fillRef idx="0">
            <a:schemeClr val="dk1"/>
          </a:fillRef>
          <a:effectRef idx="0">
            <a:schemeClr val="dk1"/>
          </a:effectRef>
          <a:fontRef idx="minor">
            <a:schemeClr val="tx1"/>
          </a:fontRef>
        </p:style>
      </p:cxnSp>
      <p:cxnSp>
        <p:nvCxnSpPr>
          <p:cNvPr id="98" name="Straight Arrow Connector 97"/>
          <p:cNvCxnSpPr/>
          <p:nvPr/>
        </p:nvCxnSpPr>
        <p:spPr>
          <a:xfrm flipH="1">
            <a:off x="3124202" y="3292216"/>
            <a:ext cx="4011" cy="68284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00" name="Straight Connector 99"/>
          <p:cNvCxnSpPr/>
          <p:nvPr/>
        </p:nvCxnSpPr>
        <p:spPr>
          <a:xfrm flipV="1">
            <a:off x="2245897" y="3435228"/>
            <a:ext cx="0" cy="539832"/>
          </a:xfrm>
          <a:prstGeom prst="line">
            <a:avLst/>
          </a:prstGeom>
        </p:spPr>
        <p:style>
          <a:lnRef idx="1">
            <a:schemeClr val="dk1"/>
          </a:lnRef>
          <a:fillRef idx="0">
            <a:schemeClr val="dk1"/>
          </a:fillRef>
          <a:effectRef idx="0">
            <a:schemeClr val="dk1"/>
          </a:effectRef>
          <a:fontRef idx="minor">
            <a:schemeClr val="tx1"/>
          </a:fontRef>
        </p:style>
      </p:cxnSp>
      <p:cxnSp>
        <p:nvCxnSpPr>
          <p:cNvPr id="102" name="Straight Arrow Connector 101"/>
          <p:cNvCxnSpPr/>
          <p:nvPr/>
        </p:nvCxnSpPr>
        <p:spPr>
          <a:xfrm>
            <a:off x="2245897" y="3551534"/>
            <a:ext cx="878305"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104" name="TextBox 103">
            <a:extLst>
              <a:ext uri="{FF2B5EF4-FFF2-40B4-BE49-F238E27FC236}">
                <a16:creationId xmlns:a16="http://schemas.microsoft.com/office/drawing/2014/main" id="{2F07DC61-C88C-451A-A0B2-3115521EAB65}"/>
              </a:ext>
            </a:extLst>
          </p:cNvPr>
          <p:cNvSpPr txBox="1"/>
          <p:nvPr/>
        </p:nvSpPr>
        <p:spPr>
          <a:xfrm>
            <a:off x="3127551" y="3076288"/>
            <a:ext cx="1694919" cy="369332"/>
          </a:xfrm>
          <a:prstGeom prst="rect">
            <a:avLst/>
          </a:prstGeom>
          <a:noFill/>
        </p:spPr>
        <p:txBody>
          <a:bodyPr wrap="square" rtlCol="0">
            <a:spAutoFit/>
          </a:bodyPr>
          <a:lstStyle/>
          <a:p>
            <a:r>
              <a:rPr lang="en-US" dirty="0"/>
              <a:t>P</a:t>
            </a:r>
            <a:r>
              <a:rPr lang="en-US" baseline="-25000" dirty="0"/>
              <a:t>u</a:t>
            </a:r>
          </a:p>
        </p:txBody>
      </p:sp>
      <p:sp>
        <p:nvSpPr>
          <p:cNvPr id="105" name="TextBox 104">
            <a:extLst>
              <a:ext uri="{FF2B5EF4-FFF2-40B4-BE49-F238E27FC236}">
                <a16:creationId xmlns:a16="http://schemas.microsoft.com/office/drawing/2014/main" id="{2F07DC61-C88C-451A-A0B2-3115521EAB65}"/>
              </a:ext>
            </a:extLst>
          </p:cNvPr>
          <p:cNvSpPr txBox="1"/>
          <p:nvPr/>
        </p:nvSpPr>
        <p:spPr>
          <a:xfrm>
            <a:off x="2588837" y="3229610"/>
            <a:ext cx="1694919" cy="369332"/>
          </a:xfrm>
          <a:prstGeom prst="rect">
            <a:avLst/>
          </a:prstGeom>
          <a:noFill/>
        </p:spPr>
        <p:txBody>
          <a:bodyPr wrap="square" rtlCol="0">
            <a:spAutoFit/>
          </a:bodyPr>
          <a:lstStyle/>
          <a:p>
            <a:r>
              <a:rPr lang="en-US" dirty="0"/>
              <a:t>e</a:t>
            </a:r>
            <a:endParaRPr lang="en-US" baseline="-25000" dirty="0"/>
          </a:p>
        </p:txBody>
      </p:sp>
    </p:spTree>
    <p:extLst>
      <p:ext uri="{BB962C8B-B14F-4D97-AF65-F5344CB8AC3E}">
        <p14:creationId xmlns:p14="http://schemas.microsoft.com/office/powerpoint/2010/main" val="91242648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E4CC54-3986-46B4-B869-12FB14BEB19A}"/>
              </a:ext>
            </a:extLst>
          </p:cNvPr>
          <p:cNvSpPr>
            <a:spLocks noGrp="1"/>
          </p:cNvSpPr>
          <p:nvPr>
            <p:ph idx="1"/>
          </p:nvPr>
        </p:nvSpPr>
        <p:spPr>
          <a:xfrm>
            <a:off x="790956" y="1921231"/>
            <a:ext cx="7290055" cy="1389128"/>
          </a:xfrm>
        </p:spPr>
        <p:txBody>
          <a:bodyPr>
            <a:normAutofit/>
          </a:bodyPr>
          <a:lstStyle/>
          <a:p>
            <a:r>
              <a:rPr lang="en-US" sz="2400" b="1" u="sng" dirty="0">
                <a:solidFill>
                  <a:schemeClr val="tx2"/>
                </a:solidFill>
              </a:rPr>
              <a:t>Instantaneous Center</a:t>
            </a:r>
            <a:r>
              <a:rPr lang="en-US" sz="2400" dirty="0">
                <a:solidFill>
                  <a:schemeClr val="tx2"/>
                </a:solidFill>
              </a:rPr>
              <a:t> (approach used in AISC tables)</a:t>
            </a:r>
          </a:p>
          <a:p>
            <a:r>
              <a:rPr lang="en-US" dirty="0"/>
              <a:t>The location of the instantaneous center (IC) affects the demand on the bolts. </a:t>
            </a:r>
            <a:r>
              <a:rPr lang="en-US" sz="2400" dirty="0"/>
              <a:t>Need to determine</a:t>
            </a:r>
            <a:r>
              <a:rPr lang="en-US" dirty="0"/>
              <a:t> location of IC</a:t>
            </a:r>
            <a:endParaRPr lang="en-US" sz="2400" dirty="0"/>
          </a:p>
          <a:p>
            <a:endParaRPr lang="en-US" sz="2400" b="1" u="sng" dirty="0">
              <a:solidFill>
                <a:schemeClr val="tx2"/>
              </a:solidFill>
            </a:endParaRPr>
          </a:p>
        </p:txBody>
      </p:sp>
      <p:sp>
        <p:nvSpPr>
          <p:cNvPr id="10" name="Slide Number Placeholder 9"/>
          <p:cNvSpPr>
            <a:spLocks noGrp="1"/>
          </p:cNvSpPr>
          <p:nvPr>
            <p:ph type="sldNum" sz="quarter" idx="12"/>
          </p:nvPr>
        </p:nvSpPr>
        <p:spPr/>
        <p:txBody>
          <a:bodyPr/>
          <a:lstStyle/>
          <a:p>
            <a:fld id="{9DBAC5ED-916B-4A4B-9960-52DDD2B57D0D}" type="slidenum">
              <a:rPr lang="en-US" altLang="en-US" smtClean="0"/>
              <a:pPr/>
              <a:t>98</a:t>
            </a:fld>
            <a:endParaRPr lang="en-US" altLang="en-US"/>
          </a:p>
        </p:txBody>
      </p:sp>
      <p:sp>
        <p:nvSpPr>
          <p:cNvPr id="12" name="Title 11"/>
          <p:cNvSpPr>
            <a:spLocks noGrp="1"/>
          </p:cNvSpPr>
          <p:nvPr>
            <p:ph type="title"/>
          </p:nvPr>
        </p:nvSpPr>
        <p:spPr/>
        <p:txBody>
          <a:bodyPr/>
          <a:lstStyle/>
          <a:p>
            <a:r>
              <a:rPr lang="en-US" dirty="0"/>
              <a:t>Eccentrically loaded bolt groups</a:t>
            </a:r>
          </a:p>
        </p:txBody>
      </p:sp>
      <p:grpSp>
        <p:nvGrpSpPr>
          <p:cNvPr id="30" name="Group 29"/>
          <p:cNvGrpSpPr/>
          <p:nvPr/>
        </p:nvGrpSpPr>
        <p:grpSpPr>
          <a:xfrm>
            <a:off x="2928392" y="3866203"/>
            <a:ext cx="2785083" cy="2528301"/>
            <a:chOff x="5314278" y="4238514"/>
            <a:chExt cx="1516827" cy="1376977"/>
          </a:xfrm>
          <a:noFill/>
        </p:grpSpPr>
        <p:sp>
          <p:nvSpPr>
            <p:cNvPr id="31" name="Rectangle 1"/>
            <p:cNvSpPr/>
            <p:nvPr/>
          </p:nvSpPr>
          <p:spPr>
            <a:xfrm>
              <a:off x="5314278" y="4238514"/>
              <a:ext cx="1516827" cy="1376977"/>
            </a:xfrm>
            <a:custGeom>
              <a:avLst/>
              <a:gdLst>
                <a:gd name="connsiteX0" fmla="*/ 0 w 1054249"/>
                <a:gd name="connsiteY0" fmla="*/ 0 h 1355463"/>
                <a:gd name="connsiteX1" fmla="*/ 1054249 w 1054249"/>
                <a:gd name="connsiteY1" fmla="*/ 0 h 1355463"/>
                <a:gd name="connsiteX2" fmla="*/ 1054249 w 1054249"/>
                <a:gd name="connsiteY2" fmla="*/ 1355463 h 1355463"/>
                <a:gd name="connsiteX3" fmla="*/ 0 w 1054249"/>
                <a:gd name="connsiteY3" fmla="*/ 1355463 h 1355463"/>
                <a:gd name="connsiteX4" fmla="*/ 0 w 1054249"/>
                <a:gd name="connsiteY4" fmla="*/ 0 h 1355463"/>
                <a:gd name="connsiteX0" fmla="*/ 0 w 1495313"/>
                <a:gd name="connsiteY0" fmla="*/ 10757 h 1366220"/>
                <a:gd name="connsiteX1" fmla="*/ 1495313 w 1495313"/>
                <a:gd name="connsiteY1" fmla="*/ 0 h 1366220"/>
                <a:gd name="connsiteX2" fmla="*/ 1054249 w 1495313"/>
                <a:gd name="connsiteY2" fmla="*/ 1366220 h 1366220"/>
                <a:gd name="connsiteX3" fmla="*/ 0 w 1495313"/>
                <a:gd name="connsiteY3" fmla="*/ 1366220 h 1366220"/>
                <a:gd name="connsiteX4" fmla="*/ 0 w 1495313"/>
                <a:gd name="connsiteY4"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1344706 w 1495313"/>
                <a:gd name="connsiteY3" fmla="*/ 441062 h 1366220"/>
                <a:gd name="connsiteX4" fmla="*/ 0 w 1495313"/>
                <a:gd name="connsiteY4" fmla="*/ 1366220 h 1366220"/>
                <a:gd name="connsiteX5" fmla="*/ 0 w 1495313"/>
                <a:gd name="connsiteY5"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989704 w 1495313"/>
                <a:gd name="connsiteY3" fmla="*/ 1355462 h 1366220"/>
                <a:gd name="connsiteX4" fmla="*/ 0 w 1495313"/>
                <a:gd name="connsiteY4" fmla="*/ 1366220 h 1366220"/>
                <a:gd name="connsiteX5" fmla="*/ 0 w 1495313"/>
                <a:gd name="connsiteY5" fmla="*/ 10757 h 1366220"/>
                <a:gd name="connsiteX0" fmla="*/ 0 w 1516827"/>
                <a:gd name="connsiteY0" fmla="*/ 10757 h 1366220"/>
                <a:gd name="connsiteX1" fmla="*/ 1495313 w 1516827"/>
                <a:gd name="connsiteY1" fmla="*/ 0 h 1366220"/>
                <a:gd name="connsiteX2" fmla="*/ 1516827 w 1516827"/>
                <a:gd name="connsiteY2" fmla="*/ 688489 h 1366220"/>
                <a:gd name="connsiteX3" fmla="*/ 989704 w 1516827"/>
                <a:gd name="connsiteY3" fmla="*/ 1355462 h 1366220"/>
                <a:gd name="connsiteX4" fmla="*/ 0 w 1516827"/>
                <a:gd name="connsiteY4" fmla="*/ 1366220 h 1366220"/>
                <a:gd name="connsiteX5" fmla="*/ 0 w 1516827"/>
                <a:gd name="connsiteY5" fmla="*/ 10757 h 1366220"/>
                <a:gd name="connsiteX0" fmla="*/ 0 w 1516827"/>
                <a:gd name="connsiteY0" fmla="*/ 10757 h 1376977"/>
                <a:gd name="connsiteX1" fmla="*/ 1495313 w 1516827"/>
                <a:gd name="connsiteY1" fmla="*/ 0 h 1376977"/>
                <a:gd name="connsiteX2" fmla="*/ 1516827 w 1516827"/>
                <a:gd name="connsiteY2" fmla="*/ 688489 h 1376977"/>
                <a:gd name="connsiteX3" fmla="*/ 1075765 w 1516827"/>
                <a:gd name="connsiteY3" fmla="*/ 1376977 h 1376977"/>
                <a:gd name="connsiteX4" fmla="*/ 0 w 1516827"/>
                <a:gd name="connsiteY4" fmla="*/ 1366220 h 1376977"/>
                <a:gd name="connsiteX5" fmla="*/ 0 w 1516827"/>
                <a:gd name="connsiteY5" fmla="*/ 10757 h 137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6827" h="1376977">
                  <a:moveTo>
                    <a:pt x="0" y="10757"/>
                  </a:moveTo>
                  <a:lnTo>
                    <a:pt x="1495313" y="0"/>
                  </a:lnTo>
                  <a:lnTo>
                    <a:pt x="1516827" y="688489"/>
                  </a:lnTo>
                  <a:lnTo>
                    <a:pt x="1075765" y="1376977"/>
                  </a:lnTo>
                  <a:lnTo>
                    <a:pt x="0" y="1366220"/>
                  </a:lnTo>
                  <a:lnTo>
                    <a:pt x="0" y="10757"/>
                  </a:lnTo>
                  <a:close/>
                </a:path>
              </a:pathLst>
            </a:custGeom>
            <a:grp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5476838"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5815399"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5476838"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5815399"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5476838"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5815399"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5476838"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5815399"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Plus 39"/>
            <p:cNvSpPr/>
            <p:nvPr/>
          </p:nvSpPr>
          <p:spPr>
            <a:xfrm>
              <a:off x="5605401" y="4823333"/>
              <a:ext cx="207337" cy="207337"/>
            </a:xfrm>
            <a:prstGeom prst="mathPlus">
              <a:avLst/>
            </a:prstGeom>
            <a:solidFill>
              <a:schemeClr val="tx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1" name="Straight Arrow Connector 40"/>
          <p:cNvCxnSpPr/>
          <p:nvPr/>
        </p:nvCxnSpPr>
        <p:spPr>
          <a:xfrm>
            <a:off x="4677930" y="3187438"/>
            <a:ext cx="378463" cy="70579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5056393" y="3893234"/>
            <a:ext cx="1213778" cy="2171371"/>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3690390" y="4183472"/>
            <a:ext cx="1491554" cy="891839"/>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47" name="TextBox 46">
            <a:extLst>
              <a:ext uri="{FF2B5EF4-FFF2-40B4-BE49-F238E27FC236}">
                <a16:creationId xmlns:a16="http://schemas.microsoft.com/office/drawing/2014/main" id="{2F07DC61-C88C-451A-A0B2-3115521EAB65}"/>
              </a:ext>
            </a:extLst>
          </p:cNvPr>
          <p:cNvSpPr txBox="1"/>
          <p:nvPr/>
        </p:nvSpPr>
        <p:spPr>
          <a:xfrm>
            <a:off x="4263414" y="4260059"/>
            <a:ext cx="1694919" cy="369332"/>
          </a:xfrm>
          <a:prstGeom prst="rect">
            <a:avLst/>
          </a:prstGeom>
          <a:noFill/>
        </p:spPr>
        <p:txBody>
          <a:bodyPr wrap="square" rtlCol="0">
            <a:spAutoFit/>
          </a:bodyPr>
          <a:lstStyle/>
          <a:p>
            <a:r>
              <a:rPr lang="en-US" dirty="0"/>
              <a:t>e</a:t>
            </a:r>
            <a:endParaRPr lang="en-US" baseline="-25000" dirty="0"/>
          </a:p>
        </p:txBody>
      </p:sp>
      <p:sp>
        <p:nvSpPr>
          <p:cNvPr id="48" name="Oval 47"/>
          <p:cNvSpPr/>
          <p:nvPr/>
        </p:nvSpPr>
        <p:spPr>
          <a:xfrm>
            <a:off x="2526056" y="5609913"/>
            <a:ext cx="145075" cy="14507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2F07DC61-C88C-451A-A0B2-3115521EAB65}"/>
              </a:ext>
            </a:extLst>
          </p:cNvPr>
          <p:cNvSpPr txBox="1"/>
          <p:nvPr/>
        </p:nvSpPr>
        <p:spPr>
          <a:xfrm>
            <a:off x="1972690" y="5718800"/>
            <a:ext cx="1694919" cy="369332"/>
          </a:xfrm>
          <a:prstGeom prst="rect">
            <a:avLst/>
          </a:prstGeom>
          <a:noFill/>
        </p:spPr>
        <p:txBody>
          <a:bodyPr wrap="square" rtlCol="0">
            <a:spAutoFit/>
          </a:bodyPr>
          <a:lstStyle/>
          <a:p>
            <a:r>
              <a:rPr lang="en-US" dirty="0"/>
              <a:t>IC ?</a:t>
            </a:r>
          </a:p>
        </p:txBody>
      </p:sp>
      <p:cxnSp>
        <p:nvCxnSpPr>
          <p:cNvPr id="51" name="Straight Connector 50"/>
          <p:cNvCxnSpPr/>
          <p:nvPr/>
        </p:nvCxnSpPr>
        <p:spPr>
          <a:xfrm flipV="1">
            <a:off x="5177318" y="3444216"/>
            <a:ext cx="0" cy="771059"/>
          </a:xfrm>
          <a:prstGeom prst="line">
            <a:avLst/>
          </a:prstGeom>
        </p:spPr>
        <p:style>
          <a:lnRef idx="1">
            <a:schemeClr val="dk1"/>
          </a:lnRef>
          <a:fillRef idx="0">
            <a:schemeClr val="dk1"/>
          </a:fillRef>
          <a:effectRef idx="0">
            <a:schemeClr val="dk1"/>
          </a:effectRef>
          <a:fontRef idx="minor">
            <a:schemeClr val="tx1"/>
          </a:fontRef>
        </p:style>
      </p:cxnSp>
      <p:sp>
        <p:nvSpPr>
          <p:cNvPr id="54" name="TextBox 53"/>
          <p:cNvSpPr txBox="1"/>
          <p:nvPr/>
        </p:nvSpPr>
        <p:spPr>
          <a:xfrm>
            <a:off x="4840891" y="3180332"/>
            <a:ext cx="1153885" cy="369332"/>
          </a:xfrm>
          <a:prstGeom prst="rect">
            <a:avLst/>
          </a:prstGeom>
          <a:noFill/>
        </p:spPr>
        <p:txBody>
          <a:bodyPr wrap="square" rtlCol="0">
            <a:spAutoFit/>
          </a:bodyPr>
          <a:lstStyle/>
          <a:p>
            <a:r>
              <a:rPr lang="el-GR" dirty="0">
                <a:latin typeface="Times New Roman" panose="02020603050405020304" pitchFamily="18" charset="0"/>
                <a:cs typeface="Times New Roman" panose="02020603050405020304" pitchFamily="18" charset="0"/>
              </a:rPr>
              <a:t>α</a:t>
            </a:r>
            <a:endParaRPr lang="en-US" dirty="0"/>
          </a:p>
        </p:txBody>
      </p:sp>
      <p:sp>
        <p:nvSpPr>
          <p:cNvPr id="55" name="TextBox 54"/>
          <p:cNvSpPr txBox="1"/>
          <p:nvPr/>
        </p:nvSpPr>
        <p:spPr>
          <a:xfrm>
            <a:off x="4504496" y="4468978"/>
            <a:ext cx="1153885" cy="369332"/>
          </a:xfrm>
          <a:prstGeom prst="rect">
            <a:avLst/>
          </a:prstGeom>
          <a:noFill/>
        </p:spPr>
        <p:txBody>
          <a:bodyPr wrap="square" rtlCol="0">
            <a:spAutoFit/>
          </a:bodyPr>
          <a:lstStyle/>
          <a:p>
            <a:r>
              <a:rPr lang="el-GR" dirty="0">
                <a:latin typeface="Times New Roman" panose="02020603050405020304" pitchFamily="18" charset="0"/>
                <a:cs typeface="Times New Roman" panose="02020603050405020304" pitchFamily="18" charset="0"/>
              </a:rPr>
              <a:t>α</a:t>
            </a:r>
            <a:endParaRPr lang="en-US" dirty="0"/>
          </a:p>
        </p:txBody>
      </p:sp>
      <p:cxnSp>
        <p:nvCxnSpPr>
          <p:cNvPr id="56" name="Straight Connector 55"/>
          <p:cNvCxnSpPr/>
          <p:nvPr/>
        </p:nvCxnSpPr>
        <p:spPr>
          <a:xfrm flipH="1">
            <a:off x="4219871" y="4827429"/>
            <a:ext cx="720051" cy="0"/>
          </a:xfrm>
          <a:prstGeom prst="line">
            <a:avLst/>
          </a:prstGeom>
        </p:spPr>
        <p:style>
          <a:lnRef idx="1">
            <a:schemeClr val="dk1"/>
          </a:lnRef>
          <a:fillRef idx="0">
            <a:schemeClr val="dk1"/>
          </a:fillRef>
          <a:effectRef idx="0">
            <a:schemeClr val="dk1"/>
          </a:effectRef>
          <a:fontRef idx="minor">
            <a:schemeClr val="tx1"/>
          </a:fontRef>
        </p:style>
      </p:cxnSp>
      <p:sp>
        <p:nvSpPr>
          <p:cNvPr id="64" name="Arc 63"/>
          <p:cNvSpPr/>
          <p:nvPr/>
        </p:nvSpPr>
        <p:spPr>
          <a:xfrm>
            <a:off x="4214151" y="4654034"/>
            <a:ext cx="330875" cy="325793"/>
          </a:xfrm>
          <a:prstGeom prst="arc">
            <a:avLst>
              <a:gd name="adj1" fmla="val 17243412"/>
              <a:gd name="adj2" fmla="val 0"/>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65" name="Arc 64"/>
          <p:cNvSpPr/>
          <p:nvPr/>
        </p:nvSpPr>
        <p:spPr>
          <a:xfrm>
            <a:off x="4928298" y="3506120"/>
            <a:ext cx="330875" cy="325793"/>
          </a:xfrm>
          <a:prstGeom prst="arc">
            <a:avLst>
              <a:gd name="adj1" fmla="val 12054000"/>
              <a:gd name="adj2" fmla="val 18090949"/>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cxnSp>
        <p:nvCxnSpPr>
          <p:cNvPr id="69" name="Straight Arrow Connector 68"/>
          <p:cNvCxnSpPr/>
          <p:nvPr/>
        </p:nvCxnSpPr>
        <p:spPr>
          <a:xfrm>
            <a:off x="2610567" y="6546904"/>
            <a:ext cx="1041644"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2598593" y="5682450"/>
            <a:ext cx="0" cy="1062574"/>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3641325" y="5422069"/>
            <a:ext cx="0" cy="1322955"/>
          </a:xfrm>
          <a:prstGeom prst="line">
            <a:avLst/>
          </a:prstGeom>
        </p:spPr>
        <p:style>
          <a:lnRef idx="1">
            <a:schemeClr val="dk1"/>
          </a:lnRef>
          <a:fillRef idx="0">
            <a:schemeClr val="dk1"/>
          </a:fillRef>
          <a:effectRef idx="0">
            <a:schemeClr val="dk1"/>
          </a:effectRef>
          <a:fontRef idx="minor">
            <a:schemeClr val="tx1"/>
          </a:fontRef>
        </p:style>
      </p:cxnSp>
      <p:sp>
        <p:nvSpPr>
          <p:cNvPr id="74" name="TextBox 73">
            <a:extLst>
              <a:ext uri="{FF2B5EF4-FFF2-40B4-BE49-F238E27FC236}">
                <a16:creationId xmlns:a16="http://schemas.microsoft.com/office/drawing/2014/main" id="{2F07DC61-C88C-451A-A0B2-3115521EAB65}"/>
              </a:ext>
            </a:extLst>
          </p:cNvPr>
          <p:cNvSpPr txBox="1"/>
          <p:nvPr/>
        </p:nvSpPr>
        <p:spPr>
          <a:xfrm>
            <a:off x="2943232" y="6448364"/>
            <a:ext cx="1694919" cy="369332"/>
          </a:xfrm>
          <a:prstGeom prst="rect">
            <a:avLst/>
          </a:prstGeom>
          <a:noFill/>
        </p:spPr>
        <p:txBody>
          <a:bodyPr wrap="square" rtlCol="0">
            <a:spAutoFit/>
          </a:bodyPr>
          <a:lstStyle/>
          <a:p>
            <a:r>
              <a:rPr lang="en-US" dirty="0"/>
              <a:t>x</a:t>
            </a:r>
            <a:r>
              <a:rPr lang="en-US" baseline="-25000" dirty="0"/>
              <a:t>o</a:t>
            </a:r>
          </a:p>
        </p:txBody>
      </p:sp>
      <p:cxnSp>
        <p:nvCxnSpPr>
          <p:cNvPr id="75" name="Straight Connector 74"/>
          <p:cNvCxnSpPr/>
          <p:nvPr/>
        </p:nvCxnSpPr>
        <p:spPr>
          <a:xfrm flipH="1">
            <a:off x="2156985" y="5667445"/>
            <a:ext cx="369071" cy="0"/>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flipH="1">
            <a:off x="2156986" y="5126338"/>
            <a:ext cx="1217585" cy="0"/>
          </a:xfrm>
          <a:prstGeom prst="line">
            <a:avLst/>
          </a:prstGeom>
        </p:spPr>
        <p:style>
          <a:lnRef idx="1">
            <a:schemeClr val="dk1"/>
          </a:lnRef>
          <a:fillRef idx="0">
            <a:schemeClr val="dk1"/>
          </a:fillRef>
          <a:effectRef idx="0">
            <a:schemeClr val="dk1"/>
          </a:effectRef>
          <a:fontRef idx="minor">
            <a:schemeClr val="tx1"/>
          </a:fontRef>
        </p:style>
      </p:cxnSp>
      <p:sp>
        <p:nvSpPr>
          <p:cNvPr id="78" name="TextBox 77">
            <a:extLst>
              <a:ext uri="{FF2B5EF4-FFF2-40B4-BE49-F238E27FC236}">
                <a16:creationId xmlns:a16="http://schemas.microsoft.com/office/drawing/2014/main" id="{2F07DC61-C88C-451A-A0B2-3115521EAB65}"/>
              </a:ext>
            </a:extLst>
          </p:cNvPr>
          <p:cNvSpPr txBox="1"/>
          <p:nvPr/>
        </p:nvSpPr>
        <p:spPr>
          <a:xfrm>
            <a:off x="1875719" y="5163561"/>
            <a:ext cx="495978" cy="369332"/>
          </a:xfrm>
          <a:prstGeom prst="rect">
            <a:avLst/>
          </a:prstGeom>
          <a:noFill/>
        </p:spPr>
        <p:txBody>
          <a:bodyPr wrap="square" rtlCol="0">
            <a:spAutoFit/>
          </a:bodyPr>
          <a:lstStyle/>
          <a:p>
            <a:r>
              <a:rPr lang="en-US" dirty="0" err="1"/>
              <a:t>y</a:t>
            </a:r>
            <a:r>
              <a:rPr lang="en-US" baseline="-25000" dirty="0" err="1"/>
              <a:t>o</a:t>
            </a:r>
            <a:endParaRPr lang="en-US" baseline="-25000" dirty="0"/>
          </a:p>
        </p:txBody>
      </p:sp>
      <p:cxnSp>
        <p:nvCxnSpPr>
          <p:cNvPr id="79" name="Straight Arrow Connector 78"/>
          <p:cNvCxnSpPr/>
          <p:nvPr/>
        </p:nvCxnSpPr>
        <p:spPr>
          <a:xfrm>
            <a:off x="2291252" y="5126338"/>
            <a:ext cx="0" cy="539101"/>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9623544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CE4CC54-3986-46B4-B869-12FB14BEB19A}"/>
              </a:ext>
            </a:extLst>
          </p:cNvPr>
          <p:cNvSpPr>
            <a:spLocks noGrp="1"/>
          </p:cNvSpPr>
          <p:nvPr>
            <p:ph idx="1"/>
          </p:nvPr>
        </p:nvSpPr>
        <p:spPr>
          <a:xfrm>
            <a:off x="790956" y="1921231"/>
            <a:ext cx="7290055" cy="1389128"/>
          </a:xfrm>
        </p:spPr>
        <p:txBody>
          <a:bodyPr>
            <a:normAutofit/>
          </a:bodyPr>
          <a:lstStyle/>
          <a:p>
            <a:r>
              <a:rPr lang="en-US" sz="2400" b="1" u="sng" dirty="0">
                <a:solidFill>
                  <a:schemeClr val="tx2"/>
                </a:solidFill>
              </a:rPr>
              <a:t>Instantaneous Center</a:t>
            </a:r>
            <a:r>
              <a:rPr lang="en-US" sz="2400" dirty="0">
                <a:solidFill>
                  <a:schemeClr val="tx2"/>
                </a:solidFill>
              </a:rPr>
              <a:t> (approach used in AISC tables)</a:t>
            </a:r>
          </a:p>
          <a:p>
            <a:endParaRPr lang="en-US" sz="2400" b="1" u="sng" dirty="0">
              <a:solidFill>
                <a:schemeClr val="tx2"/>
              </a:solidFill>
            </a:endParaRPr>
          </a:p>
        </p:txBody>
      </p:sp>
      <p:sp>
        <p:nvSpPr>
          <p:cNvPr id="10" name="Slide Number Placeholder 9"/>
          <p:cNvSpPr>
            <a:spLocks noGrp="1"/>
          </p:cNvSpPr>
          <p:nvPr>
            <p:ph type="sldNum" sz="quarter" idx="12"/>
          </p:nvPr>
        </p:nvSpPr>
        <p:spPr/>
        <p:txBody>
          <a:bodyPr/>
          <a:lstStyle/>
          <a:p>
            <a:fld id="{9DBAC5ED-916B-4A4B-9960-52DDD2B57D0D}" type="slidenum">
              <a:rPr lang="en-US" altLang="en-US" smtClean="0"/>
              <a:pPr/>
              <a:t>99</a:t>
            </a:fld>
            <a:endParaRPr lang="en-US" altLang="en-US"/>
          </a:p>
        </p:txBody>
      </p:sp>
      <p:sp>
        <p:nvSpPr>
          <p:cNvPr id="12" name="Title 11"/>
          <p:cNvSpPr>
            <a:spLocks noGrp="1"/>
          </p:cNvSpPr>
          <p:nvPr>
            <p:ph type="title"/>
          </p:nvPr>
        </p:nvSpPr>
        <p:spPr/>
        <p:txBody>
          <a:bodyPr/>
          <a:lstStyle/>
          <a:p>
            <a:r>
              <a:rPr lang="en-US" dirty="0"/>
              <a:t>Eccentrically loaded bolt groups</a:t>
            </a:r>
          </a:p>
        </p:txBody>
      </p:sp>
      <p:grpSp>
        <p:nvGrpSpPr>
          <p:cNvPr id="11" name="Group 10"/>
          <p:cNvGrpSpPr/>
          <p:nvPr/>
        </p:nvGrpSpPr>
        <p:grpSpPr>
          <a:xfrm>
            <a:off x="1319725" y="3455041"/>
            <a:ext cx="2785083" cy="2528301"/>
            <a:chOff x="5314278" y="4238514"/>
            <a:chExt cx="1516827" cy="1376977"/>
          </a:xfrm>
          <a:noFill/>
        </p:grpSpPr>
        <p:sp>
          <p:nvSpPr>
            <p:cNvPr id="17" name="Rectangle 1"/>
            <p:cNvSpPr/>
            <p:nvPr/>
          </p:nvSpPr>
          <p:spPr>
            <a:xfrm>
              <a:off x="5314278" y="4238514"/>
              <a:ext cx="1516827" cy="1376977"/>
            </a:xfrm>
            <a:custGeom>
              <a:avLst/>
              <a:gdLst>
                <a:gd name="connsiteX0" fmla="*/ 0 w 1054249"/>
                <a:gd name="connsiteY0" fmla="*/ 0 h 1355463"/>
                <a:gd name="connsiteX1" fmla="*/ 1054249 w 1054249"/>
                <a:gd name="connsiteY1" fmla="*/ 0 h 1355463"/>
                <a:gd name="connsiteX2" fmla="*/ 1054249 w 1054249"/>
                <a:gd name="connsiteY2" fmla="*/ 1355463 h 1355463"/>
                <a:gd name="connsiteX3" fmla="*/ 0 w 1054249"/>
                <a:gd name="connsiteY3" fmla="*/ 1355463 h 1355463"/>
                <a:gd name="connsiteX4" fmla="*/ 0 w 1054249"/>
                <a:gd name="connsiteY4" fmla="*/ 0 h 1355463"/>
                <a:gd name="connsiteX0" fmla="*/ 0 w 1495313"/>
                <a:gd name="connsiteY0" fmla="*/ 10757 h 1366220"/>
                <a:gd name="connsiteX1" fmla="*/ 1495313 w 1495313"/>
                <a:gd name="connsiteY1" fmla="*/ 0 h 1366220"/>
                <a:gd name="connsiteX2" fmla="*/ 1054249 w 1495313"/>
                <a:gd name="connsiteY2" fmla="*/ 1366220 h 1366220"/>
                <a:gd name="connsiteX3" fmla="*/ 0 w 1495313"/>
                <a:gd name="connsiteY3" fmla="*/ 1366220 h 1366220"/>
                <a:gd name="connsiteX4" fmla="*/ 0 w 1495313"/>
                <a:gd name="connsiteY4"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1344706 w 1495313"/>
                <a:gd name="connsiteY3" fmla="*/ 441062 h 1366220"/>
                <a:gd name="connsiteX4" fmla="*/ 0 w 1495313"/>
                <a:gd name="connsiteY4" fmla="*/ 1366220 h 1366220"/>
                <a:gd name="connsiteX5" fmla="*/ 0 w 1495313"/>
                <a:gd name="connsiteY5" fmla="*/ 10757 h 1366220"/>
                <a:gd name="connsiteX0" fmla="*/ 0 w 1495313"/>
                <a:gd name="connsiteY0" fmla="*/ 10757 h 1366220"/>
                <a:gd name="connsiteX1" fmla="*/ 1495313 w 1495313"/>
                <a:gd name="connsiteY1" fmla="*/ 0 h 1366220"/>
                <a:gd name="connsiteX2" fmla="*/ 1054249 w 1495313"/>
                <a:gd name="connsiteY2" fmla="*/ 1366220 h 1366220"/>
                <a:gd name="connsiteX3" fmla="*/ 989704 w 1495313"/>
                <a:gd name="connsiteY3" fmla="*/ 1355462 h 1366220"/>
                <a:gd name="connsiteX4" fmla="*/ 0 w 1495313"/>
                <a:gd name="connsiteY4" fmla="*/ 1366220 h 1366220"/>
                <a:gd name="connsiteX5" fmla="*/ 0 w 1495313"/>
                <a:gd name="connsiteY5" fmla="*/ 10757 h 1366220"/>
                <a:gd name="connsiteX0" fmla="*/ 0 w 1516827"/>
                <a:gd name="connsiteY0" fmla="*/ 10757 h 1366220"/>
                <a:gd name="connsiteX1" fmla="*/ 1495313 w 1516827"/>
                <a:gd name="connsiteY1" fmla="*/ 0 h 1366220"/>
                <a:gd name="connsiteX2" fmla="*/ 1516827 w 1516827"/>
                <a:gd name="connsiteY2" fmla="*/ 688489 h 1366220"/>
                <a:gd name="connsiteX3" fmla="*/ 989704 w 1516827"/>
                <a:gd name="connsiteY3" fmla="*/ 1355462 h 1366220"/>
                <a:gd name="connsiteX4" fmla="*/ 0 w 1516827"/>
                <a:gd name="connsiteY4" fmla="*/ 1366220 h 1366220"/>
                <a:gd name="connsiteX5" fmla="*/ 0 w 1516827"/>
                <a:gd name="connsiteY5" fmla="*/ 10757 h 1366220"/>
                <a:gd name="connsiteX0" fmla="*/ 0 w 1516827"/>
                <a:gd name="connsiteY0" fmla="*/ 10757 h 1376977"/>
                <a:gd name="connsiteX1" fmla="*/ 1495313 w 1516827"/>
                <a:gd name="connsiteY1" fmla="*/ 0 h 1376977"/>
                <a:gd name="connsiteX2" fmla="*/ 1516827 w 1516827"/>
                <a:gd name="connsiteY2" fmla="*/ 688489 h 1376977"/>
                <a:gd name="connsiteX3" fmla="*/ 1075765 w 1516827"/>
                <a:gd name="connsiteY3" fmla="*/ 1376977 h 1376977"/>
                <a:gd name="connsiteX4" fmla="*/ 0 w 1516827"/>
                <a:gd name="connsiteY4" fmla="*/ 1366220 h 1376977"/>
                <a:gd name="connsiteX5" fmla="*/ 0 w 1516827"/>
                <a:gd name="connsiteY5" fmla="*/ 10757 h 1376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6827" h="1376977">
                  <a:moveTo>
                    <a:pt x="0" y="10757"/>
                  </a:moveTo>
                  <a:lnTo>
                    <a:pt x="1495313" y="0"/>
                  </a:lnTo>
                  <a:lnTo>
                    <a:pt x="1516827" y="688489"/>
                  </a:lnTo>
                  <a:lnTo>
                    <a:pt x="1075765" y="1376977"/>
                  </a:lnTo>
                  <a:lnTo>
                    <a:pt x="0" y="1366220"/>
                  </a:lnTo>
                  <a:lnTo>
                    <a:pt x="0" y="10757"/>
                  </a:lnTo>
                  <a:close/>
                </a:path>
              </a:pathLst>
            </a:custGeom>
            <a:grpFill/>
            <a:ln w="285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476838"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815399" y="436252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5476838"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815399" y="4704678"/>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5476838"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5815399" y="5023742"/>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5476838"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5815399" y="5365895"/>
              <a:ext cx="139849" cy="139849"/>
            </a:xfrm>
            <a:prstGeom prst="ellipse">
              <a:avLst/>
            </a:prstGeom>
            <a:grp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lus 25"/>
            <p:cNvSpPr/>
            <p:nvPr/>
          </p:nvSpPr>
          <p:spPr>
            <a:xfrm>
              <a:off x="5605401" y="4823333"/>
              <a:ext cx="207337" cy="207337"/>
            </a:xfrm>
            <a:prstGeom prst="mathPlus">
              <a:avLst/>
            </a:prstGeom>
            <a:solidFill>
              <a:schemeClr val="tx1"/>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7" name="Straight Arrow Connector 26"/>
          <p:cNvCxnSpPr/>
          <p:nvPr/>
        </p:nvCxnSpPr>
        <p:spPr>
          <a:xfrm>
            <a:off x="3069263" y="2776276"/>
            <a:ext cx="378463" cy="70579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31" name="Oval 30"/>
          <p:cNvSpPr/>
          <p:nvPr/>
        </p:nvSpPr>
        <p:spPr>
          <a:xfrm>
            <a:off x="917389" y="5198751"/>
            <a:ext cx="145075" cy="14507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2F07DC61-C88C-451A-A0B2-3115521EAB65}"/>
              </a:ext>
            </a:extLst>
          </p:cNvPr>
          <p:cNvSpPr txBox="1"/>
          <p:nvPr/>
        </p:nvSpPr>
        <p:spPr>
          <a:xfrm>
            <a:off x="472265" y="5308373"/>
            <a:ext cx="1694919" cy="369332"/>
          </a:xfrm>
          <a:prstGeom prst="rect">
            <a:avLst/>
          </a:prstGeom>
          <a:noFill/>
        </p:spPr>
        <p:txBody>
          <a:bodyPr wrap="square" rtlCol="0">
            <a:spAutoFit/>
          </a:bodyPr>
          <a:lstStyle/>
          <a:p>
            <a:r>
              <a:rPr lang="en-US" dirty="0"/>
              <a:t>IC</a:t>
            </a:r>
          </a:p>
        </p:txBody>
      </p:sp>
      <p:cxnSp>
        <p:nvCxnSpPr>
          <p:cNvPr id="5" name="Straight Connector 4"/>
          <p:cNvCxnSpPr>
            <a:stCxn id="31" idx="1"/>
          </p:cNvCxnSpPr>
          <p:nvPr/>
        </p:nvCxnSpPr>
        <p:spPr>
          <a:xfrm>
            <a:off x="938635" y="5219997"/>
            <a:ext cx="827269" cy="433446"/>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1746595" y="5444222"/>
            <a:ext cx="114209" cy="233485"/>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48" name="Straight Connector 47"/>
          <p:cNvCxnSpPr>
            <a:stCxn id="31" idx="6"/>
          </p:cNvCxnSpPr>
          <p:nvPr/>
        </p:nvCxnSpPr>
        <p:spPr>
          <a:xfrm>
            <a:off x="1062464" y="5271289"/>
            <a:ext cx="1305771" cy="40340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a:stCxn id="31" idx="2"/>
          </p:cNvCxnSpPr>
          <p:nvPr/>
        </p:nvCxnSpPr>
        <p:spPr>
          <a:xfrm flipV="1">
            <a:off x="917389" y="5022370"/>
            <a:ext cx="1450846" cy="248919"/>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a:stCxn id="31" idx="7"/>
          </p:cNvCxnSpPr>
          <p:nvPr/>
        </p:nvCxnSpPr>
        <p:spPr>
          <a:xfrm flipV="1">
            <a:off x="1041218" y="5022370"/>
            <a:ext cx="705377" cy="197627"/>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31" idx="3"/>
          </p:cNvCxnSpPr>
          <p:nvPr/>
        </p:nvCxnSpPr>
        <p:spPr>
          <a:xfrm flipV="1">
            <a:off x="938635" y="4439367"/>
            <a:ext cx="807960" cy="883213"/>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31" idx="3"/>
          </p:cNvCxnSpPr>
          <p:nvPr/>
        </p:nvCxnSpPr>
        <p:spPr>
          <a:xfrm flipV="1">
            <a:off x="938635" y="4418121"/>
            <a:ext cx="1429600" cy="904459"/>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V="1">
            <a:off x="977484" y="3810415"/>
            <a:ext cx="779206" cy="1497959"/>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V="1">
            <a:off x="938635" y="3807399"/>
            <a:ext cx="1429600" cy="151216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flipV="1">
            <a:off x="2356103" y="5323544"/>
            <a:ext cx="153322" cy="354162"/>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75" name="Straight Arrow Connector 74"/>
          <p:cNvCxnSpPr/>
          <p:nvPr/>
        </p:nvCxnSpPr>
        <p:spPr>
          <a:xfrm flipH="1" flipV="1">
            <a:off x="2256075" y="4637127"/>
            <a:ext cx="100028" cy="411350"/>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79" name="Straight Arrow Connector 78"/>
          <p:cNvCxnSpPr/>
          <p:nvPr/>
        </p:nvCxnSpPr>
        <p:spPr>
          <a:xfrm flipH="1" flipV="1">
            <a:off x="2111455" y="4017148"/>
            <a:ext cx="244648" cy="41231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81" name="Straight Arrow Connector 80"/>
          <p:cNvCxnSpPr/>
          <p:nvPr/>
        </p:nvCxnSpPr>
        <p:spPr>
          <a:xfrm flipH="1" flipV="1">
            <a:off x="1959826" y="3461031"/>
            <a:ext cx="396278" cy="367289"/>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84" name="Straight Arrow Connector 83"/>
          <p:cNvCxnSpPr/>
          <p:nvPr/>
        </p:nvCxnSpPr>
        <p:spPr>
          <a:xfrm flipH="1" flipV="1">
            <a:off x="1405108" y="3691145"/>
            <a:ext cx="341487" cy="13717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86" name="Straight Arrow Connector 85"/>
          <p:cNvCxnSpPr/>
          <p:nvPr/>
        </p:nvCxnSpPr>
        <p:spPr>
          <a:xfrm flipH="1" flipV="1">
            <a:off x="1489815" y="4267555"/>
            <a:ext cx="256781" cy="170304"/>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88" name="Straight Arrow Connector 87"/>
          <p:cNvCxnSpPr/>
          <p:nvPr/>
        </p:nvCxnSpPr>
        <p:spPr>
          <a:xfrm flipH="1" flipV="1">
            <a:off x="1618205" y="4756854"/>
            <a:ext cx="130831" cy="254326"/>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sp>
        <p:nvSpPr>
          <p:cNvPr id="92" name="Rectangle 91"/>
          <p:cNvSpPr/>
          <p:nvPr/>
        </p:nvSpPr>
        <p:spPr>
          <a:xfrm>
            <a:off x="4426181" y="2606444"/>
            <a:ext cx="4415204" cy="2800767"/>
          </a:xfrm>
          <a:prstGeom prst="rect">
            <a:avLst/>
          </a:prstGeom>
        </p:spPr>
        <p:txBody>
          <a:bodyPr wrap="square">
            <a:spAutoFit/>
          </a:bodyPr>
          <a:lstStyle/>
          <a:p>
            <a:r>
              <a:rPr lang="en-US" sz="2400" dirty="0" err="1"/>
              <a:t>R</a:t>
            </a:r>
            <a:r>
              <a:rPr lang="en-US" sz="2400" baseline="-25000" dirty="0" err="1"/>
              <a:t>i</a:t>
            </a:r>
            <a:r>
              <a:rPr lang="en-US" sz="2400" dirty="0"/>
              <a:t> are the resistances (forces) in each bolt</a:t>
            </a:r>
          </a:p>
          <a:p>
            <a:endParaRPr lang="en-US" sz="2400" dirty="0"/>
          </a:p>
          <a:p>
            <a:r>
              <a:rPr lang="en-US" sz="2400" dirty="0" err="1"/>
              <a:t>R</a:t>
            </a:r>
            <a:r>
              <a:rPr lang="en-US" sz="2400" baseline="-25000" dirty="0" err="1"/>
              <a:t>i</a:t>
            </a:r>
            <a:r>
              <a:rPr lang="en-US" sz="2400" dirty="0"/>
              <a:t> is perpendicular to d</a:t>
            </a:r>
            <a:r>
              <a:rPr lang="en-US" sz="2400" baseline="-25000" dirty="0"/>
              <a:t>i</a:t>
            </a:r>
            <a:r>
              <a:rPr lang="en-US" sz="2400" dirty="0"/>
              <a:t> and proportional to d</a:t>
            </a:r>
            <a:r>
              <a:rPr lang="en-US" sz="2400" baseline="-25000" dirty="0"/>
              <a:t>i</a:t>
            </a:r>
          </a:p>
          <a:p>
            <a:endParaRPr lang="en-US" sz="2400" baseline="-25000" dirty="0"/>
          </a:p>
          <a:p>
            <a:r>
              <a:rPr lang="en-US" sz="2400" dirty="0"/>
              <a:t>d</a:t>
            </a:r>
            <a:r>
              <a:rPr lang="en-US" sz="2400" baseline="-25000" dirty="0"/>
              <a:t>i</a:t>
            </a:r>
            <a:r>
              <a:rPr lang="en-US" sz="2400" baseline="30000" dirty="0"/>
              <a:t> </a:t>
            </a:r>
            <a:r>
              <a:rPr lang="en-US" sz="2400" dirty="0"/>
              <a:t>is measured from each bolt to IC</a:t>
            </a:r>
          </a:p>
          <a:p>
            <a:endParaRPr lang="en-US" sz="2400" baseline="-25000" dirty="0"/>
          </a:p>
        </p:txBody>
      </p:sp>
      <p:sp>
        <p:nvSpPr>
          <p:cNvPr id="93" name="TextBox 92">
            <a:extLst>
              <a:ext uri="{FF2B5EF4-FFF2-40B4-BE49-F238E27FC236}">
                <a16:creationId xmlns:a16="http://schemas.microsoft.com/office/drawing/2014/main" id="{2F07DC61-C88C-451A-A0B2-3115521EAB65}"/>
              </a:ext>
            </a:extLst>
          </p:cNvPr>
          <p:cNvSpPr txBox="1"/>
          <p:nvPr/>
        </p:nvSpPr>
        <p:spPr>
          <a:xfrm>
            <a:off x="938635" y="4384054"/>
            <a:ext cx="1694919" cy="369332"/>
          </a:xfrm>
          <a:prstGeom prst="rect">
            <a:avLst/>
          </a:prstGeom>
          <a:noFill/>
        </p:spPr>
        <p:txBody>
          <a:bodyPr wrap="square" rtlCol="0">
            <a:spAutoFit/>
          </a:bodyPr>
          <a:lstStyle/>
          <a:p>
            <a:r>
              <a:rPr lang="en-US" dirty="0"/>
              <a:t>d</a:t>
            </a:r>
            <a:r>
              <a:rPr lang="en-US" baseline="-25000" dirty="0"/>
              <a:t>i</a:t>
            </a:r>
          </a:p>
        </p:txBody>
      </p:sp>
      <p:sp>
        <p:nvSpPr>
          <p:cNvPr id="94" name="TextBox 93">
            <a:extLst>
              <a:ext uri="{FF2B5EF4-FFF2-40B4-BE49-F238E27FC236}">
                <a16:creationId xmlns:a16="http://schemas.microsoft.com/office/drawing/2014/main" id="{2F07DC61-C88C-451A-A0B2-3115521EAB65}"/>
              </a:ext>
            </a:extLst>
          </p:cNvPr>
          <p:cNvSpPr txBox="1"/>
          <p:nvPr/>
        </p:nvSpPr>
        <p:spPr>
          <a:xfrm>
            <a:off x="951823" y="3453727"/>
            <a:ext cx="1694919" cy="369332"/>
          </a:xfrm>
          <a:prstGeom prst="rect">
            <a:avLst/>
          </a:prstGeom>
          <a:noFill/>
        </p:spPr>
        <p:txBody>
          <a:bodyPr wrap="square" rtlCol="0">
            <a:spAutoFit/>
          </a:bodyPr>
          <a:lstStyle/>
          <a:p>
            <a:r>
              <a:rPr lang="en-US" dirty="0" err="1"/>
              <a:t>R</a:t>
            </a:r>
            <a:r>
              <a:rPr lang="en-US" baseline="-25000" dirty="0" err="1"/>
              <a:t>i</a:t>
            </a:r>
            <a:endParaRPr lang="en-US" baseline="-25000" dirty="0"/>
          </a:p>
        </p:txBody>
      </p:sp>
      <mc:AlternateContent xmlns:mc="http://schemas.openxmlformats.org/markup-compatibility/2006" xmlns:a14="http://schemas.microsoft.com/office/drawing/2010/main">
        <mc:Choice Requires="a14">
          <p:sp>
            <p:nvSpPr>
              <p:cNvPr id="2" name="TextBox 1"/>
              <p:cNvSpPr txBox="1"/>
              <p:nvPr/>
            </p:nvSpPr>
            <p:spPr>
              <a:xfrm>
                <a:off x="4469668" y="5472989"/>
                <a:ext cx="3268074" cy="37766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𝑅</m:t>
                      </m:r>
                      <m:r>
                        <a:rPr lang="en-US" sz="2400" b="0" i="1" baseline="-25000" smtClean="0">
                          <a:latin typeface="Cambria Math" panose="02040503050406030204" pitchFamily="18" charset="0"/>
                        </a:rPr>
                        <m:t>𝑖</m:t>
                      </m:r>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𝑅</m:t>
                          </m:r>
                        </m:e>
                        <m:sub>
                          <m:r>
                            <a:rPr lang="en-US" sz="2400" b="0" i="1" smtClean="0">
                              <a:latin typeface="Cambria Math" panose="02040503050406030204" pitchFamily="18" charset="0"/>
                            </a:rPr>
                            <m:t>𝑢𝑙𝑡</m:t>
                          </m:r>
                        </m:sub>
                      </m:sSub>
                      <m:sSup>
                        <m:sSupPr>
                          <m:ctrlPr>
                            <a:rPr lang="en-US" sz="2400" b="0" i="1" smtClean="0">
                              <a:latin typeface="Cambria Math" panose="02040503050406030204" pitchFamily="18" charset="0"/>
                            </a:rPr>
                          </m:ctrlPr>
                        </m:sSupPr>
                        <m:e>
                          <m:r>
                            <a:rPr lang="en-US" sz="2400" i="1">
                              <a:latin typeface="Cambria Math" panose="02040503050406030204" pitchFamily="18" charset="0"/>
                            </a:rPr>
                            <m:t>(1−</m:t>
                          </m:r>
                          <m:sSup>
                            <m:sSupPr>
                              <m:ctrlPr>
                                <a:rPr lang="en-US" sz="2400" i="1">
                                  <a:latin typeface="Cambria Math" panose="02040503050406030204" pitchFamily="18" charset="0"/>
                                </a:rPr>
                              </m:ctrlPr>
                            </m:sSupPr>
                            <m:e>
                              <m:r>
                                <a:rPr lang="en-US" sz="2400" i="1">
                                  <a:latin typeface="Cambria Math" panose="02040503050406030204" pitchFamily="18" charset="0"/>
                                </a:rPr>
                                <m:t>𝑒</m:t>
                              </m:r>
                            </m:e>
                            <m:sup>
                              <m:r>
                                <a:rPr lang="en-US" sz="2400" i="1">
                                  <a:latin typeface="Cambria Math" panose="02040503050406030204" pitchFamily="18" charset="0"/>
                                </a:rPr>
                                <m:t>−10</m:t>
                              </m:r>
                              <m:r>
                                <a:rPr lang="en-US" sz="2400" i="1">
                                  <a:latin typeface="Cambria Math" panose="02040503050406030204" pitchFamily="18" charset="0"/>
                                  <a:ea typeface="Cambria Math" panose="02040503050406030204" pitchFamily="18" charset="0"/>
                                </a:rPr>
                                <m:t>∆</m:t>
                              </m:r>
                            </m:sup>
                          </m:sSup>
                          <m:r>
                            <a:rPr lang="en-US" sz="2400" i="1">
                              <a:latin typeface="Cambria Math" panose="02040503050406030204" pitchFamily="18" charset="0"/>
                            </a:rPr>
                            <m:t>)</m:t>
                          </m:r>
                        </m:e>
                        <m:sup>
                          <m:r>
                            <a:rPr lang="en-US" sz="2400" b="0" i="1" smtClean="0">
                              <a:latin typeface="Cambria Math" panose="02040503050406030204" pitchFamily="18" charset="0"/>
                            </a:rPr>
                            <m:t>0.55</m:t>
                          </m:r>
                        </m:sup>
                      </m:sSup>
                    </m:oMath>
                  </m:oMathPara>
                </a14:m>
                <a:endParaRPr lang="en-US" sz="2400" dirty="0"/>
              </a:p>
            </p:txBody>
          </p:sp>
        </mc:Choice>
        <mc:Fallback xmlns="">
          <p:sp>
            <p:nvSpPr>
              <p:cNvPr id="2" name="TextBox 1"/>
              <p:cNvSpPr txBox="1">
                <a:spLocks noRot="1" noChangeAspect="1" noMove="1" noResize="1" noEditPoints="1" noAdjustHandles="1" noChangeArrowheads="1" noChangeShapeType="1" noTextEdit="1"/>
              </p:cNvSpPr>
              <p:nvPr/>
            </p:nvSpPr>
            <p:spPr>
              <a:xfrm>
                <a:off x="4469668" y="5472989"/>
                <a:ext cx="3268074" cy="377667"/>
              </a:xfrm>
              <a:prstGeom prst="rect">
                <a:avLst/>
              </a:prstGeom>
              <a:blipFill>
                <a:blip r:embed="rId3"/>
                <a:stretch>
                  <a:fillRect l="-1493" t="-1613" r="-373" b="-33871"/>
                </a:stretch>
              </a:blipFill>
            </p:spPr>
            <p:txBody>
              <a:bodyPr/>
              <a:lstStyle/>
              <a:p>
                <a:r>
                  <a:rPr lang="en-US">
                    <a:noFill/>
                  </a:rPr>
                  <a:t> </a:t>
                </a:r>
              </a:p>
            </p:txBody>
          </p:sp>
        </mc:Fallback>
      </mc:AlternateContent>
      <p:sp>
        <p:nvSpPr>
          <p:cNvPr id="39" name="TextBox 38"/>
          <p:cNvSpPr txBox="1"/>
          <p:nvPr/>
        </p:nvSpPr>
        <p:spPr>
          <a:xfrm>
            <a:off x="5905218" y="5907758"/>
            <a:ext cx="1457130" cy="369332"/>
          </a:xfrm>
          <a:prstGeom prst="rect">
            <a:avLst/>
          </a:prstGeom>
          <a:noFill/>
        </p:spPr>
        <p:txBody>
          <a:bodyPr wrap="none" lIns="0" tIns="0" rIns="0" bIns="0" rtlCol="0">
            <a:spAutoFit/>
          </a:bodyPr>
          <a:lstStyle/>
          <a:p>
            <a:r>
              <a:rPr lang="en-US" sz="2400" dirty="0"/>
              <a:t>(Figure 7-3)</a:t>
            </a:r>
          </a:p>
        </p:txBody>
      </p:sp>
    </p:spTree>
    <p:extLst>
      <p:ext uri="{BB962C8B-B14F-4D97-AF65-F5344CB8AC3E}">
        <p14:creationId xmlns:p14="http://schemas.microsoft.com/office/powerpoint/2010/main" val="1977594999"/>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Theme1">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1" id="{85DA9EDF-67A5-45B2-88E0-D5F3EF62AE25}" vid="{4E9DAF97-FC1A-444C-ADD4-790A37A5C782}"/>
    </a:ext>
  </a:extLst>
</a:theme>
</file>

<file path=ppt/theme/theme2.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3.xml><?xml version="1.0" encoding="utf-8"?>
<a:theme xmlns:a="http://schemas.openxmlformats.org/drawingml/2006/main" name="1_Theme1">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1" id="{85DA9EDF-67A5-45B2-88E0-D5F3EF62AE25}" vid="{4E9DAF97-FC1A-444C-ADD4-790A37A5C782}"/>
    </a:ext>
  </a:extLst>
</a:theme>
</file>

<file path=ppt/theme/theme4.xml><?xml version="1.0" encoding="utf-8"?>
<a:theme xmlns:a="http://schemas.openxmlformats.org/drawingml/2006/main" name="1_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5.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91653E3460FBA4AA050A191B588FAC6" ma:contentTypeVersion="8" ma:contentTypeDescription="Create a new document." ma:contentTypeScope="" ma:versionID="43c68278c8a12d5ab47ddf57486e4e95">
  <xsd:schema xmlns:xsd="http://www.w3.org/2001/XMLSchema" xmlns:xs="http://www.w3.org/2001/XMLSchema" xmlns:p="http://schemas.microsoft.com/office/2006/metadata/properties" xmlns:ns1="http://schemas.microsoft.com/sharepoint/v3" xmlns:ns3="4b31425e-7fce-454d-8fdc-2e50adb5f567" xmlns:ns4="a7692b21-cb04-4171-a037-e4e1415b14b6" targetNamespace="http://schemas.microsoft.com/office/2006/metadata/properties" ma:root="true" ma:fieldsID="5a7efd26cd0fb54af86ced60d548049b" ns1:_="" ns3:_="" ns4:_="">
    <xsd:import namespace="http://schemas.microsoft.com/sharepoint/v3"/>
    <xsd:import namespace="4b31425e-7fce-454d-8fdc-2e50adb5f567"/>
    <xsd:import namespace="a7692b21-cb04-4171-a037-e4e1415b14b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31425e-7fce-454d-8fdc-2e50adb5f5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692b21-cb04-4171-a037-e4e1415b14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572CAF-1CA0-4752-9488-5B8B39F5ED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b31425e-7fce-454d-8fdc-2e50adb5f567"/>
    <ds:schemaRef ds:uri="a7692b21-cb04-4171-a037-e4e1415b14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D62A910-D148-45D0-BAD8-855B9F8D39A5}">
  <ds:schemaRefs>
    <ds:schemaRef ds:uri="http://purl.org/dc/elements/1.1/"/>
    <ds:schemaRef ds:uri="http://schemas.microsoft.com/sharepoint/v3"/>
    <ds:schemaRef ds:uri="http://purl.org/dc/dcmitype/"/>
    <ds:schemaRef ds:uri="4b31425e-7fce-454d-8fdc-2e50adb5f567"/>
    <ds:schemaRef ds:uri="http://schemas.microsoft.com/office/2006/metadata/properties"/>
    <ds:schemaRef ds:uri="http://www.w3.org/XML/1998/namespac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a7692b21-cb04-4171-a037-e4e1415b14b6"/>
  </ds:schemaRefs>
</ds:datastoreItem>
</file>

<file path=customXml/itemProps3.xml><?xml version="1.0" encoding="utf-8"?>
<ds:datastoreItem xmlns:ds="http://schemas.openxmlformats.org/officeDocument/2006/customXml" ds:itemID="{56B1D65D-D52A-4845-B018-E9A67226C6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6141</TotalTime>
  <Words>12061</Words>
  <Application>Microsoft Office PowerPoint</Application>
  <PresentationFormat>On-screen Show (4:3)</PresentationFormat>
  <Paragraphs>1171</Paragraphs>
  <Slides>122</Slides>
  <Notes>116</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122</vt:i4>
      </vt:variant>
    </vt:vector>
  </HeadingPairs>
  <TitlesOfParts>
    <vt:vector size="137" baseType="lpstr">
      <vt:lpstr>Arial</vt:lpstr>
      <vt:lpstr>Arial Narrow</vt:lpstr>
      <vt:lpstr>Cambria Math</vt:lpstr>
      <vt:lpstr>Comic Sans MS</vt:lpstr>
      <vt:lpstr>Script MT Bold</vt:lpstr>
      <vt:lpstr>Times New Roman</vt:lpstr>
      <vt:lpstr>Trebuchet MS</vt:lpstr>
      <vt:lpstr>Tw Cen MT</vt:lpstr>
      <vt:lpstr>Tw Cen MT Condensed</vt:lpstr>
      <vt:lpstr>Wingdings 3</vt:lpstr>
      <vt:lpstr>Theme1</vt:lpstr>
      <vt:lpstr>Circuit</vt:lpstr>
      <vt:lpstr>1_Theme1</vt:lpstr>
      <vt:lpstr>1_Circuit</vt:lpstr>
      <vt:lpstr>Integral</vt:lpstr>
      <vt:lpstr>Design and analysis of Steel Connection Types </vt:lpstr>
      <vt:lpstr>Design and analysis of steel connections</vt:lpstr>
      <vt:lpstr>1- Introduction and Basic Principles</vt:lpstr>
      <vt:lpstr>What are connections?</vt:lpstr>
      <vt:lpstr>What are connections?</vt:lpstr>
      <vt:lpstr>Load path</vt:lpstr>
      <vt:lpstr>Load path</vt:lpstr>
      <vt:lpstr>Load path</vt:lpstr>
      <vt:lpstr>Shop vs Field Connections</vt:lpstr>
      <vt:lpstr>Shop vs Field Connections</vt:lpstr>
      <vt:lpstr>Shop vs Field Connections</vt:lpstr>
      <vt:lpstr>Supporting vs supported member</vt:lpstr>
      <vt:lpstr>Limit states</vt:lpstr>
      <vt:lpstr>Limit states</vt:lpstr>
      <vt:lpstr>Limit states</vt:lpstr>
      <vt:lpstr>Load and resistance factor Design (LRFD)</vt:lpstr>
      <vt:lpstr>Connection Ductility</vt:lpstr>
      <vt:lpstr>1- Introduction and Basic Principles</vt:lpstr>
      <vt:lpstr>AISC Design Provisions</vt:lpstr>
      <vt:lpstr>Steel construction manual</vt:lpstr>
      <vt:lpstr>Steel construction manual</vt:lpstr>
      <vt:lpstr>Steel construction manual</vt:lpstr>
      <vt:lpstr>Steel construction manual</vt:lpstr>
      <vt:lpstr>AISC Specification (aisc 360-16)</vt:lpstr>
      <vt:lpstr>AISC Specification (aisc 360-16)</vt:lpstr>
      <vt:lpstr>RCSC Specification</vt:lpstr>
      <vt:lpstr>AISC Design Provisions</vt:lpstr>
      <vt:lpstr>AISC Design Provisions</vt:lpstr>
      <vt:lpstr>1- Introduction and Basic Principles</vt:lpstr>
      <vt:lpstr>Connection types</vt:lpstr>
      <vt:lpstr>Connection types</vt:lpstr>
      <vt:lpstr>Tensile Connections</vt:lpstr>
      <vt:lpstr>Compressive Connections</vt:lpstr>
      <vt:lpstr>Simple connections</vt:lpstr>
      <vt:lpstr>Moment connections</vt:lpstr>
      <vt:lpstr>PowerPoint Presentation</vt:lpstr>
      <vt:lpstr>1- Introduction and Basic Principles</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Tensile Rupture</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PowerPoint Presentation</vt:lpstr>
      <vt:lpstr>Limit states:  Tension connection example</vt:lpstr>
      <vt:lpstr>Limit states:  Tension connection example</vt:lpstr>
      <vt:lpstr>Block shear</vt:lpstr>
      <vt:lpstr>Block Shear</vt:lpstr>
      <vt:lpstr>Block Shear</vt:lpstr>
      <vt:lpstr>Block Shear</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Limit states:  Tension connection</vt:lpstr>
      <vt:lpstr>Limit states:  Tension connection Example</vt:lpstr>
      <vt:lpstr>Limit states:  Tension connection Example</vt:lpstr>
      <vt:lpstr>Limit states:  Tension connection Example</vt:lpstr>
      <vt:lpstr>Limit states:  Tension connection Example</vt:lpstr>
      <vt:lpstr>PowerPoint Presentation</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Limit states:  Tension connection example</vt:lpstr>
      <vt:lpstr>PowerPoint Presentation</vt:lpstr>
      <vt:lpstr>Limit states:  Tension connection example</vt:lpstr>
      <vt:lpstr>Limit states:  Tension connection example</vt:lpstr>
      <vt:lpstr>1- Introduction and Basic Principles</vt:lpstr>
      <vt:lpstr>ADDITIONAL LIMIT STATES</vt:lpstr>
      <vt:lpstr>Tensile strength of bolts</vt:lpstr>
      <vt:lpstr>Tensile strength of bolts</vt:lpstr>
      <vt:lpstr>PowerPoint Presentation</vt:lpstr>
      <vt:lpstr>Bolts subjected to combined shear-tension</vt:lpstr>
      <vt:lpstr>Bolts subjected to combined shear-tension</vt:lpstr>
      <vt:lpstr>Bolts subjected to combined shear-tension</vt:lpstr>
      <vt:lpstr>PowerPoint Presentation</vt:lpstr>
      <vt:lpstr>Bolts subjected to combined shear-tension</vt:lpstr>
      <vt:lpstr>Eccentrically loaded bolt groups</vt:lpstr>
      <vt:lpstr>Eccentrically loaded bolt groups</vt:lpstr>
      <vt:lpstr>Eccentrically loaded bolt groups</vt:lpstr>
      <vt:lpstr>Eccentrically loaded bolt groups</vt:lpstr>
      <vt:lpstr>Eccentrically loaded bolt groups</vt:lpstr>
      <vt:lpstr>Eccentrically loaded bolt groups</vt:lpstr>
      <vt:lpstr>Eccentrically loaded bolt groups</vt:lpstr>
      <vt:lpstr>Eccentrically loaded bolt groups</vt:lpstr>
      <vt:lpstr>Eccentric bolt groups – Design Aids</vt:lpstr>
      <vt:lpstr>PowerPoint Presentation</vt:lpstr>
      <vt:lpstr>Eccentrically loaded wELD groups</vt:lpstr>
      <vt:lpstr>Eccentrically loaded wELD groups</vt:lpstr>
      <vt:lpstr>Eccentrically loaded wELD groups</vt:lpstr>
      <vt:lpstr>Eccentric Weld groups – Design Aids</vt:lpstr>
      <vt:lpstr>PowerPoint Presentation</vt:lpstr>
      <vt:lpstr>Whitmore section</vt:lpstr>
      <vt:lpstr>Whitmore section</vt:lpstr>
      <vt:lpstr>Whitmore section</vt:lpstr>
      <vt:lpstr>Shear Rupture for staggered holes</vt:lpstr>
      <vt:lpstr>Shear Rupture for staggered holes</vt:lpstr>
      <vt:lpstr>Shear Rupture for staggered holes</vt:lpstr>
      <vt:lpstr>Shear Rupture for staggered holes</vt:lpstr>
      <vt:lpstr>Prying</vt:lpstr>
      <vt:lpstr>Prying</vt:lpstr>
      <vt:lpstr>Prying</vt:lpstr>
      <vt:lpstr>Prying</vt:lpstr>
      <vt:lpstr>Prying</vt:lpstr>
      <vt:lpstr>Prying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 and analysis of Steel Connection Types</dc:title>
  <dc:creator>Rachel Chicchi</dc:creator>
  <cp:lastModifiedBy>Sattler, Kristi</cp:lastModifiedBy>
  <cp:revision>265</cp:revision>
  <dcterms:created xsi:type="dcterms:W3CDTF">2020-07-09T00:44:32Z</dcterms:created>
  <dcterms:modified xsi:type="dcterms:W3CDTF">2022-01-07T17:59:13Z</dcterms:modified>
</cp:coreProperties>
</file>